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4" r:id="rId2"/>
    <p:sldId id="282" r:id="rId3"/>
    <p:sldId id="265" r:id="rId4"/>
    <p:sldId id="283" r:id="rId5"/>
    <p:sldId id="266" r:id="rId6"/>
    <p:sldId id="276" r:id="rId7"/>
    <p:sldId id="278" r:id="rId8"/>
    <p:sldId id="269" r:id="rId9"/>
    <p:sldId id="272" r:id="rId10"/>
    <p:sldId id="271" r:id="rId11"/>
    <p:sldId id="267" r:id="rId12"/>
    <p:sldId id="281" r:id="rId13"/>
    <p:sldId id="275" r:id="rId14"/>
  </p:sldIdLst>
  <p:sldSz cx="12801600" cy="9601200" type="A3"/>
  <p:notesSz cx="6669088" cy="9775825"/>
  <p:defaultTextStyle>
    <a:defPPr>
      <a:defRPr lang="ru-RU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A7A7"/>
    <a:srgbClr val="66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99" autoAdjust="0"/>
    <p:restoredTop sz="86410" autoAdjust="0"/>
  </p:normalViewPr>
  <p:slideViewPr>
    <p:cSldViewPr>
      <p:cViewPr varScale="1">
        <p:scale>
          <a:sx n="64" d="100"/>
          <a:sy n="64" d="100"/>
        </p:scale>
        <p:origin x="1426" y="48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3DB556-A1DD-6647-A908-D36FF25E583F}" type="doc">
      <dgm:prSet loTypeId="urn:microsoft.com/office/officeart/2005/8/layout/hList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B3591A-2A0E-8946-B389-3CD9E17172F9}">
      <dgm:prSet phldrT="[Текст]" custT="1"/>
      <dgm:spPr/>
      <dgm:t>
        <a:bodyPr vert="vert270"/>
        <a:lstStyle/>
        <a:p>
          <a:pPr algn="ctr"/>
          <a:r>
            <a:rPr lang="ru-RU" sz="2400" dirty="0" smtClean="0"/>
            <a:t>Создание прототипа продукта</a:t>
          </a:r>
          <a:endParaRPr lang="ru-RU" sz="2400" dirty="0"/>
        </a:p>
      </dgm:t>
    </dgm:pt>
    <dgm:pt modelId="{5BC32090-C24C-8849-B5D9-ABABF2B02E74}" type="parTrans" cxnId="{2E46F8BA-888E-894F-9024-7F531D1B6D33}">
      <dgm:prSet/>
      <dgm:spPr/>
      <dgm:t>
        <a:bodyPr/>
        <a:lstStyle/>
        <a:p>
          <a:endParaRPr lang="ru-RU"/>
        </a:p>
      </dgm:t>
    </dgm:pt>
    <dgm:pt modelId="{30FED736-ADC6-3341-AB49-52239CA0F6F0}" type="sibTrans" cxnId="{2E46F8BA-888E-894F-9024-7F531D1B6D33}">
      <dgm:prSet/>
      <dgm:spPr/>
      <dgm:t>
        <a:bodyPr/>
        <a:lstStyle/>
        <a:p>
          <a:endParaRPr lang="ru-RU"/>
        </a:p>
      </dgm:t>
    </dgm:pt>
    <dgm:pt modelId="{C8386C7D-B4DC-CD47-A26F-95FD62A3C918}">
      <dgm:prSet phldrT="[Текст]" custT="1"/>
      <dgm:spPr/>
      <dgm:t>
        <a:bodyPr vert="vert270"/>
        <a:lstStyle/>
        <a:p>
          <a:r>
            <a:rPr lang="ru-RU" sz="2400" dirty="0" smtClean="0"/>
            <a:t>Доклинические исследования</a:t>
          </a:r>
          <a:endParaRPr lang="ru-RU" sz="2400" dirty="0"/>
        </a:p>
      </dgm:t>
    </dgm:pt>
    <dgm:pt modelId="{04F62509-65F0-644A-A680-259D2581523D}" type="parTrans" cxnId="{EEA6E801-DC65-D940-A0F2-F8B647BFAE10}">
      <dgm:prSet/>
      <dgm:spPr/>
      <dgm:t>
        <a:bodyPr/>
        <a:lstStyle/>
        <a:p>
          <a:endParaRPr lang="ru-RU"/>
        </a:p>
      </dgm:t>
    </dgm:pt>
    <dgm:pt modelId="{A1C99DC2-4EFB-C949-B163-98BDB163BC50}" type="sibTrans" cxnId="{EEA6E801-DC65-D940-A0F2-F8B647BFAE10}">
      <dgm:prSet/>
      <dgm:spPr/>
      <dgm:t>
        <a:bodyPr/>
        <a:lstStyle/>
        <a:p>
          <a:endParaRPr lang="ru-RU"/>
        </a:p>
      </dgm:t>
    </dgm:pt>
    <dgm:pt modelId="{E0F6953C-8370-E24F-940B-39A9859F1D92}">
      <dgm:prSet custT="1"/>
      <dgm:spPr/>
      <dgm:t>
        <a:bodyPr vert="vert270"/>
        <a:lstStyle/>
        <a:p>
          <a:r>
            <a:rPr lang="ru-RU" sz="1800" dirty="0" smtClean="0"/>
            <a:t>Трансляция</a:t>
          </a:r>
          <a:endParaRPr lang="ru-RU" sz="1800" dirty="0"/>
        </a:p>
      </dgm:t>
    </dgm:pt>
    <dgm:pt modelId="{B10CC020-E5F0-2F43-B2D2-802D94EC1803}" type="parTrans" cxnId="{C178A1EF-BB35-934D-A7A1-01C28E514808}">
      <dgm:prSet/>
      <dgm:spPr/>
      <dgm:t>
        <a:bodyPr/>
        <a:lstStyle/>
        <a:p>
          <a:endParaRPr lang="ru-RU"/>
        </a:p>
      </dgm:t>
    </dgm:pt>
    <dgm:pt modelId="{B300B9BF-DB30-094F-A2C9-A09293142EBF}" type="sibTrans" cxnId="{C178A1EF-BB35-934D-A7A1-01C28E514808}">
      <dgm:prSet/>
      <dgm:spPr/>
      <dgm:t>
        <a:bodyPr/>
        <a:lstStyle/>
        <a:p>
          <a:endParaRPr lang="ru-RU"/>
        </a:p>
      </dgm:t>
    </dgm:pt>
    <dgm:pt modelId="{63C33611-6F7C-9C4D-8824-E1718B009083}">
      <dgm:prSet custT="1"/>
      <dgm:spPr/>
      <dgm:t>
        <a:bodyPr vert="vert270"/>
        <a:lstStyle/>
        <a:p>
          <a:r>
            <a:rPr lang="ru-RU" sz="2400" dirty="0" smtClean="0"/>
            <a:t>Клинические исследования,   </a:t>
          </a:r>
          <a:br>
            <a:rPr lang="ru-RU" sz="2400" dirty="0" smtClean="0"/>
          </a:br>
          <a:r>
            <a:rPr lang="en-US" sz="2400" dirty="0" smtClean="0"/>
            <a:t>I – III </a:t>
          </a:r>
          <a:r>
            <a:rPr lang="ru-RU" sz="2400" dirty="0" smtClean="0"/>
            <a:t>фазы</a:t>
          </a:r>
          <a:endParaRPr lang="ru-RU" sz="2400" dirty="0"/>
        </a:p>
      </dgm:t>
    </dgm:pt>
    <dgm:pt modelId="{4E92D7CD-4CB9-C642-AB99-124EED7008BB}" type="parTrans" cxnId="{E1521374-A15F-F242-91D5-DB96812FC83F}">
      <dgm:prSet/>
      <dgm:spPr/>
      <dgm:t>
        <a:bodyPr/>
        <a:lstStyle/>
        <a:p>
          <a:endParaRPr lang="ru-RU"/>
        </a:p>
      </dgm:t>
    </dgm:pt>
    <dgm:pt modelId="{A3AE3280-9536-014A-ACB7-5326F664B3D0}" type="sibTrans" cxnId="{E1521374-A15F-F242-91D5-DB96812FC83F}">
      <dgm:prSet/>
      <dgm:spPr/>
      <dgm:t>
        <a:bodyPr/>
        <a:lstStyle/>
        <a:p>
          <a:endParaRPr lang="ru-RU"/>
        </a:p>
      </dgm:t>
    </dgm:pt>
    <dgm:pt modelId="{7B46A9DB-DA63-684D-B4B4-53FC23ECA638}">
      <dgm:prSet custT="1"/>
      <dgm:spPr/>
      <dgm:t>
        <a:bodyPr vert="vert270"/>
        <a:lstStyle/>
        <a:p>
          <a:r>
            <a:rPr lang="ru-RU" sz="2400" dirty="0" smtClean="0"/>
            <a:t>Концепция, Идея, Проверка концепции</a:t>
          </a:r>
          <a:endParaRPr lang="ru-RU" sz="2400" dirty="0"/>
        </a:p>
      </dgm:t>
    </dgm:pt>
    <dgm:pt modelId="{1337DA0F-9440-8941-B0A5-0ACC8403E0DA}" type="parTrans" cxnId="{32B86FEF-47B6-534D-8FED-C7B6D1C657D1}">
      <dgm:prSet/>
      <dgm:spPr/>
      <dgm:t>
        <a:bodyPr/>
        <a:lstStyle/>
        <a:p>
          <a:endParaRPr lang="ru-RU"/>
        </a:p>
      </dgm:t>
    </dgm:pt>
    <dgm:pt modelId="{3D57BAD2-FEA6-1E42-8B70-A791182F44F1}" type="sibTrans" cxnId="{32B86FEF-47B6-534D-8FED-C7B6D1C657D1}">
      <dgm:prSet/>
      <dgm:spPr/>
      <dgm:t>
        <a:bodyPr/>
        <a:lstStyle/>
        <a:p>
          <a:endParaRPr lang="ru-RU"/>
        </a:p>
      </dgm:t>
    </dgm:pt>
    <dgm:pt modelId="{EEEDE0AE-7AC7-2446-92DA-E3BED560F768}">
      <dgm:prSet custT="1"/>
      <dgm:spPr/>
      <dgm:t>
        <a:bodyPr vert="vert270"/>
        <a:lstStyle/>
        <a:p>
          <a:r>
            <a:rPr lang="ru-RU" sz="2000" dirty="0" smtClean="0"/>
            <a:t>Опытное производство</a:t>
          </a:r>
          <a:endParaRPr lang="ru-RU" sz="2000" dirty="0"/>
        </a:p>
      </dgm:t>
    </dgm:pt>
    <dgm:pt modelId="{B46DDA1F-6BFF-7E44-BC38-0CAA557A48D0}" type="parTrans" cxnId="{A7C32D1D-2064-1248-96C0-2457C064086B}">
      <dgm:prSet/>
      <dgm:spPr/>
      <dgm:t>
        <a:bodyPr/>
        <a:lstStyle/>
        <a:p>
          <a:endParaRPr lang="ru-RU"/>
        </a:p>
      </dgm:t>
    </dgm:pt>
    <dgm:pt modelId="{D459205C-77D4-C24D-B96C-1CE4355EC7E0}" type="sibTrans" cxnId="{A7C32D1D-2064-1248-96C0-2457C064086B}">
      <dgm:prSet/>
      <dgm:spPr/>
      <dgm:t>
        <a:bodyPr/>
        <a:lstStyle/>
        <a:p>
          <a:endParaRPr lang="ru-RU"/>
        </a:p>
      </dgm:t>
    </dgm:pt>
    <dgm:pt modelId="{D64D46E8-9150-2D4C-BB03-160C8585AE28}">
      <dgm:prSet phldrT="[Текст]" custT="1"/>
      <dgm:spPr/>
      <dgm:t>
        <a:bodyPr vert="vert270"/>
        <a:lstStyle/>
        <a:p>
          <a:r>
            <a:rPr lang="ru-RU" sz="1800" dirty="0" smtClean="0"/>
            <a:t>Внедрение в клиническую практику</a:t>
          </a:r>
          <a:endParaRPr lang="ru-RU" sz="1800" dirty="0"/>
        </a:p>
      </dgm:t>
    </dgm:pt>
    <dgm:pt modelId="{C45F1CC5-B159-034F-9F40-0826094C4608}" type="sibTrans" cxnId="{235DB180-98A9-FF44-949C-0C3CEC8C69B4}">
      <dgm:prSet/>
      <dgm:spPr/>
      <dgm:t>
        <a:bodyPr/>
        <a:lstStyle/>
        <a:p>
          <a:endParaRPr lang="ru-RU"/>
        </a:p>
      </dgm:t>
    </dgm:pt>
    <dgm:pt modelId="{A334A788-3B50-2C4B-9D5C-120C287D23DD}" type="parTrans" cxnId="{235DB180-98A9-FF44-949C-0C3CEC8C69B4}">
      <dgm:prSet/>
      <dgm:spPr/>
      <dgm:t>
        <a:bodyPr/>
        <a:lstStyle/>
        <a:p>
          <a:endParaRPr lang="ru-RU"/>
        </a:p>
      </dgm:t>
    </dgm:pt>
    <dgm:pt modelId="{8EE267F0-E355-F04C-84D8-4BBCA297076E}" type="pres">
      <dgm:prSet presAssocID="{9E3DB556-A1DD-6647-A908-D36FF25E583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F075CF-939A-FE4E-B27F-3FC0F8372BAB}" type="pres">
      <dgm:prSet presAssocID="{7B46A9DB-DA63-684D-B4B4-53FC23ECA638}" presName="node" presStyleLbl="node1" presStyleIdx="0" presStyleCnt="7" custLinFactNeighborX="-421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108D35-70FF-A34C-8D71-51AFCE0D8033}" type="pres">
      <dgm:prSet presAssocID="{3D57BAD2-FEA6-1E42-8B70-A791182F44F1}" presName="sibTrans" presStyleCnt="0"/>
      <dgm:spPr/>
    </dgm:pt>
    <dgm:pt modelId="{E8C7FD48-503B-7747-BC13-D001BBA7786B}" type="pres">
      <dgm:prSet presAssocID="{0FB3591A-2A0E-8946-B389-3CD9E17172F9}" presName="node" presStyleLbl="node1" presStyleIdx="1" presStyleCnt="7" custScaleY="926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412B31-BD6E-9747-94FC-DB5B3A7574E6}" type="pres">
      <dgm:prSet presAssocID="{30FED736-ADC6-3341-AB49-52239CA0F6F0}" presName="sibTrans" presStyleCnt="0"/>
      <dgm:spPr/>
    </dgm:pt>
    <dgm:pt modelId="{9DCBFD14-156D-6F48-A880-8910536C14EE}" type="pres">
      <dgm:prSet presAssocID="{C8386C7D-B4DC-CD47-A26F-95FD62A3C918}" presName="node" presStyleLbl="node1" presStyleIdx="2" presStyleCnt="7" custScaleY="855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1C07F-C842-0741-B327-B5EFC640B902}" type="pres">
      <dgm:prSet presAssocID="{A1C99DC2-4EFB-C949-B163-98BDB163BC50}" presName="sibTrans" presStyleCnt="0"/>
      <dgm:spPr/>
    </dgm:pt>
    <dgm:pt modelId="{5525706D-C352-684E-AFD9-15F626C3BCBE}" type="pres">
      <dgm:prSet presAssocID="{63C33611-6F7C-9C4D-8824-E1718B009083}" presName="node" presStyleLbl="node1" presStyleIdx="3" presStyleCnt="7" custScaleY="787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DA5B44-A19D-1D42-BBC9-54AC1E5C051E}" type="pres">
      <dgm:prSet presAssocID="{A3AE3280-9536-014A-ACB7-5326F664B3D0}" presName="sibTrans" presStyleCnt="0"/>
      <dgm:spPr/>
    </dgm:pt>
    <dgm:pt modelId="{08054CE8-5051-6A4C-ADD6-E83ACA0B68A5}" type="pres">
      <dgm:prSet presAssocID="{EEEDE0AE-7AC7-2446-92DA-E3BED560F768}" presName="node" presStyleLbl="node1" presStyleIdx="4" presStyleCnt="7" custScaleY="678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408A1-2684-7843-805C-F1A904366265}" type="pres">
      <dgm:prSet presAssocID="{D459205C-77D4-C24D-B96C-1CE4355EC7E0}" presName="sibTrans" presStyleCnt="0"/>
      <dgm:spPr/>
    </dgm:pt>
    <dgm:pt modelId="{FFAEFA04-C5A8-9349-ACF7-1F8EBC0341C9}" type="pres">
      <dgm:prSet presAssocID="{D64D46E8-9150-2D4C-BB03-160C8585AE28}" presName="node" presStyleLbl="node1" presStyleIdx="5" presStyleCnt="7" custScaleY="607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C96BDD-E6AD-874C-AB37-476D0AD6B0EB}" type="pres">
      <dgm:prSet presAssocID="{C45F1CC5-B159-034F-9F40-0826094C4608}" presName="sibTrans" presStyleCnt="0"/>
      <dgm:spPr/>
    </dgm:pt>
    <dgm:pt modelId="{68A5CD8B-6FB0-034B-9672-03E2B855DC8A}" type="pres">
      <dgm:prSet presAssocID="{E0F6953C-8370-E24F-940B-39A9859F1D92}" presName="node" presStyleLbl="node1" presStyleIdx="6" presStyleCnt="7" custScaleX="100002" custScaleY="501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2A29F2-E1B8-4B20-BF9A-5425D585557A}" type="presOf" srcId="{63C33611-6F7C-9C4D-8824-E1718B009083}" destId="{5525706D-C352-684E-AFD9-15F626C3BCBE}" srcOrd="0" destOrd="0" presId="urn:microsoft.com/office/officeart/2005/8/layout/hList6"/>
    <dgm:cxn modelId="{C9900BF3-CACA-475C-A90E-98AC3FD2B62B}" type="presOf" srcId="{C8386C7D-B4DC-CD47-A26F-95FD62A3C918}" destId="{9DCBFD14-156D-6F48-A880-8910536C14EE}" srcOrd="0" destOrd="0" presId="urn:microsoft.com/office/officeart/2005/8/layout/hList6"/>
    <dgm:cxn modelId="{32B86FEF-47B6-534D-8FED-C7B6D1C657D1}" srcId="{9E3DB556-A1DD-6647-A908-D36FF25E583F}" destId="{7B46A9DB-DA63-684D-B4B4-53FC23ECA638}" srcOrd="0" destOrd="0" parTransId="{1337DA0F-9440-8941-B0A5-0ACC8403E0DA}" sibTransId="{3D57BAD2-FEA6-1E42-8B70-A791182F44F1}"/>
    <dgm:cxn modelId="{8A1F547D-4280-4A1A-B4AD-9C695C0E9CBC}" type="presOf" srcId="{E0F6953C-8370-E24F-940B-39A9859F1D92}" destId="{68A5CD8B-6FB0-034B-9672-03E2B855DC8A}" srcOrd="0" destOrd="0" presId="urn:microsoft.com/office/officeart/2005/8/layout/hList6"/>
    <dgm:cxn modelId="{5B54B0C6-A427-400B-B6E7-4F56436C2651}" type="presOf" srcId="{7B46A9DB-DA63-684D-B4B4-53FC23ECA638}" destId="{5DF075CF-939A-FE4E-B27F-3FC0F8372BAB}" srcOrd="0" destOrd="0" presId="urn:microsoft.com/office/officeart/2005/8/layout/hList6"/>
    <dgm:cxn modelId="{C178A1EF-BB35-934D-A7A1-01C28E514808}" srcId="{9E3DB556-A1DD-6647-A908-D36FF25E583F}" destId="{E0F6953C-8370-E24F-940B-39A9859F1D92}" srcOrd="6" destOrd="0" parTransId="{B10CC020-E5F0-2F43-B2D2-802D94EC1803}" sibTransId="{B300B9BF-DB30-094F-A2C9-A09293142EBF}"/>
    <dgm:cxn modelId="{1F614639-ACC5-4A1C-B80E-1AFE3F293813}" type="presOf" srcId="{D64D46E8-9150-2D4C-BB03-160C8585AE28}" destId="{FFAEFA04-C5A8-9349-ACF7-1F8EBC0341C9}" srcOrd="0" destOrd="0" presId="urn:microsoft.com/office/officeart/2005/8/layout/hList6"/>
    <dgm:cxn modelId="{EEA6E801-DC65-D940-A0F2-F8B647BFAE10}" srcId="{9E3DB556-A1DD-6647-A908-D36FF25E583F}" destId="{C8386C7D-B4DC-CD47-A26F-95FD62A3C918}" srcOrd="2" destOrd="0" parTransId="{04F62509-65F0-644A-A680-259D2581523D}" sibTransId="{A1C99DC2-4EFB-C949-B163-98BDB163BC50}"/>
    <dgm:cxn modelId="{8EE50A32-DB88-4928-BB19-12AAF1CDDEE8}" type="presOf" srcId="{9E3DB556-A1DD-6647-A908-D36FF25E583F}" destId="{8EE267F0-E355-F04C-84D8-4BBCA297076E}" srcOrd="0" destOrd="0" presId="urn:microsoft.com/office/officeart/2005/8/layout/hList6"/>
    <dgm:cxn modelId="{E1521374-A15F-F242-91D5-DB96812FC83F}" srcId="{9E3DB556-A1DD-6647-A908-D36FF25E583F}" destId="{63C33611-6F7C-9C4D-8824-E1718B009083}" srcOrd="3" destOrd="0" parTransId="{4E92D7CD-4CB9-C642-AB99-124EED7008BB}" sibTransId="{A3AE3280-9536-014A-ACB7-5326F664B3D0}"/>
    <dgm:cxn modelId="{A7C32D1D-2064-1248-96C0-2457C064086B}" srcId="{9E3DB556-A1DD-6647-A908-D36FF25E583F}" destId="{EEEDE0AE-7AC7-2446-92DA-E3BED560F768}" srcOrd="4" destOrd="0" parTransId="{B46DDA1F-6BFF-7E44-BC38-0CAA557A48D0}" sibTransId="{D459205C-77D4-C24D-B96C-1CE4355EC7E0}"/>
    <dgm:cxn modelId="{4124D712-B5D4-47EC-91E4-48C0CFC8FF9A}" type="presOf" srcId="{0FB3591A-2A0E-8946-B389-3CD9E17172F9}" destId="{E8C7FD48-503B-7747-BC13-D001BBA7786B}" srcOrd="0" destOrd="0" presId="urn:microsoft.com/office/officeart/2005/8/layout/hList6"/>
    <dgm:cxn modelId="{2E46F8BA-888E-894F-9024-7F531D1B6D33}" srcId="{9E3DB556-A1DD-6647-A908-D36FF25E583F}" destId="{0FB3591A-2A0E-8946-B389-3CD9E17172F9}" srcOrd="1" destOrd="0" parTransId="{5BC32090-C24C-8849-B5D9-ABABF2B02E74}" sibTransId="{30FED736-ADC6-3341-AB49-52239CA0F6F0}"/>
    <dgm:cxn modelId="{235DB180-98A9-FF44-949C-0C3CEC8C69B4}" srcId="{9E3DB556-A1DD-6647-A908-D36FF25E583F}" destId="{D64D46E8-9150-2D4C-BB03-160C8585AE28}" srcOrd="5" destOrd="0" parTransId="{A334A788-3B50-2C4B-9D5C-120C287D23DD}" sibTransId="{C45F1CC5-B159-034F-9F40-0826094C4608}"/>
    <dgm:cxn modelId="{E481CA77-C330-4C10-8238-E7206FB0B309}" type="presOf" srcId="{EEEDE0AE-7AC7-2446-92DA-E3BED560F768}" destId="{08054CE8-5051-6A4C-ADD6-E83ACA0B68A5}" srcOrd="0" destOrd="0" presId="urn:microsoft.com/office/officeart/2005/8/layout/hList6"/>
    <dgm:cxn modelId="{A662A263-C081-404C-8182-9771C0185353}" type="presParOf" srcId="{8EE267F0-E355-F04C-84D8-4BBCA297076E}" destId="{5DF075CF-939A-FE4E-B27F-3FC0F8372BAB}" srcOrd="0" destOrd="0" presId="urn:microsoft.com/office/officeart/2005/8/layout/hList6"/>
    <dgm:cxn modelId="{1AA7767F-6740-4556-9A78-841965F12582}" type="presParOf" srcId="{8EE267F0-E355-F04C-84D8-4BBCA297076E}" destId="{96108D35-70FF-A34C-8D71-51AFCE0D8033}" srcOrd="1" destOrd="0" presId="urn:microsoft.com/office/officeart/2005/8/layout/hList6"/>
    <dgm:cxn modelId="{A144CDE7-B3AD-42AC-A96C-FF1341DB94F8}" type="presParOf" srcId="{8EE267F0-E355-F04C-84D8-4BBCA297076E}" destId="{E8C7FD48-503B-7747-BC13-D001BBA7786B}" srcOrd="2" destOrd="0" presId="urn:microsoft.com/office/officeart/2005/8/layout/hList6"/>
    <dgm:cxn modelId="{EA44C6C5-F4DC-4DA8-9A3B-ACFAC8425D1E}" type="presParOf" srcId="{8EE267F0-E355-F04C-84D8-4BBCA297076E}" destId="{6D412B31-BD6E-9747-94FC-DB5B3A7574E6}" srcOrd="3" destOrd="0" presId="urn:microsoft.com/office/officeart/2005/8/layout/hList6"/>
    <dgm:cxn modelId="{5C961872-57D4-41D2-A478-F27B1562AC7D}" type="presParOf" srcId="{8EE267F0-E355-F04C-84D8-4BBCA297076E}" destId="{9DCBFD14-156D-6F48-A880-8910536C14EE}" srcOrd="4" destOrd="0" presId="urn:microsoft.com/office/officeart/2005/8/layout/hList6"/>
    <dgm:cxn modelId="{2E16AF86-3DC3-44C2-9F93-6DDA82DBF2C6}" type="presParOf" srcId="{8EE267F0-E355-F04C-84D8-4BBCA297076E}" destId="{34F1C07F-C842-0741-B327-B5EFC640B902}" srcOrd="5" destOrd="0" presId="urn:microsoft.com/office/officeart/2005/8/layout/hList6"/>
    <dgm:cxn modelId="{837B4E27-CB24-4620-9F44-416D1E925D4C}" type="presParOf" srcId="{8EE267F0-E355-F04C-84D8-4BBCA297076E}" destId="{5525706D-C352-684E-AFD9-15F626C3BCBE}" srcOrd="6" destOrd="0" presId="urn:microsoft.com/office/officeart/2005/8/layout/hList6"/>
    <dgm:cxn modelId="{04AD57CE-77CB-46B7-B94E-3B6E41FE5378}" type="presParOf" srcId="{8EE267F0-E355-F04C-84D8-4BBCA297076E}" destId="{96DA5B44-A19D-1D42-BBC9-54AC1E5C051E}" srcOrd="7" destOrd="0" presId="urn:microsoft.com/office/officeart/2005/8/layout/hList6"/>
    <dgm:cxn modelId="{5147A724-BBF9-4DCC-8655-77D6D8CFAFE9}" type="presParOf" srcId="{8EE267F0-E355-F04C-84D8-4BBCA297076E}" destId="{08054CE8-5051-6A4C-ADD6-E83ACA0B68A5}" srcOrd="8" destOrd="0" presId="urn:microsoft.com/office/officeart/2005/8/layout/hList6"/>
    <dgm:cxn modelId="{7915918C-9D18-47A6-8B6A-D8D4E0FE8411}" type="presParOf" srcId="{8EE267F0-E355-F04C-84D8-4BBCA297076E}" destId="{79F408A1-2684-7843-805C-F1A904366265}" srcOrd="9" destOrd="0" presId="urn:microsoft.com/office/officeart/2005/8/layout/hList6"/>
    <dgm:cxn modelId="{FF97270C-192B-48A7-869A-9E4957A056EF}" type="presParOf" srcId="{8EE267F0-E355-F04C-84D8-4BBCA297076E}" destId="{FFAEFA04-C5A8-9349-ACF7-1F8EBC0341C9}" srcOrd="10" destOrd="0" presId="urn:microsoft.com/office/officeart/2005/8/layout/hList6"/>
    <dgm:cxn modelId="{53A72109-3503-4478-A870-D3D629BF7F45}" type="presParOf" srcId="{8EE267F0-E355-F04C-84D8-4BBCA297076E}" destId="{B0C96BDD-E6AD-874C-AB37-476D0AD6B0EB}" srcOrd="11" destOrd="0" presId="urn:microsoft.com/office/officeart/2005/8/layout/hList6"/>
    <dgm:cxn modelId="{AE671262-F06E-4C90-B327-989FE62E5D90}" type="presParOf" srcId="{8EE267F0-E355-F04C-84D8-4BBCA297076E}" destId="{68A5CD8B-6FB0-034B-9672-03E2B855DC8A}" srcOrd="1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FB9A837-1C4A-4EC9-B495-0F7C240FF4BE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956CC1-FEAB-413F-8B8A-0AFD761320CB}">
      <dgm:prSet custT="1"/>
      <dgm:spPr>
        <a:solidFill>
          <a:schemeClr val="accent1"/>
        </a:solidFill>
      </dgm:spPr>
      <dgm:t>
        <a:bodyPr/>
        <a:lstStyle/>
        <a:p>
          <a:pPr rtl="0"/>
          <a:r>
            <a: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Повышение качественного уровня научных публикаций и укрепление российской составляющей в мировой биомедицинской науке</a:t>
          </a:r>
          <a:endParaRPr lang="ru-RU" sz="20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A48F7A-7BF3-4CC8-A9E4-7D065C658446}" type="parTrans" cxnId="{5DC196D5-1642-44D6-956F-BA439490958E}">
      <dgm:prSet/>
      <dgm:spPr/>
      <dgm:t>
        <a:bodyPr/>
        <a:lstStyle/>
        <a:p>
          <a:endParaRPr lang="ru-RU"/>
        </a:p>
      </dgm:t>
    </dgm:pt>
    <dgm:pt modelId="{C896C8BC-FC0E-4CC5-8BC9-A4B8DBBB5963}" type="sibTrans" cxnId="{5DC196D5-1642-44D6-956F-BA439490958E}">
      <dgm:prSet/>
      <dgm:spPr/>
      <dgm:t>
        <a:bodyPr/>
        <a:lstStyle/>
        <a:p>
          <a:endParaRPr lang="ru-RU"/>
        </a:p>
      </dgm:t>
    </dgm:pt>
    <dgm:pt modelId="{5DE1FE0D-A7E3-450F-907B-379C2FB725C4}">
      <dgm:prSet custT="1"/>
      <dgm:spPr>
        <a:solidFill>
          <a:schemeClr val="accent1"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pPr rtl="0"/>
          <a:r>
            <a: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Формирования нового профиля медицинской науки, соответствующего мировым приоритетам развития биомедицины</a:t>
          </a:r>
          <a:endParaRPr lang="ru-RU" sz="20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4534CF1-07AF-4AD2-97BD-82C2B4EC3526}" type="parTrans" cxnId="{D067A6FA-EE1A-476B-8938-9EFDF08D5E1C}">
      <dgm:prSet/>
      <dgm:spPr/>
      <dgm:t>
        <a:bodyPr/>
        <a:lstStyle/>
        <a:p>
          <a:endParaRPr lang="ru-RU"/>
        </a:p>
      </dgm:t>
    </dgm:pt>
    <dgm:pt modelId="{6C955772-0569-4794-9D32-E1F518C1B1B9}" type="sibTrans" cxnId="{D067A6FA-EE1A-476B-8938-9EFDF08D5E1C}">
      <dgm:prSet/>
      <dgm:spPr/>
      <dgm:t>
        <a:bodyPr/>
        <a:lstStyle/>
        <a:p>
          <a:endParaRPr lang="ru-RU"/>
        </a:p>
      </dgm:t>
    </dgm:pt>
    <dgm:pt modelId="{D0EF6353-B473-4219-9845-6520F9E6A722}">
      <dgm:prSet custT="1"/>
      <dgm:spPr>
        <a:solidFill>
          <a:schemeClr val="accent1">
            <a:alpha val="90000"/>
          </a:schemeClr>
        </a:solidFill>
      </dgm:spPr>
      <dgm:t>
        <a:bodyPr/>
        <a:lstStyle/>
        <a:p>
          <a:pPr rtl="0"/>
          <a:r>
            <a: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Укрепление кадрового потенциала медицинской науки </a:t>
          </a:r>
          <a:endParaRPr lang="ru-RU" sz="20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666218E-E576-43B1-AAE6-6439C5D951A3}" type="parTrans" cxnId="{BE4F2FEB-D457-4B3F-B093-574A67ED65E6}">
      <dgm:prSet/>
      <dgm:spPr/>
      <dgm:t>
        <a:bodyPr/>
        <a:lstStyle/>
        <a:p>
          <a:endParaRPr lang="ru-RU"/>
        </a:p>
      </dgm:t>
    </dgm:pt>
    <dgm:pt modelId="{870E3C97-7BE2-4B8A-BAEC-A9485FB5E04C}" type="sibTrans" cxnId="{BE4F2FEB-D457-4B3F-B093-574A67ED65E6}">
      <dgm:prSet/>
      <dgm:spPr/>
      <dgm:t>
        <a:bodyPr/>
        <a:lstStyle/>
        <a:p>
          <a:endParaRPr lang="ru-RU"/>
        </a:p>
      </dgm:t>
    </dgm:pt>
    <dgm:pt modelId="{F9DD2938-E9BD-4EBA-AE9A-182E1628B0E7}">
      <dgm:prSet custT="1"/>
      <dgm:spPr>
        <a:solidFill>
          <a:schemeClr val="accent1">
            <a:alpha val="90000"/>
          </a:schemeClr>
        </a:solidFill>
      </dgm:spPr>
      <dgm:t>
        <a:bodyPr/>
        <a:lstStyle/>
        <a:p>
          <a:pPr rtl="0"/>
          <a:r>
            <a: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Закрепление научной молодежи в научных учреждениях Минздрава России</a:t>
          </a:r>
          <a:endParaRPr lang="ru-RU" sz="20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5EDEF24-06BF-4619-8ECD-14EAE5B63B35}" type="parTrans" cxnId="{594DCE7E-F34E-46D2-83EC-DEB2C352B2E8}">
      <dgm:prSet/>
      <dgm:spPr/>
      <dgm:t>
        <a:bodyPr/>
        <a:lstStyle/>
        <a:p>
          <a:endParaRPr lang="ru-RU"/>
        </a:p>
      </dgm:t>
    </dgm:pt>
    <dgm:pt modelId="{E28DDC98-E878-4369-9A38-AB6779E40A2B}" type="sibTrans" cxnId="{594DCE7E-F34E-46D2-83EC-DEB2C352B2E8}">
      <dgm:prSet/>
      <dgm:spPr/>
      <dgm:t>
        <a:bodyPr/>
        <a:lstStyle/>
        <a:p>
          <a:endParaRPr lang="ru-RU"/>
        </a:p>
      </dgm:t>
    </dgm:pt>
    <dgm:pt modelId="{0AAE4B13-84B5-4C29-842B-7A1E8CB25C90}">
      <dgm:prSet custT="1"/>
      <dgm:spPr>
        <a:solidFill>
          <a:schemeClr val="accent1">
            <a:alpha val="90000"/>
          </a:schemeClr>
        </a:solidFill>
      </dgm:spPr>
      <dgm:t>
        <a:bodyPr/>
        <a:lstStyle/>
        <a:p>
          <a:pPr rtl="0"/>
          <a:r>
            <a: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Повышение качества и инвестиционной привлекательности</a:t>
          </a:r>
        </a:p>
        <a:p>
          <a:pPr rtl="0"/>
          <a:r>
            <a: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российских патентов</a:t>
          </a:r>
          <a:endParaRPr lang="ru-RU" sz="20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9969DCA-9918-41D4-B94D-4075E1295C9F}" type="sibTrans" cxnId="{A8875747-6732-4FDD-AEE7-0CA068E128A0}">
      <dgm:prSet/>
      <dgm:spPr/>
      <dgm:t>
        <a:bodyPr/>
        <a:lstStyle/>
        <a:p>
          <a:endParaRPr lang="ru-RU"/>
        </a:p>
      </dgm:t>
    </dgm:pt>
    <dgm:pt modelId="{A54ABED5-9AC1-4F5F-A87A-BF5139D23588}" type="parTrans" cxnId="{A8875747-6732-4FDD-AEE7-0CA068E128A0}">
      <dgm:prSet/>
      <dgm:spPr/>
      <dgm:t>
        <a:bodyPr/>
        <a:lstStyle/>
        <a:p>
          <a:endParaRPr lang="ru-RU"/>
        </a:p>
      </dgm:t>
    </dgm:pt>
    <dgm:pt modelId="{05096E32-18A0-4A46-AFA0-DA34E8AD9B50}" type="pres">
      <dgm:prSet presAssocID="{0FB9A837-1C4A-4EC9-B495-0F7C240FF4BE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4595B58-60AB-4E06-8036-3613C31B15D8}" type="pres">
      <dgm:prSet presAssocID="{0FB9A837-1C4A-4EC9-B495-0F7C240FF4BE}" presName="pyramid" presStyleLbl="node1" presStyleIdx="0" presStyleCnt="1"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A2373887-52EE-4E61-840B-CCC3A0972ACF}" type="pres">
      <dgm:prSet presAssocID="{0FB9A837-1C4A-4EC9-B495-0F7C240FF4BE}" presName="theList" presStyleCnt="0"/>
      <dgm:spPr/>
    </dgm:pt>
    <dgm:pt modelId="{B984DC26-7ED0-4DE3-94BB-2630F22EC313}" type="pres">
      <dgm:prSet presAssocID="{D9956CC1-FEAB-413F-8B8A-0AFD761320CB}" presName="aNode" presStyleLbl="fgAcc1" presStyleIdx="0" presStyleCnt="5" custScaleX="226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6D9D33-B391-4025-8B75-1BFAD2DFB2E8}" type="pres">
      <dgm:prSet presAssocID="{D9956CC1-FEAB-413F-8B8A-0AFD761320CB}" presName="aSpace" presStyleCnt="0"/>
      <dgm:spPr/>
    </dgm:pt>
    <dgm:pt modelId="{33CB3F1D-119B-40A6-8FD6-8E53EBA7C4A2}" type="pres">
      <dgm:prSet presAssocID="{5DE1FE0D-A7E3-450F-907B-379C2FB725C4}" presName="aNode" presStyleLbl="fgAcc1" presStyleIdx="1" presStyleCnt="5" custScaleX="2269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9A6BC3-B37C-4E20-9A59-FBE22B7E4835}" type="pres">
      <dgm:prSet presAssocID="{5DE1FE0D-A7E3-450F-907B-379C2FB725C4}" presName="aSpace" presStyleCnt="0"/>
      <dgm:spPr/>
    </dgm:pt>
    <dgm:pt modelId="{95DE2EAB-0A69-4FF8-8752-3C7EF12FEA56}" type="pres">
      <dgm:prSet presAssocID="{0AAE4B13-84B5-4C29-842B-7A1E8CB25C90}" presName="aNode" presStyleLbl="fgAcc1" presStyleIdx="2" presStyleCnt="5" custScaleX="226925" custLinFactNeighborX="-1109" custLinFactNeighborY="-314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BCB20F-B369-4EA9-9BAB-AC6ECD9B7BC1}" type="pres">
      <dgm:prSet presAssocID="{0AAE4B13-84B5-4C29-842B-7A1E8CB25C90}" presName="aSpace" presStyleCnt="0"/>
      <dgm:spPr/>
    </dgm:pt>
    <dgm:pt modelId="{0AA2C642-6E11-4A76-8A0F-308CB6DB2E1C}" type="pres">
      <dgm:prSet presAssocID="{D0EF6353-B473-4219-9845-6520F9E6A722}" presName="aNode" presStyleLbl="fgAcc1" presStyleIdx="3" presStyleCnt="5" custScaleX="226926" custLinFactNeighborX="707" custLinFactNeighborY="-17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B91071-671D-49AA-A116-D3600A3476CB}" type="pres">
      <dgm:prSet presAssocID="{D0EF6353-B473-4219-9845-6520F9E6A722}" presName="aSpace" presStyleCnt="0"/>
      <dgm:spPr/>
    </dgm:pt>
    <dgm:pt modelId="{D56E514F-B4F5-4039-862C-4550300D270F}" type="pres">
      <dgm:prSet presAssocID="{F9DD2938-E9BD-4EBA-AE9A-182E1628B0E7}" presName="aNode" presStyleLbl="fgAcc1" presStyleIdx="4" presStyleCnt="5" custScaleX="228853" custLinFactNeighborX="2523" custLinFactNeighborY="943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741666-1424-4BFD-9870-D6F0FEE34E0E}" type="pres">
      <dgm:prSet presAssocID="{F9DD2938-E9BD-4EBA-AE9A-182E1628B0E7}" presName="aSpace" presStyleCnt="0"/>
      <dgm:spPr/>
    </dgm:pt>
  </dgm:ptLst>
  <dgm:cxnLst>
    <dgm:cxn modelId="{E1F507ED-E9CF-442A-B0C4-9DA84127169E}" type="presOf" srcId="{D9956CC1-FEAB-413F-8B8A-0AFD761320CB}" destId="{B984DC26-7ED0-4DE3-94BB-2630F22EC313}" srcOrd="0" destOrd="0" presId="urn:microsoft.com/office/officeart/2005/8/layout/pyramid2"/>
    <dgm:cxn modelId="{FC1DE2A7-0FF5-474C-8ED5-DD7CD81BEF81}" type="presOf" srcId="{0AAE4B13-84B5-4C29-842B-7A1E8CB25C90}" destId="{95DE2EAB-0A69-4FF8-8752-3C7EF12FEA56}" srcOrd="0" destOrd="0" presId="urn:microsoft.com/office/officeart/2005/8/layout/pyramid2"/>
    <dgm:cxn modelId="{A7966126-9857-4713-A4DF-654B36B4D747}" type="presOf" srcId="{0FB9A837-1C4A-4EC9-B495-0F7C240FF4BE}" destId="{05096E32-18A0-4A46-AFA0-DA34E8AD9B50}" srcOrd="0" destOrd="0" presId="urn:microsoft.com/office/officeart/2005/8/layout/pyramid2"/>
    <dgm:cxn modelId="{50D61407-083E-43C9-9B56-74ADB36D1789}" type="presOf" srcId="{F9DD2938-E9BD-4EBA-AE9A-182E1628B0E7}" destId="{D56E514F-B4F5-4039-862C-4550300D270F}" srcOrd="0" destOrd="0" presId="urn:microsoft.com/office/officeart/2005/8/layout/pyramid2"/>
    <dgm:cxn modelId="{BE4F2FEB-D457-4B3F-B093-574A67ED65E6}" srcId="{0FB9A837-1C4A-4EC9-B495-0F7C240FF4BE}" destId="{D0EF6353-B473-4219-9845-6520F9E6A722}" srcOrd="3" destOrd="0" parTransId="{4666218E-E576-43B1-AAE6-6439C5D951A3}" sibTransId="{870E3C97-7BE2-4B8A-BAEC-A9485FB5E04C}"/>
    <dgm:cxn modelId="{6648686B-41FC-42FB-A84C-ED7893DC97A1}" type="presOf" srcId="{5DE1FE0D-A7E3-450F-907B-379C2FB725C4}" destId="{33CB3F1D-119B-40A6-8FD6-8E53EBA7C4A2}" srcOrd="0" destOrd="0" presId="urn:microsoft.com/office/officeart/2005/8/layout/pyramid2"/>
    <dgm:cxn modelId="{5A96C137-3AD4-41C0-9725-8FCFEA0ECFF5}" type="presOf" srcId="{D0EF6353-B473-4219-9845-6520F9E6A722}" destId="{0AA2C642-6E11-4A76-8A0F-308CB6DB2E1C}" srcOrd="0" destOrd="0" presId="urn:microsoft.com/office/officeart/2005/8/layout/pyramid2"/>
    <dgm:cxn modelId="{5DC196D5-1642-44D6-956F-BA439490958E}" srcId="{0FB9A837-1C4A-4EC9-B495-0F7C240FF4BE}" destId="{D9956CC1-FEAB-413F-8B8A-0AFD761320CB}" srcOrd="0" destOrd="0" parTransId="{3FA48F7A-7BF3-4CC8-A9E4-7D065C658446}" sibTransId="{C896C8BC-FC0E-4CC5-8BC9-A4B8DBBB5963}"/>
    <dgm:cxn modelId="{A8875747-6732-4FDD-AEE7-0CA068E128A0}" srcId="{0FB9A837-1C4A-4EC9-B495-0F7C240FF4BE}" destId="{0AAE4B13-84B5-4C29-842B-7A1E8CB25C90}" srcOrd="2" destOrd="0" parTransId="{A54ABED5-9AC1-4F5F-A87A-BF5139D23588}" sibTransId="{D9969DCA-9918-41D4-B94D-4075E1295C9F}"/>
    <dgm:cxn modelId="{594DCE7E-F34E-46D2-83EC-DEB2C352B2E8}" srcId="{0FB9A837-1C4A-4EC9-B495-0F7C240FF4BE}" destId="{F9DD2938-E9BD-4EBA-AE9A-182E1628B0E7}" srcOrd="4" destOrd="0" parTransId="{15EDEF24-06BF-4619-8ECD-14EAE5B63B35}" sibTransId="{E28DDC98-E878-4369-9A38-AB6779E40A2B}"/>
    <dgm:cxn modelId="{D067A6FA-EE1A-476B-8938-9EFDF08D5E1C}" srcId="{0FB9A837-1C4A-4EC9-B495-0F7C240FF4BE}" destId="{5DE1FE0D-A7E3-450F-907B-379C2FB725C4}" srcOrd="1" destOrd="0" parTransId="{54534CF1-07AF-4AD2-97BD-82C2B4EC3526}" sibTransId="{6C955772-0569-4794-9D32-E1F518C1B1B9}"/>
    <dgm:cxn modelId="{75F06D98-4051-4A05-8017-08FBB6C9F4B1}" type="presParOf" srcId="{05096E32-18A0-4A46-AFA0-DA34E8AD9B50}" destId="{C4595B58-60AB-4E06-8036-3613C31B15D8}" srcOrd="0" destOrd="0" presId="urn:microsoft.com/office/officeart/2005/8/layout/pyramid2"/>
    <dgm:cxn modelId="{C5AB97BD-8686-4EEA-ABF7-22B0624F6C09}" type="presParOf" srcId="{05096E32-18A0-4A46-AFA0-DA34E8AD9B50}" destId="{A2373887-52EE-4E61-840B-CCC3A0972ACF}" srcOrd="1" destOrd="0" presId="urn:microsoft.com/office/officeart/2005/8/layout/pyramid2"/>
    <dgm:cxn modelId="{7339A4E9-AE74-41C6-9F9A-6969E405679F}" type="presParOf" srcId="{A2373887-52EE-4E61-840B-CCC3A0972ACF}" destId="{B984DC26-7ED0-4DE3-94BB-2630F22EC313}" srcOrd="0" destOrd="0" presId="urn:microsoft.com/office/officeart/2005/8/layout/pyramid2"/>
    <dgm:cxn modelId="{3E37AEE6-07D6-47F9-A692-5DFEF0895CE9}" type="presParOf" srcId="{A2373887-52EE-4E61-840B-CCC3A0972ACF}" destId="{D66D9D33-B391-4025-8B75-1BFAD2DFB2E8}" srcOrd="1" destOrd="0" presId="urn:microsoft.com/office/officeart/2005/8/layout/pyramid2"/>
    <dgm:cxn modelId="{EE88CE34-7595-492D-80FC-990D9106615F}" type="presParOf" srcId="{A2373887-52EE-4E61-840B-CCC3A0972ACF}" destId="{33CB3F1D-119B-40A6-8FD6-8E53EBA7C4A2}" srcOrd="2" destOrd="0" presId="urn:microsoft.com/office/officeart/2005/8/layout/pyramid2"/>
    <dgm:cxn modelId="{4019EA09-15C7-4A9A-9FC6-36856A9339A9}" type="presParOf" srcId="{A2373887-52EE-4E61-840B-CCC3A0972ACF}" destId="{509A6BC3-B37C-4E20-9A59-FBE22B7E4835}" srcOrd="3" destOrd="0" presId="urn:microsoft.com/office/officeart/2005/8/layout/pyramid2"/>
    <dgm:cxn modelId="{ED3105F1-6AFA-4A4C-B600-2BA5F43F79CB}" type="presParOf" srcId="{A2373887-52EE-4E61-840B-CCC3A0972ACF}" destId="{95DE2EAB-0A69-4FF8-8752-3C7EF12FEA56}" srcOrd="4" destOrd="0" presId="urn:microsoft.com/office/officeart/2005/8/layout/pyramid2"/>
    <dgm:cxn modelId="{68E925A0-C2AA-4882-8866-ABB963B9FBAC}" type="presParOf" srcId="{A2373887-52EE-4E61-840B-CCC3A0972ACF}" destId="{E7BCB20F-B369-4EA9-9BAB-AC6ECD9B7BC1}" srcOrd="5" destOrd="0" presId="urn:microsoft.com/office/officeart/2005/8/layout/pyramid2"/>
    <dgm:cxn modelId="{535F5434-CF0E-4188-98D0-3CD13CF6B79D}" type="presParOf" srcId="{A2373887-52EE-4E61-840B-CCC3A0972ACF}" destId="{0AA2C642-6E11-4A76-8A0F-308CB6DB2E1C}" srcOrd="6" destOrd="0" presId="urn:microsoft.com/office/officeart/2005/8/layout/pyramid2"/>
    <dgm:cxn modelId="{CEF8C1FA-0148-432C-B7A4-20A3B064003A}" type="presParOf" srcId="{A2373887-52EE-4E61-840B-CCC3A0972ACF}" destId="{0EB91071-671D-49AA-A116-D3600A3476CB}" srcOrd="7" destOrd="0" presId="urn:microsoft.com/office/officeart/2005/8/layout/pyramid2"/>
    <dgm:cxn modelId="{69ADB1D8-5362-4C7A-B333-BB6F2A5412F8}" type="presParOf" srcId="{A2373887-52EE-4E61-840B-CCC3A0972ACF}" destId="{D56E514F-B4F5-4039-862C-4550300D270F}" srcOrd="8" destOrd="0" presId="urn:microsoft.com/office/officeart/2005/8/layout/pyramid2"/>
    <dgm:cxn modelId="{D9FE04A6-34D4-45DB-8E54-179E2F301FC4}" type="presParOf" srcId="{A2373887-52EE-4E61-840B-CCC3A0972ACF}" destId="{60741666-1424-4BFD-9870-D6F0FEE34E0E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AF0D34-8C1D-46EE-8A51-33A7D6F5C1F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8EF4EB1-DD4F-4309-8F19-3C8F2217917C}">
      <dgm:prSet/>
      <dgm:spPr/>
      <dgm:t>
        <a:bodyPr/>
        <a:lstStyle/>
        <a:p>
          <a:pPr algn="ctr" rtl="0"/>
          <a:r>
            <a:rPr lang="ru-RU" b="1" dirty="0" smtClean="0">
              <a:latin typeface="Times New Roman" pitchFamily="18" charset="0"/>
              <a:cs typeface="Times New Roman" pitchFamily="18" charset="0"/>
            </a:rPr>
            <a:t>Принципы трансляционной медицины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DD768AF-1FB1-408D-89D4-C8BE0B8B1131}" type="parTrans" cxnId="{EB83470B-3C07-4290-8A6C-8567EC671E8E}">
      <dgm:prSet/>
      <dgm:spPr/>
      <dgm:t>
        <a:bodyPr/>
        <a:lstStyle/>
        <a:p>
          <a:endParaRPr lang="ru-RU"/>
        </a:p>
      </dgm:t>
    </dgm:pt>
    <dgm:pt modelId="{F22F8CD4-D01E-471A-B042-1C6269692788}" type="sibTrans" cxnId="{EB83470B-3C07-4290-8A6C-8567EC671E8E}">
      <dgm:prSet/>
      <dgm:spPr/>
      <dgm:t>
        <a:bodyPr/>
        <a:lstStyle/>
        <a:p>
          <a:endParaRPr lang="ru-RU"/>
        </a:p>
      </dgm:t>
    </dgm:pt>
    <dgm:pt modelId="{8C5D283D-5824-46FC-8C81-FF8558A1B936}" type="pres">
      <dgm:prSet presAssocID="{56AF0D34-8C1D-46EE-8A51-33A7D6F5C1F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DECAA9-7CD5-4B33-A7FB-7B2F90B60F23}" type="pres">
      <dgm:prSet presAssocID="{48EF4EB1-DD4F-4309-8F19-3C8F2217917C}" presName="parentText" presStyleLbl="node1" presStyleIdx="0" presStyleCnt="1" custLinFactNeighborX="1158" custLinFactNeighborY="186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83470B-3C07-4290-8A6C-8567EC671E8E}" srcId="{56AF0D34-8C1D-46EE-8A51-33A7D6F5C1FB}" destId="{48EF4EB1-DD4F-4309-8F19-3C8F2217917C}" srcOrd="0" destOrd="0" parTransId="{7DD768AF-1FB1-408D-89D4-C8BE0B8B1131}" sibTransId="{F22F8CD4-D01E-471A-B042-1C6269692788}"/>
    <dgm:cxn modelId="{725A6CEC-FC4D-4ED1-B02D-7E7801F6FC87}" type="presOf" srcId="{48EF4EB1-DD4F-4309-8F19-3C8F2217917C}" destId="{C0DECAA9-7CD5-4B33-A7FB-7B2F90B60F23}" srcOrd="0" destOrd="0" presId="urn:microsoft.com/office/officeart/2005/8/layout/vList2"/>
    <dgm:cxn modelId="{D5D462B3-7FFE-48C1-938D-99709CBA02B5}" type="presOf" srcId="{56AF0D34-8C1D-46EE-8A51-33A7D6F5C1FB}" destId="{8C5D283D-5824-46FC-8C81-FF8558A1B936}" srcOrd="0" destOrd="0" presId="urn:microsoft.com/office/officeart/2005/8/layout/vList2"/>
    <dgm:cxn modelId="{DEB0D517-7481-4C98-82D4-19950DEE43D5}" type="presParOf" srcId="{8C5D283D-5824-46FC-8C81-FF8558A1B936}" destId="{C0DECAA9-7CD5-4B33-A7FB-7B2F90B60F2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34F59E-278A-45FC-ACB1-9673E918E4C7}" type="doc">
      <dgm:prSet loTypeId="urn:microsoft.com/office/officeart/2005/8/layout/funnel1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6CA687-7753-4F26-BFEC-7863210B34B6}">
      <dgm:prSet phldrT="[Текст]" custT="1"/>
      <dgm:spPr/>
      <dgm:t>
        <a:bodyPr/>
        <a:lstStyle/>
        <a:p>
          <a:r>
            <a:rPr lang="ru-RU" sz="1300" dirty="0" smtClean="0">
              <a:latin typeface="Times New Roman" pitchFamily="18" charset="0"/>
              <a:cs typeface="Times New Roman" pitchFamily="18" charset="0"/>
            </a:rPr>
            <a:t>Эксклюзивные методы лечения</a:t>
          </a:r>
          <a:endParaRPr lang="ru-RU" sz="1300" dirty="0">
            <a:latin typeface="Times New Roman" pitchFamily="18" charset="0"/>
            <a:cs typeface="Times New Roman" pitchFamily="18" charset="0"/>
          </a:endParaRPr>
        </a:p>
      </dgm:t>
    </dgm:pt>
    <dgm:pt modelId="{7E993582-AEF8-4471-8826-1F71EE311FEC}" type="parTrans" cxnId="{08E128CF-5153-4B50-95F2-890375A2780D}">
      <dgm:prSet/>
      <dgm:spPr/>
      <dgm:t>
        <a:bodyPr/>
        <a:lstStyle/>
        <a:p>
          <a:endParaRPr lang="ru-RU"/>
        </a:p>
      </dgm:t>
    </dgm:pt>
    <dgm:pt modelId="{D3068FC4-4AEC-4C7E-88EF-C545A364365B}" type="sibTrans" cxnId="{08E128CF-5153-4B50-95F2-890375A2780D}">
      <dgm:prSet/>
      <dgm:spPr/>
      <dgm:t>
        <a:bodyPr/>
        <a:lstStyle/>
        <a:p>
          <a:endParaRPr lang="ru-RU"/>
        </a:p>
      </dgm:t>
    </dgm:pt>
    <dgm:pt modelId="{8FEC2D0C-6E32-4A20-8A5C-688B6732E30C}">
      <dgm:prSet phldrT="[Текст]" custT="1"/>
      <dgm:spPr/>
      <dgm:t>
        <a:bodyPr/>
        <a:lstStyle/>
        <a:p>
          <a:r>
            <a:rPr lang="ru-RU" sz="1500" dirty="0" smtClean="0">
              <a:latin typeface="Times New Roman" pitchFamily="18" charset="0"/>
              <a:cs typeface="Times New Roman" pitchFamily="18" charset="0"/>
            </a:rPr>
            <a:t>Критические научные технологии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F11F06E7-91DA-4457-8574-8A2F9F3D7C7B}" type="parTrans" cxnId="{DD1FD6DA-4546-4058-A883-533342CBD508}">
      <dgm:prSet/>
      <dgm:spPr/>
      <dgm:t>
        <a:bodyPr/>
        <a:lstStyle/>
        <a:p>
          <a:endParaRPr lang="ru-RU"/>
        </a:p>
      </dgm:t>
    </dgm:pt>
    <dgm:pt modelId="{942CB0FB-1755-4752-BBF0-BBAE8A073AF3}" type="sibTrans" cxnId="{DD1FD6DA-4546-4058-A883-533342CBD508}">
      <dgm:prSet/>
      <dgm:spPr/>
      <dgm:t>
        <a:bodyPr/>
        <a:lstStyle/>
        <a:p>
          <a:endParaRPr lang="ru-RU"/>
        </a:p>
      </dgm:t>
    </dgm:pt>
    <dgm:pt modelId="{16BC27EC-660E-4246-A228-036B6BEFE21B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Лекарственные препараты, клеточные продукты и изделия медицинского назначения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EAB1BC72-CC61-403B-89F6-72CA3C9E1018}" type="parTrans" cxnId="{F0A7EE6B-D192-486E-9BB0-E3CE18EF89EC}">
      <dgm:prSet/>
      <dgm:spPr/>
      <dgm:t>
        <a:bodyPr/>
        <a:lstStyle/>
        <a:p>
          <a:endParaRPr lang="ru-RU"/>
        </a:p>
      </dgm:t>
    </dgm:pt>
    <dgm:pt modelId="{16113783-8C2B-4D48-BFB5-3B994579CC57}" type="sibTrans" cxnId="{F0A7EE6B-D192-486E-9BB0-E3CE18EF89EC}">
      <dgm:prSet/>
      <dgm:spPr/>
      <dgm:t>
        <a:bodyPr/>
        <a:lstStyle/>
        <a:p>
          <a:endParaRPr lang="ru-RU"/>
        </a:p>
      </dgm:t>
    </dgm:pt>
    <dgm:pt modelId="{AB99B0D5-8E39-4341-97BE-9BF61CDD5FC4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Медицинские технологии</a:t>
          </a:r>
          <a:endParaRPr lang="ru-RU" sz="18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3A2E40C-552D-4691-BD50-2C713F1F3C02}" type="parTrans" cxnId="{F30BFC48-B24A-4F55-B386-7AAD7958D66B}">
      <dgm:prSet/>
      <dgm:spPr/>
      <dgm:t>
        <a:bodyPr/>
        <a:lstStyle/>
        <a:p>
          <a:endParaRPr lang="ru-RU"/>
        </a:p>
      </dgm:t>
    </dgm:pt>
    <dgm:pt modelId="{919890F1-F6CE-45A2-93A8-DB5DA70972A1}" type="sibTrans" cxnId="{F30BFC48-B24A-4F55-B386-7AAD7958D66B}">
      <dgm:prSet/>
      <dgm:spPr/>
      <dgm:t>
        <a:bodyPr/>
        <a:lstStyle/>
        <a:p>
          <a:endParaRPr lang="ru-RU"/>
        </a:p>
      </dgm:t>
    </dgm:pt>
    <dgm:pt modelId="{32FCDA77-95E0-4F28-8285-14FA8E7D81DF}" type="pres">
      <dgm:prSet presAssocID="{3634F59E-278A-45FC-ACB1-9673E918E4C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CF28FE-7A71-46DE-822E-49479D080C00}" type="pres">
      <dgm:prSet presAssocID="{3634F59E-278A-45FC-ACB1-9673E918E4C7}" presName="ellipse" presStyleLbl="trBgShp" presStyleIdx="0" presStyleCnt="1" custLinFactNeighborX="-1314" custLinFactNeighborY="-423"/>
      <dgm:spPr>
        <a:solidFill>
          <a:srgbClr val="0070C0">
            <a:alpha val="40000"/>
          </a:srgbClr>
        </a:solidFill>
      </dgm:spPr>
    </dgm:pt>
    <dgm:pt modelId="{D73576FF-ADA8-45FF-8281-6CB2A4F4942A}" type="pres">
      <dgm:prSet presAssocID="{3634F59E-278A-45FC-ACB1-9673E918E4C7}" presName="arrow1" presStyleLbl="fgShp" presStyleIdx="0" presStyleCnt="1" custLinFactNeighborX="1071" custLinFactNeighborY="23970"/>
      <dgm:spPr>
        <a:solidFill>
          <a:srgbClr val="00B0F0"/>
        </a:solidFill>
      </dgm:spPr>
    </dgm:pt>
    <dgm:pt modelId="{B8657867-7C0D-42BE-96EA-F4C289116F97}" type="pres">
      <dgm:prSet presAssocID="{3634F59E-278A-45FC-ACB1-9673E918E4C7}" presName="rectangle" presStyleLbl="revTx" presStyleIdx="0" presStyleCnt="1" custScaleY="331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0E282D-0AB7-402F-A300-5FD747037FAD}" type="pres">
      <dgm:prSet presAssocID="{8FEC2D0C-6E32-4A20-8A5C-688B6732E30C}" presName="item1" presStyleLbl="node1" presStyleIdx="0" presStyleCnt="3" custLinFactNeighborX="-845" custLinFactNeighborY="17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5E343B-2630-43AE-9761-B8144C475A4D}" type="pres">
      <dgm:prSet presAssocID="{16BC27EC-660E-4246-A228-036B6BEFE21B}" presName="item2" presStyleLbl="node1" presStyleIdx="1" presStyleCnt="3" custLinFactNeighborX="136" custLinFactNeighborY="39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79044D-786C-417B-9BD2-E0BC18D71FF1}" type="pres">
      <dgm:prSet presAssocID="{AB99B0D5-8E39-4341-97BE-9BF61CDD5FC4}" presName="item3" presStyleLbl="node1" presStyleIdx="2" presStyleCnt="3" custLinFactNeighborX="-1519" custLinFactNeighborY="-3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B4C6C4-512F-4607-813F-0C90857271F9}" type="pres">
      <dgm:prSet presAssocID="{3634F59E-278A-45FC-ACB1-9673E918E4C7}" presName="funnel" presStyleLbl="trAlignAcc1" presStyleIdx="0" presStyleCnt="1" custLinFactNeighborX="-1833" custLinFactNeighborY="-768"/>
      <dgm:spPr>
        <a:solidFill>
          <a:srgbClr val="00B0F0">
            <a:alpha val="40000"/>
          </a:srgbClr>
        </a:solidFill>
      </dgm:spPr>
    </dgm:pt>
  </dgm:ptLst>
  <dgm:cxnLst>
    <dgm:cxn modelId="{F30BFC48-B24A-4F55-B386-7AAD7958D66B}" srcId="{3634F59E-278A-45FC-ACB1-9673E918E4C7}" destId="{AB99B0D5-8E39-4341-97BE-9BF61CDD5FC4}" srcOrd="3" destOrd="0" parTransId="{63A2E40C-552D-4691-BD50-2C713F1F3C02}" sibTransId="{919890F1-F6CE-45A2-93A8-DB5DA70972A1}"/>
    <dgm:cxn modelId="{F0A7EE6B-D192-486E-9BB0-E3CE18EF89EC}" srcId="{3634F59E-278A-45FC-ACB1-9673E918E4C7}" destId="{16BC27EC-660E-4246-A228-036B6BEFE21B}" srcOrd="2" destOrd="0" parTransId="{EAB1BC72-CC61-403B-89F6-72CA3C9E1018}" sibTransId="{16113783-8C2B-4D48-BFB5-3B994579CC57}"/>
    <dgm:cxn modelId="{E17CBD32-7674-4BC8-A92E-87E6C26240FD}" type="presOf" srcId="{16BC27EC-660E-4246-A228-036B6BEFE21B}" destId="{7B0E282D-0AB7-402F-A300-5FD747037FAD}" srcOrd="0" destOrd="0" presId="urn:microsoft.com/office/officeart/2005/8/layout/funnel1"/>
    <dgm:cxn modelId="{B67898AC-B5D9-46E2-85DA-02874D183000}" type="presOf" srcId="{F56CA687-7753-4F26-BFEC-7863210B34B6}" destId="{2079044D-786C-417B-9BD2-E0BC18D71FF1}" srcOrd="0" destOrd="0" presId="urn:microsoft.com/office/officeart/2005/8/layout/funnel1"/>
    <dgm:cxn modelId="{08E128CF-5153-4B50-95F2-890375A2780D}" srcId="{3634F59E-278A-45FC-ACB1-9673E918E4C7}" destId="{F56CA687-7753-4F26-BFEC-7863210B34B6}" srcOrd="0" destOrd="0" parTransId="{7E993582-AEF8-4471-8826-1F71EE311FEC}" sibTransId="{D3068FC4-4AEC-4C7E-88EF-C545A364365B}"/>
    <dgm:cxn modelId="{D7C3A8F2-A6A4-4D21-BAF0-4886BDFE936B}" type="presOf" srcId="{3634F59E-278A-45FC-ACB1-9673E918E4C7}" destId="{32FCDA77-95E0-4F28-8285-14FA8E7D81DF}" srcOrd="0" destOrd="0" presId="urn:microsoft.com/office/officeart/2005/8/layout/funnel1"/>
    <dgm:cxn modelId="{DD1FD6DA-4546-4058-A883-533342CBD508}" srcId="{3634F59E-278A-45FC-ACB1-9673E918E4C7}" destId="{8FEC2D0C-6E32-4A20-8A5C-688B6732E30C}" srcOrd="1" destOrd="0" parTransId="{F11F06E7-91DA-4457-8574-8A2F9F3D7C7B}" sibTransId="{942CB0FB-1755-4752-BBF0-BBAE8A073AF3}"/>
    <dgm:cxn modelId="{2B0A0AB9-A093-4A6B-9D78-A6E2D30071F2}" type="presOf" srcId="{8FEC2D0C-6E32-4A20-8A5C-688B6732E30C}" destId="{925E343B-2630-43AE-9761-B8144C475A4D}" srcOrd="0" destOrd="0" presId="urn:microsoft.com/office/officeart/2005/8/layout/funnel1"/>
    <dgm:cxn modelId="{A1FC7658-3C0A-4A32-8B3D-14704BB3C2CD}" type="presOf" srcId="{AB99B0D5-8E39-4341-97BE-9BF61CDD5FC4}" destId="{B8657867-7C0D-42BE-96EA-F4C289116F97}" srcOrd="0" destOrd="0" presId="urn:microsoft.com/office/officeart/2005/8/layout/funnel1"/>
    <dgm:cxn modelId="{C97037C9-D97C-4D21-8C2A-A3181DE72AE1}" type="presParOf" srcId="{32FCDA77-95E0-4F28-8285-14FA8E7D81DF}" destId="{74CF28FE-7A71-46DE-822E-49479D080C00}" srcOrd="0" destOrd="0" presId="urn:microsoft.com/office/officeart/2005/8/layout/funnel1"/>
    <dgm:cxn modelId="{CC71CF63-2F2B-4AAF-ADDA-38690FFE38F5}" type="presParOf" srcId="{32FCDA77-95E0-4F28-8285-14FA8E7D81DF}" destId="{D73576FF-ADA8-45FF-8281-6CB2A4F4942A}" srcOrd="1" destOrd="0" presId="urn:microsoft.com/office/officeart/2005/8/layout/funnel1"/>
    <dgm:cxn modelId="{999D59A7-4E90-4889-9243-4508E3BD0451}" type="presParOf" srcId="{32FCDA77-95E0-4F28-8285-14FA8E7D81DF}" destId="{B8657867-7C0D-42BE-96EA-F4C289116F97}" srcOrd="2" destOrd="0" presId="urn:microsoft.com/office/officeart/2005/8/layout/funnel1"/>
    <dgm:cxn modelId="{8E78613D-0309-42F2-B688-E7BE30DC1908}" type="presParOf" srcId="{32FCDA77-95E0-4F28-8285-14FA8E7D81DF}" destId="{7B0E282D-0AB7-402F-A300-5FD747037FAD}" srcOrd="3" destOrd="0" presId="urn:microsoft.com/office/officeart/2005/8/layout/funnel1"/>
    <dgm:cxn modelId="{3E5855F5-4FE0-49AF-91A3-42BE612C783B}" type="presParOf" srcId="{32FCDA77-95E0-4F28-8285-14FA8E7D81DF}" destId="{925E343B-2630-43AE-9761-B8144C475A4D}" srcOrd="4" destOrd="0" presId="urn:microsoft.com/office/officeart/2005/8/layout/funnel1"/>
    <dgm:cxn modelId="{91FF0465-41D8-4619-8C30-165C5ED731AD}" type="presParOf" srcId="{32FCDA77-95E0-4F28-8285-14FA8E7D81DF}" destId="{2079044D-786C-417B-9BD2-E0BC18D71FF1}" srcOrd="5" destOrd="0" presId="urn:microsoft.com/office/officeart/2005/8/layout/funnel1"/>
    <dgm:cxn modelId="{7693BAF1-D416-4A6E-9B3C-4C21343F5087}" type="presParOf" srcId="{32FCDA77-95E0-4F28-8285-14FA8E7D81DF}" destId="{18B4C6C4-512F-4607-813F-0C90857271F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EE217B-5126-413E-8EFB-2CB6D4F40241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46DBE1A-8883-47BC-8A06-4FAC01951E11}">
      <dgm:prSet phldrT="[Текст]" custT="1"/>
      <dgm:spPr/>
      <dgm:t>
        <a:bodyPr/>
        <a:lstStyle/>
        <a:p>
          <a:r>
            <a:rPr lang="ru-RU" sz="2000" b="1" baseline="0" dirty="0" smtClean="0">
              <a:solidFill>
                <a:schemeClr val="bg1"/>
              </a:solidFill>
              <a:latin typeface="Times New Roman" pitchFamily="18" charset="0"/>
            </a:rPr>
            <a:t>100 проектов</a:t>
          </a:r>
          <a:endParaRPr lang="ru-RU" sz="2000" b="1" baseline="0" dirty="0">
            <a:solidFill>
              <a:schemeClr val="bg1"/>
            </a:solidFill>
            <a:latin typeface="Times New Roman" pitchFamily="18" charset="0"/>
          </a:endParaRPr>
        </a:p>
      </dgm:t>
    </dgm:pt>
    <dgm:pt modelId="{27AEC521-ACE3-4B3F-8583-435659CE1CE0}" type="parTrans" cxnId="{C46EE84F-A8A8-40C1-8129-A7C476D95B21}">
      <dgm:prSet/>
      <dgm:spPr/>
      <dgm:t>
        <a:bodyPr/>
        <a:lstStyle/>
        <a:p>
          <a:endParaRPr lang="ru-RU"/>
        </a:p>
      </dgm:t>
    </dgm:pt>
    <dgm:pt modelId="{410B5217-83D6-4EE4-8BD0-C1BEFF92C935}" type="sibTrans" cxnId="{C46EE84F-A8A8-40C1-8129-A7C476D95B21}">
      <dgm:prSet/>
      <dgm:spPr/>
      <dgm:t>
        <a:bodyPr/>
        <a:lstStyle/>
        <a:p>
          <a:endParaRPr lang="ru-RU"/>
        </a:p>
      </dgm:t>
    </dgm:pt>
    <dgm:pt modelId="{D8240B48-8F77-4D9C-AA58-204DE1627726}" type="pres">
      <dgm:prSet presAssocID="{50EE217B-5126-413E-8EFB-2CB6D4F40241}" presName="Name0" presStyleCnt="0">
        <dgm:presLayoutVars>
          <dgm:dir/>
          <dgm:animLvl val="lvl"/>
          <dgm:resizeHandles val="exact"/>
        </dgm:presLayoutVars>
      </dgm:prSet>
      <dgm:spPr/>
    </dgm:pt>
    <dgm:pt modelId="{ACA91707-1228-4B58-9885-70E2FE8D942A}" type="pres">
      <dgm:prSet presAssocID="{50EE217B-5126-413E-8EFB-2CB6D4F40241}" presName="dummy" presStyleCnt="0"/>
      <dgm:spPr/>
    </dgm:pt>
    <dgm:pt modelId="{76FFA336-623B-4FFF-88A0-10863446FFF6}" type="pres">
      <dgm:prSet presAssocID="{50EE217B-5126-413E-8EFB-2CB6D4F40241}" presName="linH" presStyleCnt="0"/>
      <dgm:spPr/>
    </dgm:pt>
    <dgm:pt modelId="{3A99CAA4-EF61-4840-9862-7C1BDADD7547}" type="pres">
      <dgm:prSet presAssocID="{50EE217B-5126-413E-8EFB-2CB6D4F40241}" presName="padding1" presStyleCnt="0"/>
      <dgm:spPr/>
    </dgm:pt>
    <dgm:pt modelId="{BC251311-2C0C-4A77-B398-D57DDB4E8DCE}" type="pres">
      <dgm:prSet presAssocID="{046DBE1A-8883-47BC-8A06-4FAC01951E11}" presName="linV" presStyleCnt="0"/>
      <dgm:spPr/>
    </dgm:pt>
    <dgm:pt modelId="{583A0A72-BDCC-447B-ABDB-44A14A4D03D7}" type="pres">
      <dgm:prSet presAssocID="{046DBE1A-8883-47BC-8A06-4FAC01951E11}" presName="spVertical1" presStyleCnt="0"/>
      <dgm:spPr/>
    </dgm:pt>
    <dgm:pt modelId="{BE327E88-7D65-4E24-8AA8-D814F3D06748}" type="pres">
      <dgm:prSet presAssocID="{046DBE1A-8883-47BC-8A06-4FAC01951E11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A6631C-F915-4A81-993C-7A6F0011FC8D}" type="pres">
      <dgm:prSet presAssocID="{046DBE1A-8883-47BC-8A06-4FAC01951E11}" presName="spVertical2" presStyleCnt="0"/>
      <dgm:spPr/>
    </dgm:pt>
    <dgm:pt modelId="{70F59CD3-E22F-4A75-8A0A-F454793B0F2B}" type="pres">
      <dgm:prSet presAssocID="{046DBE1A-8883-47BC-8A06-4FAC01951E11}" presName="spVertical3" presStyleCnt="0"/>
      <dgm:spPr/>
    </dgm:pt>
    <dgm:pt modelId="{B2E1C8AD-9800-4D95-96A5-181F64AF2ED5}" type="pres">
      <dgm:prSet presAssocID="{50EE217B-5126-413E-8EFB-2CB6D4F40241}" presName="padding2" presStyleCnt="0"/>
      <dgm:spPr/>
    </dgm:pt>
    <dgm:pt modelId="{6AA8D6B2-857A-4F2C-90DE-C122C061B503}" type="pres">
      <dgm:prSet presAssocID="{50EE217B-5126-413E-8EFB-2CB6D4F40241}" presName="negArrow" presStyleCnt="0"/>
      <dgm:spPr/>
    </dgm:pt>
    <dgm:pt modelId="{30F6A7F8-7A0D-4437-806D-5AF6A5F8CAF5}" type="pres">
      <dgm:prSet presAssocID="{50EE217B-5126-413E-8EFB-2CB6D4F40241}" presName="backgroundArrow" presStyleLbl="node1" presStyleIdx="0" presStyleCnt="1"/>
      <dgm:spPr>
        <a:solidFill>
          <a:srgbClr val="FF0000"/>
        </a:solidFill>
        <a:ln w="34925">
          <a:solidFill>
            <a:srgbClr val="0070C0"/>
          </a:solidFill>
        </a:ln>
      </dgm:spPr>
    </dgm:pt>
  </dgm:ptLst>
  <dgm:cxnLst>
    <dgm:cxn modelId="{E9D5C40F-59D7-4302-AABD-422C1BD74565}" type="presOf" srcId="{50EE217B-5126-413E-8EFB-2CB6D4F40241}" destId="{D8240B48-8F77-4D9C-AA58-204DE1627726}" srcOrd="0" destOrd="0" presId="urn:microsoft.com/office/officeart/2005/8/layout/hProcess3"/>
    <dgm:cxn modelId="{15D5D7CB-BD7A-4C1E-9F3E-048BDDB76697}" type="presOf" srcId="{046DBE1A-8883-47BC-8A06-4FAC01951E11}" destId="{BE327E88-7D65-4E24-8AA8-D814F3D06748}" srcOrd="0" destOrd="0" presId="urn:microsoft.com/office/officeart/2005/8/layout/hProcess3"/>
    <dgm:cxn modelId="{C46EE84F-A8A8-40C1-8129-A7C476D95B21}" srcId="{50EE217B-5126-413E-8EFB-2CB6D4F40241}" destId="{046DBE1A-8883-47BC-8A06-4FAC01951E11}" srcOrd="0" destOrd="0" parTransId="{27AEC521-ACE3-4B3F-8583-435659CE1CE0}" sibTransId="{410B5217-83D6-4EE4-8BD0-C1BEFF92C935}"/>
    <dgm:cxn modelId="{44F74A62-22E5-4753-A870-EEDBE21646AC}" type="presParOf" srcId="{D8240B48-8F77-4D9C-AA58-204DE1627726}" destId="{ACA91707-1228-4B58-9885-70E2FE8D942A}" srcOrd="0" destOrd="0" presId="urn:microsoft.com/office/officeart/2005/8/layout/hProcess3"/>
    <dgm:cxn modelId="{456C90AE-B926-4D0B-A6AC-341D201191CE}" type="presParOf" srcId="{D8240B48-8F77-4D9C-AA58-204DE1627726}" destId="{76FFA336-623B-4FFF-88A0-10863446FFF6}" srcOrd="1" destOrd="0" presId="urn:microsoft.com/office/officeart/2005/8/layout/hProcess3"/>
    <dgm:cxn modelId="{A54C4327-4439-4ABE-AE2C-7EB0E8C3FCB0}" type="presParOf" srcId="{76FFA336-623B-4FFF-88A0-10863446FFF6}" destId="{3A99CAA4-EF61-4840-9862-7C1BDADD7547}" srcOrd="0" destOrd="0" presId="urn:microsoft.com/office/officeart/2005/8/layout/hProcess3"/>
    <dgm:cxn modelId="{E337989B-EF5B-48B6-9D9D-6A3C050083B6}" type="presParOf" srcId="{76FFA336-623B-4FFF-88A0-10863446FFF6}" destId="{BC251311-2C0C-4A77-B398-D57DDB4E8DCE}" srcOrd="1" destOrd="0" presId="urn:microsoft.com/office/officeart/2005/8/layout/hProcess3"/>
    <dgm:cxn modelId="{34307486-C246-48D4-B88E-81F3FF1FBA4C}" type="presParOf" srcId="{BC251311-2C0C-4A77-B398-D57DDB4E8DCE}" destId="{583A0A72-BDCC-447B-ABDB-44A14A4D03D7}" srcOrd="0" destOrd="0" presId="urn:microsoft.com/office/officeart/2005/8/layout/hProcess3"/>
    <dgm:cxn modelId="{459ED205-7A07-4AF4-957B-D9E8811FC583}" type="presParOf" srcId="{BC251311-2C0C-4A77-B398-D57DDB4E8DCE}" destId="{BE327E88-7D65-4E24-8AA8-D814F3D06748}" srcOrd="1" destOrd="0" presId="urn:microsoft.com/office/officeart/2005/8/layout/hProcess3"/>
    <dgm:cxn modelId="{647836DA-4F96-4FBD-A925-89720E771BD7}" type="presParOf" srcId="{BC251311-2C0C-4A77-B398-D57DDB4E8DCE}" destId="{54A6631C-F915-4A81-993C-7A6F0011FC8D}" srcOrd="2" destOrd="0" presId="urn:microsoft.com/office/officeart/2005/8/layout/hProcess3"/>
    <dgm:cxn modelId="{B4E2336D-4661-453E-AB0F-61E6736AB9BB}" type="presParOf" srcId="{BC251311-2C0C-4A77-B398-D57DDB4E8DCE}" destId="{70F59CD3-E22F-4A75-8A0A-F454793B0F2B}" srcOrd="3" destOrd="0" presId="urn:microsoft.com/office/officeart/2005/8/layout/hProcess3"/>
    <dgm:cxn modelId="{9425D113-64D2-4A37-A622-04D7550D41C5}" type="presParOf" srcId="{76FFA336-623B-4FFF-88A0-10863446FFF6}" destId="{B2E1C8AD-9800-4D95-96A5-181F64AF2ED5}" srcOrd="2" destOrd="0" presId="urn:microsoft.com/office/officeart/2005/8/layout/hProcess3"/>
    <dgm:cxn modelId="{E0978173-F72F-4478-A975-B845E6402406}" type="presParOf" srcId="{76FFA336-623B-4FFF-88A0-10863446FFF6}" destId="{6AA8D6B2-857A-4F2C-90DE-C122C061B503}" srcOrd="3" destOrd="0" presId="urn:microsoft.com/office/officeart/2005/8/layout/hProcess3"/>
    <dgm:cxn modelId="{92946ED6-DF38-4683-8B5A-F4C79DBC6F0C}" type="presParOf" srcId="{76FFA336-623B-4FFF-88A0-10863446FFF6}" destId="{30F6A7F8-7A0D-4437-806D-5AF6A5F8CAF5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F1F78D8-7541-430B-A676-02B8C1D90E38}" type="doc">
      <dgm:prSet loTypeId="urn:microsoft.com/office/officeart/2005/8/layout/cycle8" loCatId="cycle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686F121A-D10D-48CD-8D68-480D39FED33F}">
      <dgm:prSet phldrT="[Текст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rgbClr val="FF0000"/>
        </a:solidFill>
      </dgm:spPr>
      <dgm:t>
        <a:bodyPr/>
        <a:lstStyle/>
        <a:p>
          <a:r>
            <a:rPr lang="ru-RU" sz="1400" b="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Поисковые исследования</a:t>
          </a:r>
          <a:endParaRPr lang="ru-RU" sz="1400" b="0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5DFD080-791A-4600-B482-7C1FC6343836}" type="parTrans" cxnId="{9DC7C2B6-5BE8-461B-A71B-09374C2F6214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C42C914F-81F7-4257-BFF9-CDC02A6D4355}" type="sibTrans" cxnId="{9DC7C2B6-5BE8-461B-A71B-09374C2F6214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B830D78D-ADE5-4378-A44E-704AE7D529D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/>
        </a:solidFill>
      </dgm:spPr>
      <dgm:t>
        <a:bodyPr/>
        <a:lstStyle/>
        <a:p>
          <a:r>
            <a:rPr lang="ru-RU" sz="1300" b="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Доклинические исследования </a:t>
          </a:r>
          <a:endParaRPr lang="ru-RU" sz="1300" b="0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B4B31BF-282B-474C-A6F3-D2EC9B106485}" type="parTrans" cxnId="{774BB614-A520-4B3D-95F5-46A27396F82A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FEB604D0-B842-4758-A738-91BC864888C3}" type="sibTrans" cxnId="{774BB614-A520-4B3D-95F5-46A27396F82A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92584B3E-2993-48C3-BBCF-A126FAB973DF}">
      <dgm:prSet phldrT="[Текст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400" b="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Клинические исследования</a:t>
          </a:r>
          <a:endParaRPr lang="ru-RU" sz="1400" b="0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DE78E24-A357-4B3D-9CD5-D6EC4BFDDB5B}" type="parTrans" cxnId="{DA6E3B77-6C49-4B22-A3AE-1B6A08B04575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8FE0A6C9-CD8D-41C0-AE46-8C51A66115A8}" type="sibTrans" cxnId="{DA6E3B77-6C49-4B22-A3AE-1B6A08B04575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04E6CB88-9224-44D3-96E0-656227A66AF8}">
      <dgm:prSet phldrT="[Текст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400" b="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Регистрация</a:t>
          </a:r>
          <a:endParaRPr lang="ru-RU" sz="1400" b="0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6FE046-F57E-4D1C-9D3D-E9D6EB00ABD2}" type="parTrans" cxnId="{4716B184-095B-4DFF-81FD-3CE34D59A903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9884C673-B64A-4D7F-98D8-476888605300}" type="sibTrans" cxnId="{4716B184-095B-4DFF-81FD-3CE34D59A903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4D21B61D-5301-44DD-AFCE-0A2385E92541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400" b="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Внедрение</a:t>
          </a:r>
          <a:endParaRPr lang="ru-RU" sz="1400" b="0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3242E13-B8CF-4CD8-B863-A3075B6C017E}" type="parTrans" cxnId="{8242CA29-9BF3-459F-AB84-D243BC716A73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E530B8CA-1443-482D-B083-B319F85636EE}" type="sibTrans" cxnId="{8242CA29-9BF3-459F-AB84-D243BC716A73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7466FA53-1EFC-4C39-A544-F6BE1A5A314D}" type="pres">
      <dgm:prSet presAssocID="{0F1F78D8-7541-430B-A676-02B8C1D90E3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F37B5E-D2A6-4566-9610-FA7F055E1707}" type="pres">
      <dgm:prSet presAssocID="{0F1F78D8-7541-430B-A676-02B8C1D90E38}" presName="wedge1" presStyleLbl="node1" presStyleIdx="0" presStyleCnt="5" custLinFactNeighborX="10037" custLinFactNeighborY="-5788"/>
      <dgm:spPr/>
      <dgm:t>
        <a:bodyPr/>
        <a:lstStyle/>
        <a:p>
          <a:endParaRPr lang="ru-RU"/>
        </a:p>
      </dgm:t>
    </dgm:pt>
    <dgm:pt modelId="{AB6BAD6D-668A-4542-BC80-D846784D9981}" type="pres">
      <dgm:prSet presAssocID="{0F1F78D8-7541-430B-A676-02B8C1D90E38}" presName="dummy1a" presStyleCnt="0"/>
      <dgm:spPr/>
    </dgm:pt>
    <dgm:pt modelId="{B50147FF-469B-4CF1-9BA7-5FFB8630F633}" type="pres">
      <dgm:prSet presAssocID="{0F1F78D8-7541-430B-A676-02B8C1D90E38}" presName="dummy1b" presStyleCnt="0"/>
      <dgm:spPr/>
    </dgm:pt>
    <dgm:pt modelId="{B9E3C6D8-80B3-407D-A0EA-0BCC62E2D52A}" type="pres">
      <dgm:prSet presAssocID="{0F1F78D8-7541-430B-A676-02B8C1D90E38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6F57E5-2AF3-4456-AECD-81FB3878D434}" type="pres">
      <dgm:prSet presAssocID="{0F1F78D8-7541-430B-A676-02B8C1D90E38}" presName="wedge2" presStyleLbl="node1" presStyleIdx="1" presStyleCnt="5" custLinFactNeighborX="11801" custLinFactNeighborY="4649"/>
      <dgm:spPr/>
      <dgm:t>
        <a:bodyPr/>
        <a:lstStyle/>
        <a:p>
          <a:endParaRPr lang="ru-RU"/>
        </a:p>
      </dgm:t>
    </dgm:pt>
    <dgm:pt modelId="{7A642922-1C4B-45EB-AEB9-FAB240522BDE}" type="pres">
      <dgm:prSet presAssocID="{0F1F78D8-7541-430B-A676-02B8C1D90E38}" presName="dummy2a" presStyleCnt="0"/>
      <dgm:spPr/>
    </dgm:pt>
    <dgm:pt modelId="{641FECA4-1354-496D-A6F5-7C02AF1B814A}" type="pres">
      <dgm:prSet presAssocID="{0F1F78D8-7541-430B-A676-02B8C1D90E38}" presName="dummy2b" presStyleCnt="0"/>
      <dgm:spPr/>
    </dgm:pt>
    <dgm:pt modelId="{86411B42-082F-47CB-A945-353A2414593D}" type="pres">
      <dgm:prSet presAssocID="{0F1F78D8-7541-430B-A676-02B8C1D90E38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984CB5-2F61-48E1-AEBB-5E6D10E6107E}" type="pres">
      <dgm:prSet presAssocID="{0F1F78D8-7541-430B-A676-02B8C1D90E38}" presName="wedge3" presStyleLbl="node1" presStyleIdx="2" presStyleCnt="5" custLinFactNeighborX="3580" custLinFactNeighborY="10868"/>
      <dgm:spPr/>
      <dgm:t>
        <a:bodyPr/>
        <a:lstStyle/>
        <a:p>
          <a:endParaRPr lang="ru-RU"/>
        </a:p>
      </dgm:t>
    </dgm:pt>
    <dgm:pt modelId="{D327547D-5A00-4BCB-87AD-9D00568144E0}" type="pres">
      <dgm:prSet presAssocID="{0F1F78D8-7541-430B-A676-02B8C1D90E38}" presName="dummy3a" presStyleCnt="0"/>
      <dgm:spPr/>
    </dgm:pt>
    <dgm:pt modelId="{83100CD4-ECDE-471E-A00C-32F17EB92E06}" type="pres">
      <dgm:prSet presAssocID="{0F1F78D8-7541-430B-A676-02B8C1D90E38}" presName="dummy3b" presStyleCnt="0"/>
      <dgm:spPr/>
    </dgm:pt>
    <dgm:pt modelId="{2156DEF2-0E58-4160-AEE3-3278D8FC3A03}" type="pres">
      <dgm:prSet presAssocID="{0F1F78D8-7541-430B-A676-02B8C1D90E38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4157A2-E654-473C-AAF7-509530F5EBA1}" type="pres">
      <dgm:prSet presAssocID="{0F1F78D8-7541-430B-A676-02B8C1D90E38}" presName="wedge4" presStyleLbl="node1" presStyleIdx="3" presStyleCnt="5" custLinFactNeighborX="-4641" custLinFactNeighborY="7269"/>
      <dgm:spPr/>
      <dgm:t>
        <a:bodyPr/>
        <a:lstStyle/>
        <a:p>
          <a:endParaRPr lang="ru-RU"/>
        </a:p>
      </dgm:t>
    </dgm:pt>
    <dgm:pt modelId="{B0DD5CF3-1F7B-4D20-982E-B0BBF795BE9B}" type="pres">
      <dgm:prSet presAssocID="{0F1F78D8-7541-430B-A676-02B8C1D90E38}" presName="dummy4a" presStyleCnt="0"/>
      <dgm:spPr/>
    </dgm:pt>
    <dgm:pt modelId="{ECEB7537-6D4E-4DFE-816B-7B9B149FC406}" type="pres">
      <dgm:prSet presAssocID="{0F1F78D8-7541-430B-A676-02B8C1D90E38}" presName="dummy4b" presStyleCnt="0"/>
      <dgm:spPr/>
    </dgm:pt>
    <dgm:pt modelId="{BBBDE0B0-5E1B-481A-A538-FEED49B0B370}" type="pres">
      <dgm:prSet presAssocID="{0F1F78D8-7541-430B-A676-02B8C1D90E38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E10929-762A-440B-A427-E229EFFE2BED}" type="pres">
      <dgm:prSet presAssocID="{0F1F78D8-7541-430B-A676-02B8C1D90E38}" presName="wedge5" presStyleLbl="node1" presStyleIdx="4" presStyleCnt="5" custLinFactNeighborX="-4476" custLinFactNeighborY="-3749"/>
      <dgm:spPr/>
      <dgm:t>
        <a:bodyPr/>
        <a:lstStyle/>
        <a:p>
          <a:endParaRPr lang="ru-RU"/>
        </a:p>
      </dgm:t>
    </dgm:pt>
    <dgm:pt modelId="{186A745C-492D-4097-83DC-FEE8A5AA01E9}" type="pres">
      <dgm:prSet presAssocID="{0F1F78D8-7541-430B-A676-02B8C1D90E38}" presName="dummy5a" presStyleCnt="0"/>
      <dgm:spPr/>
    </dgm:pt>
    <dgm:pt modelId="{5EE2781A-C280-442F-ACE6-73C10462C19E}" type="pres">
      <dgm:prSet presAssocID="{0F1F78D8-7541-430B-A676-02B8C1D90E38}" presName="dummy5b" presStyleCnt="0"/>
      <dgm:spPr/>
    </dgm:pt>
    <dgm:pt modelId="{3A8196C3-0202-41F8-84EC-F42200A678C6}" type="pres">
      <dgm:prSet presAssocID="{0F1F78D8-7541-430B-A676-02B8C1D90E38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0B5EE7-3653-4A0A-92BC-3B431E8E1C71}" type="pres">
      <dgm:prSet presAssocID="{C42C914F-81F7-4257-BFF9-CDC02A6D4355}" presName="arrowWedge1" presStyleLbl="fgSibTrans2D1" presStyleIdx="0" presStyleCnt="5"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32BED0C8-3476-4A2E-BCCD-4C45F0AFE8AC}" type="pres">
      <dgm:prSet presAssocID="{FEB604D0-B842-4758-A738-91BC864888C3}" presName="arrowWedge2" presStyleLbl="fgSibTrans2D1" presStyleIdx="1" presStyleCnt="5"/>
      <dgm:spPr/>
    </dgm:pt>
    <dgm:pt modelId="{8F6CF1D3-A37B-4A32-91DB-27FFD0321FCB}" type="pres">
      <dgm:prSet presAssocID="{8FE0A6C9-CD8D-41C0-AE46-8C51A66115A8}" presName="arrowWedge3" presStyleLbl="fgSibTrans2D1" presStyleIdx="2" presStyleCnt="5"/>
      <dgm:spPr/>
    </dgm:pt>
    <dgm:pt modelId="{D3B8F9EF-1E48-483F-BEC7-ACCAEB6822E1}" type="pres">
      <dgm:prSet presAssocID="{9884C673-B64A-4D7F-98D8-476888605300}" presName="arrowWedge4" presStyleLbl="fgSibTrans2D1" presStyleIdx="3" presStyleCnt="5"/>
      <dgm:spPr/>
    </dgm:pt>
    <dgm:pt modelId="{4F2533AD-404F-40EC-8279-638AAC93EE4C}" type="pres">
      <dgm:prSet presAssocID="{E530B8CA-1443-482D-B083-B319F85636EE}" presName="arrowWedge5" presStyleLbl="fgSibTrans2D1" presStyleIdx="4" presStyleCnt="5"/>
      <dgm:spPr/>
    </dgm:pt>
  </dgm:ptLst>
  <dgm:cxnLst>
    <dgm:cxn modelId="{249F8C3F-A92C-42F7-93A6-29471935B7A2}" type="presOf" srcId="{04E6CB88-9224-44D3-96E0-656227A66AF8}" destId="{BBBDE0B0-5E1B-481A-A538-FEED49B0B370}" srcOrd="1" destOrd="0" presId="urn:microsoft.com/office/officeart/2005/8/layout/cycle8"/>
    <dgm:cxn modelId="{74BEF716-D51C-4743-9CC6-2A62E54123B4}" type="presOf" srcId="{04E6CB88-9224-44D3-96E0-656227A66AF8}" destId="{774157A2-E654-473C-AAF7-509530F5EBA1}" srcOrd="0" destOrd="0" presId="urn:microsoft.com/office/officeart/2005/8/layout/cycle8"/>
    <dgm:cxn modelId="{2508D738-12B5-4FCE-9F75-0C65CC57111D}" type="presOf" srcId="{0F1F78D8-7541-430B-A676-02B8C1D90E38}" destId="{7466FA53-1EFC-4C39-A544-F6BE1A5A314D}" srcOrd="0" destOrd="0" presId="urn:microsoft.com/office/officeart/2005/8/layout/cycle8"/>
    <dgm:cxn modelId="{6332FEF8-3BC1-447A-850D-0CA19B656ACA}" type="presOf" srcId="{B830D78D-ADE5-4378-A44E-704AE7D529D5}" destId="{86411B42-082F-47CB-A945-353A2414593D}" srcOrd="1" destOrd="0" presId="urn:microsoft.com/office/officeart/2005/8/layout/cycle8"/>
    <dgm:cxn modelId="{ED8CAC8E-08B8-4AAD-AC23-A9B5A82AACCF}" type="presOf" srcId="{4D21B61D-5301-44DD-AFCE-0A2385E92541}" destId="{3CE10929-762A-440B-A427-E229EFFE2BED}" srcOrd="0" destOrd="0" presId="urn:microsoft.com/office/officeart/2005/8/layout/cycle8"/>
    <dgm:cxn modelId="{BAA233E1-77B4-4B3B-BC82-E49EB5B86709}" type="presOf" srcId="{4D21B61D-5301-44DD-AFCE-0A2385E92541}" destId="{3A8196C3-0202-41F8-84EC-F42200A678C6}" srcOrd="1" destOrd="0" presId="urn:microsoft.com/office/officeart/2005/8/layout/cycle8"/>
    <dgm:cxn modelId="{62C304A0-D808-47CC-84BB-9F913579DF62}" type="presOf" srcId="{686F121A-D10D-48CD-8D68-480D39FED33F}" destId="{B9E3C6D8-80B3-407D-A0EA-0BCC62E2D52A}" srcOrd="1" destOrd="0" presId="urn:microsoft.com/office/officeart/2005/8/layout/cycle8"/>
    <dgm:cxn modelId="{8242CA29-9BF3-459F-AB84-D243BC716A73}" srcId="{0F1F78D8-7541-430B-A676-02B8C1D90E38}" destId="{4D21B61D-5301-44DD-AFCE-0A2385E92541}" srcOrd="4" destOrd="0" parTransId="{13242E13-B8CF-4CD8-B863-A3075B6C017E}" sibTransId="{E530B8CA-1443-482D-B083-B319F85636EE}"/>
    <dgm:cxn modelId="{9DC7C2B6-5BE8-461B-A71B-09374C2F6214}" srcId="{0F1F78D8-7541-430B-A676-02B8C1D90E38}" destId="{686F121A-D10D-48CD-8D68-480D39FED33F}" srcOrd="0" destOrd="0" parTransId="{E5DFD080-791A-4600-B482-7C1FC6343836}" sibTransId="{C42C914F-81F7-4257-BFF9-CDC02A6D4355}"/>
    <dgm:cxn modelId="{CDECFDEC-ECB5-4D3E-96A1-8DB6D7A51482}" type="presOf" srcId="{92584B3E-2993-48C3-BBCF-A126FAB973DF}" destId="{C8984CB5-2F61-48E1-AEBB-5E6D10E6107E}" srcOrd="0" destOrd="0" presId="urn:microsoft.com/office/officeart/2005/8/layout/cycle8"/>
    <dgm:cxn modelId="{4716B184-095B-4DFF-81FD-3CE34D59A903}" srcId="{0F1F78D8-7541-430B-A676-02B8C1D90E38}" destId="{04E6CB88-9224-44D3-96E0-656227A66AF8}" srcOrd="3" destOrd="0" parTransId="{7A6FE046-F57E-4D1C-9D3D-E9D6EB00ABD2}" sibTransId="{9884C673-B64A-4D7F-98D8-476888605300}"/>
    <dgm:cxn modelId="{DA6E3B77-6C49-4B22-A3AE-1B6A08B04575}" srcId="{0F1F78D8-7541-430B-A676-02B8C1D90E38}" destId="{92584B3E-2993-48C3-BBCF-A126FAB973DF}" srcOrd="2" destOrd="0" parTransId="{6DE78E24-A357-4B3D-9CD5-D6EC4BFDDB5B}" sibTransId="{8FE0A6C9-CD8D-41C0-AE46-8C51A66115A8}"/>
    <dgm:cxn modelId="{4B017FEF-4003-4D9F-BA78-548DE09ACA52}" type="presOf" srcId="{686F121A-D10D-48CD-8D68-480D39FED33F}" destId="{E0F37B5E-D2A6-4566-9610-FA7F055E1707}" srcOrd="0" destOrd="0" presId="urn:microsoft.com/office/officeart/2005/8/layout/cycle8"/>
    <dgm:cxn modelId="{774BB614-A520-4B3D-95F5-46A27396F82A}" srcId="{0F1F78D8-7541-430B-A676-02B8C1D90E38}" destId="{B830D78D-ADE5-4378-A44E-704AE7D529D5}" srcOrd="1" destOrd="0" parTransId="{4B4B31BF-282B-474C-A6F3-D2EC9B106485}" sibTransId="{FEB604D0-B842-4758-A738-91BC864888C3}"/>
    <dgm:cxn modelId="{649BD4D2-CE20-4F50-A0D7-07BE20C94DBE}" type="presOf" srcId="{92584B3E-2993-48C3-BBCF-A126FAB973DF}" destId="{2156DEF2-0E58-4160-AEE3-3278D8FC3A03}" srcOrd="1" destOrd="0" presId="urn:microsoft.com/office/officeart/2005/8/layout/cycle8"/>
    <dgm:cxn modelId="{F6BE1C10-3569-4B8C-8221-E6D290B5A29C}" type="presOf" srcId="{B830D78D-ADE5-4378-A44E-704AE7D529D5}" destId="{596F57E5-2AF3-4456-AECD-81FB3878D434}" srcOrd="0" destOrd="0" presId="urn:microsoft.com/office/officeart/2005/8/layout/cycle8"/>
    <dgm:cxn modelId="{7050AEBE-2AD2-43B8-86DB-D3B69C2CDC67}" type="presParOf" srcId="{7466FA53-1EFC-4C39-A544-F6BE1A5A314D}" destId="{E0F37B5E-D2A6-4566-9610-FA7F055E1707}" srcOrd="0" destOrd="0" presId="urn:microsoft.com/office/officeart/2005/8/layout/cycle8"/>
    <dgm:cxn modelId="{B488D7FA-D4AB-427C-83A0-08B9ADECBA0A}" type="presParOf" srcId="{7466FA53-1EFC-4C39-A544-F6BE1A5A314D}" destId="{AB6BAD6D-668A-4542-BC80-D846784D9981}" srcOrd="1" destOrd="0" presId="urn:microsoft.com/office/officeart/2005/8/layout/cycle8"/>
    <dgm:cxn modelId="{577A1608-9B44-4FC2-A698-B1C6A26ED0F2}" type="presParOf" srcId="{7466FA53-1EFC-4C39-A544-F6BE1A5A314D}" destId="{B50147FF-469B-4CF1-9BA7-5FFB8630F633}" srcOrd="2" destOrd="0" presId="urn:microsoft.com/office/officeart/2005/8/layout/cycle8"/>
    <dgm:cxn modelId="{7748D457-299B-45F0-9679-DA3E4E1367E7}" type="presParOf" srcId="{7466FA53-1EFC-4C39-A544-F6BE1A5A314D}" destId="{B9E3C6D8-80B3-407D-A0EA-0BCC62E2D52A}" srcOrd="3" destOrd="0" presId="urn:microsoft.com/office/officeart/2005/8/layout/cycle8"/>
    <dgm:cxn modelId="{477DBBE5-28CD-4EC3-9355-0BD9CD8AA8BA}" type="presParOf" srcId="{7466FA53-1EFC-4C39-A544-F6BE1A5A314D}" destId="{596F57E5-2AF3-4456-AECD-81FB3878D434}" srcOrd="4" destOrd="0" presId="urn:microsoft.com/office/officeart/2005/8/layout/cycle8"/>
    <dgm:cxn modelId="{056BCF63-951D-42E7-A7A3-992CBFF9A372}" type="presParOf" srcId="{7466FA53-1EFC-4C39-A544-F6BE1A5A314D}" destId="{7A642922-1C4B-45EB-AEB9-FAB240522BDE}" srcOrd="5" destOrd="0" presId="urn:microsoft.com/office/officeart/2005/8/layout/cycle8"/>
    <dgm:cxn modelId="{4039FD3E-65CA-4D51-85B5-ABC614AC84C7}" type="presParOf" srcId="{7466FA53-1EFC-4C39-A544-F6BE1A5A314D}" destId="{641FECA4-1354-496D-A6F5-7C02AF1B814A}" srcOrd="6" destOrd="0" presId="urn:microsoft.com/office/officeart/2005/8/layout/cycle8"/>
    <dgm:cxn modelId="{45860EF8-CC15-4DA7-857C-291A104004A4}" type="presParOf" srcId="{7466FA53-1EFC-4C39-A544-F6BE1A5A314D}" destId="{86411B42-082F-47CB-A945-353A2414593D}" srcOrd="7" destOrd="0" presId="urn:microsoft.com/office/officeart/2005/8/layout/cycle8"/>
    <dgm:cxn modelId="{1C43D6F3-3D35-4057-983F-646EF0E27A19}" type="presParOf" srcId="{7466FA53-1EFC-4C39-A544-F6BE1A5A314D}" destId="{C8984CB5-2F61-48E1-AEBB-5E6D10E6107E}" srcOrd="8" destOrd="0" presId="urn:microsoft.com/office/officeart/2005/8/layout/cycle8"/>
    <dgm:cxn modelId="{FEF82D56-47A4-4D38-8D4F-DE6CADA34D20}" type="presParOf" srcId="{7466FA53-1EFC-4C39-A544-F6BE1A5A314D}" destId="{D327547D-5A00-4BCB-87AD-9D00568144E0}" srcOrd="9" destOrd="0" presId="urn:microsoft.com/office/officeart/2005/8/layout/cycle8"/>
    <dgm:cxn modelId="{C2B0737C-09EF-4F80-8C5C-613CB3F93FF4}" type="presParOf" srcId="{7466FA53-1EFC-4C39-A544-F6BE1A5A314D}" destId="{83100CD4-ECDE-471E-A00C-32F17EB92E06}" srcOrd="10" destOrd="0" presId="urn:microsoft.com/office/officeart/2005/8/layout/cycle8"/>
    <dgm:cxn modelId="{29DD2897-C063-4C48-8E6E-8F864EEA1C95}" type="presParOf" srcId="{7466FA53-1EFC-4C39-A544-F6BE1A5A314D}" destId="{2156DEF2-0E58-4160-AEE3-3278D8FC3A03}" srcOrd="11" destOrd="0" presId="urn:microsoft.com/office/officeart/2005/8/layout/cycle8"/>
    <dgm:cxn modelId="{41248A54-5741-47EF-A5DA-8AD474082F53}" type="presParOf" srcId="{7466FA53-1EFC-4C39-A544-F6BE1A5A314D}" destId="{774157A2-E654-473C-AAF7-509530F5EBA1}" srcOrd="12" destOrd="0" presId="urn:microsoft.com/office/officeart/2005/8/layout/cycle8"/>
    <dgm:cxn modelId="{A22875CA-7F10-4D30-BA61-7D5A77C064B6}" type="presParOf" srcId="{7466FA53-1EFC-4C39-A544-F6BE1A5A314D}" destId="{B0DD5CF3-1F7B-4D20-982E-B0BBF795BE9B}" srcOrd="13" destOrd="0" presId="urn:microsoft.com/office/officeart/2005/8/layout/cycle8"/>
    <dgm:cxn modelId="{B97DA6AB-4833-407A-9DD6-B1BD8D872700}" type="presParOf" srcId="{7466FA53-1EFC-4C39-A544-F6BE1A5A314D}" destId="{ECEB7537-6D4E-4DFE-816B-7B9B149FC406}" srcOrd="14" destOrd="0" presId="urn:microsoft.com/office/officeart/2005/8/layout/cycle8"/>
    <dgm:cxn modelId="{D4BD7F37-009F-4F62-858B-A248B9912A6E}" type="presParOf" srcId="{7466FA53-1EFC-4C39-A544-F6BE1A5A314D}" destId="{BBBDE0B0-5E1B-481A-A538-FEED49B0B370}" srcOrd="15" destOrd="0" presId="urn:microsoft.com/office/officeart/2005/8/layout/cycle8"/>
    <dgm:cxn modelId="{E28691D2-F57E-4C21-95CD-2F482F7A72BA}" type="presParOf" srcId="{7466FA53-1EFC-4C39-A544-F6BE1A5A314D}" destId="{3CE10929-762A-440B-A427-E229EFFE2BED}" srcOrd="16" destOrd="0" presId="urn:microsoft.com/office/officeart/2005/8/layout/cycle8"/>
    <dgm:cxn modelId="{F810817E-E255-42A9-B7B3-6440E163DEDB}" type="presParOf" srcId="{7466FA53-1EFC-4C39-A544-F6BE1A5A314D}" destId="{186A745C-492D-4097-83DC-FEE8A5AA01E9}" srcOrd="17" destOrd="0" presId="urn:microsoft.com/office/officeart/2005/8/layout/cycle8"/>
    <dgm:cxn modelId="{8C3B11FF-3D01-4F82-A597-74086173F1FB}" type="presParOf" srcId="{7466FA53-1EFC-4C39-A544-F6BE1A5A314D}" destId="{5EE2781A-C280-442F-ACE6-73C10462C19E}" srcOrd="18" destOrd="0" presId="urn:microsoft.com/office/officeart/2005/8/layout/cycle8"/>
    <dgm:cxn modelId="{7DCD0015-BE27-4FB9-9BEA-EA095A9EC141}" type="presParOf" srcId="{7466FA53-1EFC-4C39-A544-F6BE1A5A314D}" destId="{3A8196C3-0202-41F8-84EC-F42200A678C6}" srcOrd="19" destOrd="0" presId="urn:microsoft.com/office/officeart/2005/8/layout/cycle8"/>
    <dgm:cxn modelId="{F0640B03-5A71-4502-A132-72FA2021634D}" type="presParOf" srcId="{7466FA53-1EFC-4C39-A544-F6BE1A5A314D}" destId="{F90B5EE7-3653-4A0A-92BC-3B431E8E1C71}" srcOrd="20" destOrd="0" presId="urn:microsoft.com/office/officeart/2005/8/layout/cycle8"/>
    <dgm:cxn modelId="{46252048-E3AC-4FB5-A5CB-D8F4BD0B3DB5}" type="presParOf" srcId="{7466FA53-1EFC-4C39-A544-F6BE1A5A314D}" destId="{32BED0C8-3476-4A2E-BCCD-4C45F0AFE8AC}" srcOrd="21" destOrd="0" presId="urn:microsoft.com/office/officeart/2005/8/layout/cycle8"/>
    <dgm:cxn modelId="{56413620-D669-466B-99C2-6CC83D8E0175}" type="presParOf" srcId="{7466FA53-1EFC-4C39-A544-F6BE1A5A314D}" destId="{8F6CF1D3-A37B-4A32-91DB-27FFD0321FCB}" srcOrd="22" destOrd="0" presId="urn:microsoft.com/office/officeart/2005/8/layout/cycle8"/>
    <dgm:cxn modelId="{55324A3F-F875-417B-B521-552F58113F60}" type="presParOf" srcId="{7466FA53-1EFC-4C39-A544-F6BE1A5A314D}" destId="{D3B8F9EF-1E48-483F-BEC7-ACCAEB6822E1}" srcOrd="23" destOrd="0" presId="urn:microsoft.com/office/officeart/2005/8/layout/cycle8"/>
    <dgm:cxn modelId="{9F7FE4FF-0EC3-448D-B35F-496031DFE4FD}" type="presParOf" srcId="{7466FA53-1EFC-4C39-A544-F6BE1A5A314D}" destId="{4F2533AD-404F-40EC-8279-638AAC93EE4C}" srcOrd="24" destOrd="0" presId="urn:microsoft.com/office/officeart/2005/8/layout/cycle8"/>
  </dgm:cxnLst>
  <dgm:bg>
    <a:noFill/>
    <a:effectLst>
      <a:glow rad="101600">
        <a:schemeClr val="accent2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F1F78D8-7541-430B-A676-02B8C1D90E38}" type="doc">
      <dgm:prSet loTypeId="urn:microsoft.com/office/officeart/2005/8/layout/cycle8" loCatId="cycle" qsTypeId="urn:microsoft.com/office/officeart/2005/8/quickstyle/simple5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86F121A-D10D-48CD-8D68-480D39FED33F}">
      <dgm:prSet phldrT="[Текст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rgbClr val="FF0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Поисковые исследования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5DFD080-791A-4600-B482-7C1FC6343836}" type="parTrans" cxnId="{9DC7C2B6-5BE8-461B-A71B-09374C2F621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42C914F-81F7-4257-BFF9-CDC02A6D4355}" type="sibTrans" cxnId="{9DC7C2B6-5BE8-461B-A71B-09374C2F621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830D78D-ADE5-4378-A44E-704AE7D529D5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Доклинические исследования 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B4B31BF-282B-474C-A6F3-D2EC9B106485}" type="parTrans" cxnId="{774BB614-A520-4B3D-95F5-46A27396F82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EB604D0-B842-4758-A738-91BC864888C3}" type="sibTrans" cxnId="{774BB614-A520-4B3D-95F5-46A27396F82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2584B3E-2993-48C3-BBCF-A126FAB973DF}">
      <dgm:prSet phldrT="[Текст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Клинические исследования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DE78E24-A357-4B3D-9CD5-D6EC4BFDDB5B}" type="parTrans" cxnId="{DA6E3B77-6C49-4B22-A3AE-1B6A08B0457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FE0A6C9-CD8D-41C0-AE46-8C51A66115A8}" type="sibTrans" cxnId="{DA6E3B77-6C49-4B22-A3AE-1B6A08B0457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4E6CB88-9224-44D3-96E0-656227A66AF8}">
      <dgm:prSet phldrT="[Текст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Регистрация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6FE046-F57E-4D1C-9D3D-E9D6EB00ABD2}" type="parTrans" cxnId="{4716B184-095B-4DFF-81FD-3CE34D59A90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884C673-B64A-4D7F-98D8-476888605300}" type="sibTrans" cxnId="{4716B184-095B-4DFF-81FD-3CE34D59A90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D21B61D-5301-44DD-AFCE-0A2385E92541}">
      <dgm:prSet phldrT="[Текст]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Внедрение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3242E13-B8CF-4CD8-B863-A3075B6C017E}" type="parTrans" cxnId="{8242CA29-9BF3-459F-AB84-D243BC716A7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530B8CA-1443-482D-B083-B319F85636EE}" type="sibTrans" cxnId="{8242CA29-9BF3-459F-AB84-D243BC716A7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C71A2D9-9F18-4742-B0F1-9D7C9FF50A4B}" type="pres">
      <dgm:prSet presAssocID="{0F1F78D8-7541-430B-A676-02B8C1D90E3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3C16DE-590D-4FE2-9273-AD0692EA4A8A}" type="pres">
      <dgm:prSet presAssocID="{0F1F78D8-7541-430B-A676-02B8C1D90E38}" presName="wedge1" presStyleLbl="node1" presStyleIdx="0" presStyleCnt="5"/>
      <dgm:spPr/>
      <dgm:t>
        <a:bodyPr/>
        <a:lstStyle/>
        <a:p>
          <a:endParaRPr lang="ru-RU"/>
        </a:p>
      </dgm:t>
    </dgm:pt>
    <dgm:pt modelId="{4B1DEA49-AF31-4ED7-B14F-D4F219DDAB90}" type="pres">
      <dgm:prSet presAssocID="{0F1F78D8-7541-430B-A676-02B8C1D90E38}" presName="dummy1a" presStyleCnt="0"/>
      <dgm:spPr/>
    </dgm:pt>
    <dgm:pt modelId="{E9C0EC31-546E-4BCA-8D10-78CCE83FECE7}" type="pres">
      <dgm:prSet presAssocID="{0F1F78D8-7541-430B-A676-02B8C1D90E38}" presName="dummy1b" presStyleCnt="0"/>
      <dgm:spPr/>
    </dgm:pt>
    <dgm:pt modelId="{44BB975C-BA6E-4704-A805-2647DE72E933}" type="pres">
      <dgm:prSet presAssocID="{0F1F78D8-7541-430B-A676-02B8C1D90E38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45D1E1-D7BC-4965-9F3A-B75A782E3505}" type="pres">
      <dgm:prSet presAssocID="{0F1F78D8-7541-430B-A676-02B8C1D90E38}" presName="wedge2" presStyleLbl="node1" presStyleIdx="1" presStyleCnt="5"/>
      <dgm:spPr/>
      <dgm:t>
        <a:bodyPr/>
        <a:lstStyle/>
        <a:p>
          <a:endParaRPr lang="ru-RU"/>
        </a:p>
      </dgm:t>
    </dgm:pt>
    <dgm:pt modelId="{1435F64F-9D69-4732-90E3-B6C314B8313A}" type="pres">
      <dgm:prSet presAssocID="{0F1F78D8-7541-430B-A676-02B8C1D90E38}" presName="dummy2a" presStyleCnt="0"/>
      <dgm:spPr/>
    </dgm:pt>
    <dgm:pt modelId="{ED7038CC-CF60-414E-950D-C3180FF5411E}" type="pres">
      <dgm:prSet presAssocID="{0F1F78D8-7541-430B-A676-02B8C1D90E38}" presName="dummy2b" presStyleCnt="0"/>
      <dgm:spPr/>
    </dgm:pt>
    <dgm:pt modelId="{C784F870-7DFB-43CB-8FEF-4D385DA52085}" type="pres">
      <dgm:prSet presAssocID="{0F1F78D8-7541-430B-A676-02B8C1D90E38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1354E4-38FE-43A5-AA04-9C6DACC295F3}" type="pres">
      <dgm:prSet presAssocID="{0F1F78D8-7541-430B-A676-02B8C1D90E38}" presName="wedge3" presStyleLbl="node1" presStyleIdx="2" presStyleCnt="5"/>
      <dgm:spPr/>
      <dgm:t>
        <a:bodyPr/>
        <a:lstStyle/>
        <a:p>
          <a:endParaRPr lang="ru-RU"/>
        </a:p>
      </dgm:t>
    </dgm:pt>
    <dgm:pt modelId="{A97CAB83-36E2-4F73-AAB9-A8634DF8A51D}" type="pres">
      <dgm:prSet presAssocID="{0F1F78D8-7541-430B-A676-02B8C1D90E38}" presName="dummy3a" presStyleCnt="0"/>
      <dgm:spPr/>
    </dgm:pt>
    <dgm:pt modelId="{A7D495D8-E9EC-483F-8D46-02F26EE6F0BF}" type="pres">
      <dgm:prSet presAssocID="{0F1F78D8-7541-430B-A676-02B8C1D90E38}" presName="dummy3b" presStyleCnt="0"/>
      <dgm:spPr/>
    </dgm:pt>
    <dgm:pt modelId="{130C2B70-BB47-458B-BB20-7AE6FA2FC632}" type="pres">
      <dgm:prSet presAssocID="{0F1F78D8-7541-430B-A676-02B8C1D90E38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A3D9BD-AA2F-49B8-B38B-9A6D808DB921}" type="pres">
      <dgm:prSet presAssocID="{0F1F78D8-7541-430B-A676-02B8C1D90E38}" presName="wedge4" presStyleLbl="node1" presStyleIdx="3" presStyleCnt="5"/>
      <dgm:spPr/>
      <dgm:t>
        <a:bodyPr/>
        <a:lstStyle/>
        <a:p>
          <a:endParaRPr lang="ru-RU"/>
        </a:p>
      </dgm:t>
    </dgm:pt>
    <dgm:pt modelId="{BE363992-04F7-49E0-BE84-6F5A00A24C83}" type="pres">
      <dgm:prSet presAssocID="{0F1F78D8-7541-430B-A676-02B8C1D90E38}" presName="dummy4a" presStyleCnt="0"/>
      <dgm:spPr/>
    </dgm:pt>
    <dgm:pt modelId="{837860A5-47DE-47F6-95DB-2D5F19B7D09F}" type="pres">
      <dgm:prSet presAssocID="{0F1F78D8-7541-430B-A676-02B8C1D90E38}" presName="dummy4b" presStyleCnt="0"/>
      <dgm:spPr/>
    </dgm:pt>
    <dgm:pt modelId="{6E6B2F66-406F-4547-87B0-732BB069186A}" type="pres">
      <dgm:prSet presAssocID="{0F1F78D8-7541-430B-A676-02B8C1D90E38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98DE77-71CB-426A-9147-066F3DD7EAF2}" type="pres">
      <dgm:prSet presAssocID="{0F1F78D8-7541-430B-A676-02B8C1D90E38}" presName="wedge5" presStyleLbl="node1" presStyleIdx="4" presStyleCnt="5"/>
      <dgm:spPr/>
      <dgm:t>
        <a:bodyPr/>
        <a:lstStyle/>
        <a:p>
          <a:endParaRPr lang="ru-RU"/>
        </a:p>
      </dgm:t>
    </dgm:pt>
    <dgm:pt modelId="{71F81979-7181-4BFD-B1F3-E3A6D3B5DB5F}" type="pres">
      <dgm:prSet presAssocID="{0F1F78D8-7541-430B-A676-02B8C1D90E38}" presName="dummy5a" presStyleCnt="0"/>
      <dgm:spPr/>
    </dgm:pt>
    <dgm:pt modelId="{B03CFACA-FBD9-4B74-BD27-26AAFD8AF0E9}" type="pres">
      <dgm:prSet presAssocID="{0F1F78D8-7541-430B-A676-02B8C1D90E38}" presName="dummy5b" presStyleCnt="0"/>
      <dgm:spPr/>
    </dgm:pt>
    <dgm:pt modelId="{0713F80E-CD69-4A6F-A336-C69B8BD76E9D}" type="pres">
      <dgm:prSet presAssocID="{0F1F78D8-7541-430B-A676-02B8C1D90E38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4B171E-D702-4B97-A4EA-3310AB43F719}" type="pres">
      <dgm:prSet presAssocID="{C42C914F-81F7-4257-BFF9-CDC02A6D4355}" presName="arrowWedge1" presStyleLbl="fgSibTrans2D1" presStyleIdx="0" presStyleCnt="5"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D3F447D1-9BB4-4FB9-9123-672D30250CF9}" type="pres">
      <dgm:prSet presAssocID="{FEB604D0-B842-4758-A738-91BC864888C3}" presName="arrowWedge2" presStyleLbl="fgSibTrans2D1" presStyleIdx="1" presStyleCnt="5"/>
      <dgm:spPr/>
    </dgm:pt>
    <dgm:pt modelId="{53F813A2-370E-44B9-94B4-1F0C522CD038}" type="pres">
      <dgm:prSet presAssocID="{8FE0A6C9-CD8D-41C0-AE46-8C51A66115A8}" presName="arrowWedge3" presStyleLbl="fgSibTrans2D1" presStyleIdx="2" presStyleCnt="5"/>
      <dgm:spPr/>
    </dgm:pt>
    <dgm:pt modelId="{0D611AA8-DE61-42E9-8AFC-FD8CD150C012}" type="pres">
      <dgm:prSet presAssocID="{9884C673-B64A-4D7F-98D8-476888605300}" presName="arrowWedge4" presStyleLbl="fgSibTrans2D1" presStyleIdx="3" presStyleCnt="5"/>
      <dgm:spPr/>
    </dgm:pt>
    <dgm:pt modelId="{1204BA24-830F-4C92-BCA1-AA3018F54F40}" type="pres">
      <dgm:prSet presAssocID="{E530B8CA-1443-482D-B083-B319F85636EE}" presName="arrowWedge5" presStyleLbl="fgSibTrans2D1" presStyleIdx="4" presStyleCnt="5"/>
      <dgm:spPr/>
    </dgm:pt>
  </dgm:ptLst>
  <dgm:cxnLst>
    <dgm:cxn modelId="{B116E773-C075-4E35-8F6D-99926B69E7E1}" type="presOf" srcId="{B830D78D-ADE5-4378-A44E-704AE7D529D5}" destId="{C784F870-7DFB-43CB-8FEF-4D385DA52085}" srcOrd="1" destOrd="0" presId="urn:microsoft.com/office/officeart/2005/8/layout/cycle8"/>
    <dgm:cxn modelId="{52CB6B12-7DD0-44C4-9F7A-62B702B7F105}" type="presOf" srcId="{B830D78D-ADE5-4378-A44E-704AE7D529D5}" destId="{0D45D1E1-D7BC-4965-9F3A-B75A782E3505}" srcOrd="0" destOrd="0" presId="urn:microsoft.com/office/officeart/2005/8/layout/cycle8"/>
    <dgm:cxn modelId="{9A984E65-16E3-427E-BB39-CE2BA6556D27}" type="presOf" srcId="{4D21B61D-5301-44DD-AFCE-0A2385E92541}" destId="{4598DE77-71CB-426A-9147-066F3DD7EAF2}" srcOrd="0" destOrd="0" presId="urn:microsoft.com/office/officeart/2005/8/layout/cycle8"/>
    <dgm:cxn modelId="{BF52863A-41E4-4F13-8076-116EF6458E55}" type="presOf" srcId="{92584B3E-2993-48C3-BBCF-A126FAB973DF}" destId="{130C2B70-BB47-458B-BB20-7AE6FA2FC632}" srcOrd="1" destOrd="0" presId="urn:microsoft.com/office/officeart/2005/8/layout/cycle8"/>
    <dgm:cxn modelId="{420A2469-3B8A-4289-B558-1A61EF200B14}" type="presOf" srcId="{04E6CB88-9224-44D3-96E0-656227A66AF8}" destId="{6E6B2F66-406F-4547-87B0-732BB069186A}" srcOrd="1" destOrd="0" presId="urn:microsoft.com/office/officeart/2005/8/layout/cycle8"/>
    <dgm:cxn modelId="{8918FB3B-FE80-407A-9347-879F67B8DBC8}" type="presOf" srcId="{0F1F78D8-7541-430B-A676-02B8C1D90E38}" destId="{9C71A2D9-9F18-4742-B0F1-9D7C9FF50A4B}" srcOrd="0" destOrd="0" presId="urn:microsoft.com/office/officeart/2005/8/layout/cycle8"/>
    <dgm:cxn modelId="{8242CA29-9BF3-459F-AB84-D243BC716A73}" srcId="{0F1F78D8-7541-430B-A676-02B8C1D90E38}" destId="{4D21B61D-5301-44DD-AFCE-0A2385E92541}" srcOrd="4" destOrd="0" parTransId="{13242E13-B8CF-4CD8-B863-A3075B6C017E}" sibTransId="{E530B8CA-1443-482D-B083-B319F85636EE}"/>
    <dgm:cxn modelId="{9DC7C2B6-5BE8-461B-A71B-09374C2F6214}" srcId="{0F1F78D8-7541-430B-A676-02B8C1D90E38}" destId="{686F121A-D10D-48CD-8D68-480D39FED33F}" srcOrd="0" destOrd="0" parTransId="{E5DFD080-791A-4600-B482-7C1FC6343836}" sibTransId="{C42C914F-81F7-4257-BFF9-CDC02A6D4355}"/>
    <dgm:cxn modelId="{F46C9651-59D8-4354-810B-07DEF465147F}" type="presOf" srcId="{686F121A-D10D-48CD-8D68-480D39FED33F}" destId="{BC3C16DE-590D-4FE2-9273-AD0692EA4A8A}" srcOrd="0" destOrd="0" presId="urn:microsoft.com/office/officeart/2005/8/layout/cycle8"/>
    <dgm:cxn modelId="{DEA7E179-D675-4CF7-BE15-EABB5EAEDBBF}" type="presOf" srcId="{686F121A-D10D-48CD-8D68-480D39FED33F}" destId="{44BB975C-BA6E-4704-A805-2647DE72E933}" srcOrd="1" destOrd="0" presId="urn:microsoft.com/office/officeart/2005/8/layout/cycle8"/>
    <dgm:cxn modelId="{028DED51-141F-4218-8405-F4026BC3C398}" type="presOf" srcId="{92584B3E-2993-48C3-BBCF-A126FAB973DF}" destId="{441354E4-38FE-43A5-AA04-9C6DACC295F3}" srcOrd="0" destOrd="0" presId="urn:microsoft.com/office/officeart/2005/8/layout/cycle8"/>
    <dgm:cxn modelId="{4716B184-095B-4DFF-81FD-3CE34D59A903}" srcId="{0F1F78D8-7541-430B-A676-02B8C1D90E38}" destId="{04E6CB88-9224-44D3-96E0-656227A66AF8}" srcOrd="3" destOrd="0" parTransId="{7A6FE046-F57E-4D1C-9D3D-E9D6EB00ABD2}" sibTransId="{9884C673-B64A-4D7F-98D8-476888605300}"/>
    <dgm:cxn modelId="{DA6E3B77-6C49-4B22-A3AE-1B6A08B04575}" srcId="{0F1F78D8-7541-430B-A676-02B8C1D90E38}" destId="{92584B3E-2993-48C3-BBCF-A126FAB973DF}" srcOrd="2" destOrd="0" parTransId="{6DE78E24-A357-4B3D-9CD5-D6EC4BFDDB5B}" sibTransId="{8FE0A6C9-CD8D-41C0-AE46-8C51A66115A8}"/>
    <dgm:cxn modelId="{FD8695E6-13F3-48DC-ADE0-219A3B01FFB6}" type="presOf" srcId="{04E6CB88-9224-44D3-96E0-656227A66AF8}" destId="{19A3D9BD-AA2F-49B8-B38B-9A6D808DB921}" srcOrd="0" destOrd="0" presId="urn:microsoft.com/office/officeart/2005/8/layout/cycle8"/>
    <dgm:cxn modelId="{774BB614-A520-4B3D-95F5-46A27396F82A}" srcId="{0F1F78D8-7541-430B-A676-02B8C1D90E38}" destId="{B830D78D-ADE5-4378-A44E-704AE7D529D5}" srcOrd="1" destOrd="0" parTransId="{4B4B31BF-282B-474C-A6F3-D2EC9B106485}" sibTransId="{FEB604D0-B842-4758-A738-91BC864888C3}"/>
    <dgm:cxn modelId="{1AEEEFCE-7C99-4F85-B41B-22E78F463672}" type="presOf" srcId="{4D21B61D-5301-44DD-AFCE-0A2385E92541}" destId="{0713F80E-CD69-4A6F-A336-C69B8BD76E9D}" srcOrd="1" destOrd="0" presId="urn:microsoft.com/office/officeart/2005/8/layout/cycle8"/>
    <dgm:cxn modelId="{426960D4-1BEF-4349-B51A-2986F52BC22D}" type="presParOf" srcId="{9C71A2D9-9F18-4742-B0F1-9D7C9FF50A4B}" destId="{BC3C16DE-590D-4FE2-9273-AD0692EA4A8A}" srcOrd="0" destOrd="0" presId="urn:microsoft.com/office/officeart/2005/8/layout/cycle8"/>
    <dgm:cxn modelId="{1D11A7B5-27BB-491C-9648-9BC9FB463424}" type="presParOf" srcId="{9C71A2D9-9F18-4742-B0F1-9D7C9FF50A4B}" destId="{4B1DEA49-AF31-4ED7-B14F-D4F219DDAB90}" srcOrd="1" destOrd="0" presId="urn:microsoft.com/office/officeart/2005/8/layout/cycle8"/>
    <dgm:cxn modelId="{BF1B23FA-6F8E-4FE9-948C-5CB27814F1A0}" type="presParOf" srcId="{9C71A2D9-9F18-4742-B0F1-9D7C9FF50A4B}" destId="{E9C0EC31-546E-4BCA-8D10-78CCE83FECE7}" srcOrd="2" destOrd="0" presId="urn:microsoft.com/office/officeart/2005/8/layout/cycle8"/>
    <dgm:cxn modelId="{0EE40BF5-A7A7-4C45-947B-23C4926E4C45}" type="presParOf" srcId="{9C71A2D9-9F18-4742-B0F1-9D7C9FF50A4B}" destId="{44BB975C-BA6E-4704-A805-2647DE72E933}" srcOrd="3" destOrd="0" presId="urn:microsoft.com/office/officeart/2005/8/layout/cycle8"/>
    <dgm:cxn modelId="{8FD3C1D1-794A-4A98-BA29-168913AC30EF}" type="presParOf" srcId="{9C71A2D9-9F18-4742-B0F1-9D7C9FF50A4B}" destId="{0D45D1E1-D7BC-4965-9F3A-B75A782E3505}" srcOrd="4" destOrd="0" presId="urn:microsoft.com/office/officeart/2005/8/layout/cycle8"/>
    <dgm:cxn modelId="{14E9003F-4AFC-4C38-A056-2B22B436787C}" type="presParOf" srcId="{9C71A2D9-9F18-4742-B0F1-9D7C9FF50A4B}" destId="{1435F64F-9D69-4732-90E3-B6C314B8313A}" srcOrd="5" destOrd="0" presId="urn:microsoft.com/office/officeart/2005/8/layout/cycle8"/>
    <dgm:cxn modelId="{41F1BF9D-F77B-4B5D-BF47-71F5F0EB6D98}" type="presParOf" srcId="{9C71A2D9-9F18-4742-B0F1-9D7C9FF50A4B}" destId="{ED7038CC-CF60-414E-950D-C3180FF5411E}" srcOrd="6" destOrd="0" presId="urn:microsoft.com/office/officeart/2005/8/layout/cycle8"/>
    <dgm:cxn modelId="{747F6B16-F7D3-4052-8233-537458732EA8}" type="presParOf" srcId="{9C71A2D9-9F18-4742-B0F1-9D7C9FF50A4B}" destId="{C784F870-7DFB-43CB-8FEF-4D385DA52085}" srcOrd="7" destOrd="0" presId="urn:microsoft.com/office/officeart/2005/8/layout/cycle8"/>
    <dgm:cxn modelId="{BB072F56-4AE4-44D9-8BBC-B6003EB1C227}" type="presParOf" srcId="{9C71A2D9-9F18-4742-B0F1-9D7C9FF50A4B}" destId="{441354E4-38FE-43A5-AA04-9C6DACC295F3}" srcOrd="8" destOrd="0" presId="urn:microsoft.com/office/officeart/2005/8/layout/cycle8"/>
    <dgm:cxn modelId="{088C44F4-43D9-4D66-9748-42B55DAA9B2E}" type="presParOf" srcId="{9C71A2D9-9F18-4742-B0F1-9D7C9FF50A4B}" destId="{A97CAB83-36E2-4F73-AAB9-A8634DF8A51D}" srcOrd="9" destOrd="0" presId="urn:microsoft.com/office/officeart/2005/8/layout/cycle8"/>
    <dgm:cxn modelId="{E57EBEAE-95C4-4914-A5D2-76631EF85D4E}" type="presParOf" srcId="{9C71A2D9-9F18-4742-B0F1-9D7C9FF50A4B}" destId="{A7D495D8-E9EC-483F-8D46-02F26EE6F0BF}" srcOrd="10" destOrd="0" presId="urn:microsoft.com/office/officeart/2005/8/layout/cycle8"/>
    <dgm:cxn modelId="{85A55337-7BA6-4AE4-A0BF-9CB4CE43F733}" type="presParOf" srcId="{9C71A2D9-9F18-4742-B0F1-9D7C9FF50A4B}" destId="{130C2B70-BB47-458B-BB20-7AE6FA2FC632}" srcOrd="11" destOrd="0" presId="urn:microsoft.com/office/officeart/2005/8/layout/cycle8"/>
    <dgm:cxn modelId="{3E259090-1534-469A-AAF7-0EDE62529938}" type="presParOf" srcId="{9C71A2D9-9F18-4742-B0F1-9D7C9FF50A4B}" destId="{19A3D9BD-AA2F-49B8-B38B-9A6D808DB921}" srcOrd="12" destOrd="0" presId="urn:microsoft.com/office/officeart/2005/8/layout/cycle8"/>
    <dgm:cxn modelId="{74C045FC-B916-49F1-8977-BA94B8783160}" type="presParOf" srcId="{9C71A2D9-9F18-4742-B0F1-9D7C9FF50A4B}" destId="{BE363992-04F7-49E0-BE84-6F5A00A24C83}" srcOrd="13" destOrd="0" presId="urn:microsoft.com/office/officeart/2005/8/layout/cycle8"/>
    <dgm:cxn modelId="{B9A305CC-AE2F-45A0-BD1A-8154858A065F}" type="presParOf" srcId="{9C71A2D9-9F18-4742-B0F1-9D7C9FF50A4B}" destId="{837860A5-47DE-47F6-95DB-2D5F19B7D09F}" srcOrd="14" destOrd="0" presId="urn:microsoft.com/office/officeart/2005/8/layout/cycle8"/>
    <dgm:cxn modelId="{3442A58E-FE70-4FCB-82DE-6A8AA77CA1AE}" type="presParOf" srcId="{9C71A2D9-9F18-4742-B0F1-9D7C9FF50A4B}" destId="{6E6B2F66-406F-4547-87B0-732BB069186A}" srcOrd="15" destOrd="0" presId="urn:microsoft.com/office/officeart/2005/8/layout/cycle8"/>
    <dgm:cxn modelId="{9B5A4F98-CF5D-43A9-97DB-3F043F4CF37B}" type="presParOf" srcId="{9C71A2D9-9F18-4742-B0F1-9D7C9FF50A4B}" destId="{4598DE77-71CB-426A-9147-066F3DD7EAF2}" srcOrd="16" destOrd="0" presId="urn:microsoft.com/office/officeart/2005/8/layout/cycle8"/>
    <dgm:cxn modelId="{91BDEDEF-AA5A-4AC5-B0C1-56F5F28CE97A}" type="presParOf" srcId="{9C71A2D9-9F18-4742-B0F1-9D7C9FF50A4B}" destId="{71F81979-7181-4BFD-B1F3-E3A6D3B5DB5F}" srcOrd="17" destOrd="0" presId="urn:microsoft.com/office/officeart/2005/8/layout/cycle8"/>
    <dgm:cxn modelId="{477C5935-9425-484F-B520-461B18CEB8E6}" type="presParOf" srcId="{9C71A2D9-9F18-4742-B0F1-9D7C9FF50A4B}" destId="{B03CFACA-FBD9-4B74-BD27-26AAFD8AF0E9}" srcOrd="18" destOrd="0" presId="urn:microsoft.com/office/officeart/2005/8/layout/cycle8"/>
    <dgm:cxn modelId="{4B185310-8F47-4C6C-B046-1FA19FA8D905}" type="presParOf" srcId="{9C71A2D9-9F18-4742-B0F1-9D7C9FF50A4B}" destId="{0713F80E-CD69-4A6F-A336-C69B8BD76E9D}" srcOrd="19" destOrd="0" presId="urn:microsoft.com/office/officeart/2005/8/layout/cycle8"/>
    <dgm:cxn modelId="{9DFAAB53-AFA3-48E4-9F37-802C0397DFCA}" type="presParOf" srcId="{9C71A2D9-9F18-4742-B0F1-9D7C9FF50A4B}" destId="{8E4B171E-D702-4B97-A4EA-3310AB43F719}" srcOrd="20" destOrd="0" presId="urn:microsoft.com/office/officeart/2005/8/layout/cycle8"/>
    <dgm:cxn modelId="{C68A23E2-76C7-4A40-A8AF-FAF5FC516732}" type="presParOf" srcId="{9C71A2D9-9F18-4742-B0F1-9D7C9FF50A4B}" destId="{D3F447D1-9BB4-4FB9-9123-672D30250CF9}" srcOrd="21" destOrd="0" presId="urn:microsoft.com/office/officeart/2005/8/layout/cycle8"/>
    <dgm:cxn modelId="{CCD84832-187A-41FF-AAA7-D2B608B4340B}" type="presParOf" srcId="{9C71A2D9-9F18-4742-B0F1-9D7C9FF50A4B}" destId="{53F813A2-370E-44B9-94B4-1F0C522CD038}" srcOrd="22" destOrd="0" presId="urn:microsoft.com/office/officeart/2005/8/layout/cycle8"/>
    <dgm:cxn modelId="{638BABED-4524-45D4-8AE1-A0C14261F02C}" type="presParOf" srcId="{9C71A2D9-9F18-4742-B0F1-9D7C9FF50A4B}" destId="{0D611AA8-DE61-42E9-8AFC-FD8CD150C012}" srcOrd="23" destOrd="0" presId="urn:microsoft.com/office/officeart/2005/8/layout/cycle8"/>
    <dgm:cxn modelId="{5AC582E2-3731-4930-B59D-E7A9E66D140A}" type="presParOf" srcId="{9C71A2D9-9F18-4742-B0F1-9D7C9FF50A4B}" destId="{1204BA24-830F-4C92-BCA1-AA3018F54F40}" srcOrd="24" destOrd="0" presId="urn:microsoft.com/office/officeart/2005/8/layout/cycle8"/>
  </dgm:cxnLst>
  <dgm:bg>
    <a:noFill/>
    <a:effectLst>
      <a:glow rad="101600">
        <a:schemeClr val="accent2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4DD6523-7447-47B5-9975-9A32B0A2A7C0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5B421E1-916C-4A39-8EE1-319480B048C9}">
      <dgm:prSet phldrT="[Текст]"/>
      <dgm:spPr/>
      <dgm:t>
        <a:bodyPr/>
        <a:lstStyle/>
        <a:p>
          <a:r>
            <a:rPr lang="ru-RU" dirty="0" smtClean="0"/>
            <a:t>7,8 млрд. руб.</a:t>
          </a:r>
          <a:endParaRPr lang="ru-RU" dirty="0"/>
        </a:p>
      </dgm:t>
    </dgm:pt>
    <dgm:pt modelId="{531373C1-1385-4D6D-B3A3-2D98EBE09338}" type="parTrans" cxnId="{841B0E5F-BBC3-4AEE-87F3-C6085BA61D5C}">
      <dgm:prSet/>
      <dgm:spPr/>
      <dgm:t>
        <a:bodyPr/>
        <a:lstStyle/>
        <a:p>
          <a:endParaRPr lang="ru-RU"/>
        </a:p>
      </dgm:t>
    </dgm:pt>
    <dgm:pt modelId="{51D85EFD-C7FF-47B9-8021-AA8AD27C8EA2}" type="sibTrans" cxnId="{841B0E5F-BBC3-4AEE-87F3-C6085BA61D5C}">
      <dgm:prSet/>
      <dgm:spPr/>
      <dgm:t>
        <a:bodyPr/>
        <a:lstStyle/>
        <a:p>
          <a:endParaRPr lang="ru-RU"/>
        </a:p>
      </dgm:t>
    </dgm:pt>
    <dgm:pt modelId="{1DEAC66A-719C-4C72-B476-DB09B57299DD}">
      <dgm:prSet phldrT="[Текст]"/>
      <dgm:spPr/>
      <dgm:t>
        <a:bodyPr/>
        <a:lstStyle/>
        <a:p>
          <a:r>
            <a:rPr lang="ru-RU" dirty="0" smtClean="0"/>
            <a:t>7,8 млрд. руб.</a:t>
          </a:r>
          <a:endParaRPr lang="ru-RU" dirty="0"/>
        </a:p>
      </dgm:t>
    </dgm:pt>
    <dgm:pt modelId="{68A8FFCE-9618-47CF-853D-E43ECB8578FB}" type="parTrans" cxnId="{CC31D35F-44BF-441E-BEDC-166C78F32E22}">
      <dgm:prSet/>
      <dgm:spPr/>
      <dgm:t>
        <a:bodyPr/>
        <a:lstStyle/>
        <a:p>
          <a:endParaRPr lang="ru-RU"/>
        </a:p>
      </dgm:t>
    </dgm:pt>
    <dgm:pt modelId="{6436C975-8A87-46CA-9D61-3FF3ADB05FB8}" type="sibTrans" cxnId="{CC31D35F-44BF-441E-BEDC-166C78F32E22}">
      <dgm:prSet/>
      <dgm:spPr/>
      <dgm:t>
        <a:bodyPr/>
        <a:lstStyle/>
        <a:p>
          <a:endParaRPr lang="ru-RU"/>
        </a:p>
      </dgm:t>
    </dgm:pt>
    <dgm:pt modelId="{1237CF62-F055-46E4-AB07-546193A42279}">
      <dgm:prSet phldrT="[Текст]"/>
      <dgm:spPr/>
      <dgm:t>
        <a:bodyPr/>
        <a:lstStyle/>
        <a:p>
          <a:r>
            <a:rPr lang="ru-RU" dirty="0" smtClean="0"/>
            <a:t>7,8 млрд.  руб.	</a:t>
          </a:r>
          <a:endParaRPr lang="ru-RU" dirty="0"/>
        </a:p>
      </dgm:t>
    </dgm:pt>
    <dgm:pt modelId="{52DE5180-A2C4-4BE3-85C4-BF9489E8A74F}" type="parTrans" cxnId="{5D511837-AAF5-45F4-8B7A-E38AF7EC6C2C}">
      <dgm:prSet/>
      <dgm:spPr/>
      <dgm:t>
        <a:bodyPr/>
        <a:lstStyle/>
        <a:p>
          <a:endParaRPr lang="ru-RU"/>
        </a:p>
      </dgm:t>
    </dgm:pt>
    <dgm:pt modelId="{DDA712BA-3A26-4ABE-AABE-56076A987DAA}" type="sibTrans" cxnId="{5D511837-AAF5-45F4-8B7A-E38AF7EC6C2C}">
      <dgm:prSet/>
      <dgm:spPr/>
      <dgm:t>
        <a:bodyPr/>
        <a:lstStyle/>
        <a:p>
          <a:endParaRPr lang="ru-RU"/>
        </a:p>
      </dgm:t>
    </dgm:pt>
    <dgm:pt modelId="{457F7C3B-1ABF-4CF1-83E9-FCCE12EBDDE5}">
      <dgm:prSet/>
      <dgm:spPr/>
      <dgm:t>
        <a:bodyPr/>
        <a:lstStyle/>
        <a:p>
          <a:r>
            <a:rPr lang="ru-RU" dirty="0" smtClean="0"/>
            <a:t>7,8 млрд. руб.</a:t>
          </a:r>
          <a:endParaRPr lang="ru-RU" dirty="0"/>
        </a:p>
      </dgm:t>
    </dgm:pt>
    <dgm:pt modelId="{D2BFA3B5-4E41-4425-9029-B4C7F705C1FD}" type="parTrans" cxnId="{6281B964-AE34-4FEC-8C78-AE016F1490CF}">
      <dgm:prSet/>
      <dgm:spPr/>
      <dgm:t>
        <a:bodyPr/>
        <a:lstStyle/>
        <a:p>
          <a:endParaRPr lang="ru-RU"/>
        </a:p>
      </dgm:t>
    </dgm:pt>
    <dgm:pt modelId="{A6ACD127-03C6-45C2-90A1-52E220D61B5F}" type="sibTrans" cxnId="{6281B964-AE34-4FEC-8C78-AE016F1490CF}">
      <dgm:prSet/>
      <dgm:spPr/>
      <dgm:t>
        <a:bodyPr/>
        <a:lstStyle/>
        <a:p>
          <a:endParaRPr lang="ru-RU"/>
        </a:p>
      </dgm:t>
    </dgm:pt>
    <dgm:pt modelId="{2D68E96E-4DE9-4A91-B74D-68B170600845}">
      <dgm:prSet/>
      <dgm:spPr/>
      <dgm:t>
        <a:bodyPr/>
        <a:lstStyle/>
        <a:p>
          <a:r>
            <a:rPr lang="ru-RU" dirty="0" smtClean="0"/>
            <a:t>7,8 млрд. руб.</a:t>
          </a:r>
          <a:endParaRPr lang="ru-RU" dirty="0"/>
        </a:p>
      </dgm:t>
    </dgm:pt>
    <dgm:pt modelId="{72CFB7CC-A223-4E85-BB21-49043DF08328}" type="parTrans" cxnId="{D9091EBE-D5BD-46E9-97D4-CABE8F248501}">
      <dgm:prSet/>
      <dgm:spPr/>
      <dgm:t>
        <a:bodyPr/>
        <a:lstStyle/>
        <a:p>
          <a:endParaRPr lang="ru-RU"/>
        </a:p>
      </dgm:t>
    </dgm:pt>
    <dgm:pt modelId="{0C4CB6DE-9F6C-44DA-BBF3-2975A2CD6C2A}" type="sibTrans" cxnId="{D9091EBE-D5BD-46E9-97D4-CABE8F248501}">
      <dgm:prSet/>
      <dgm:spPr/>
      <dgm:t>
        <a:bodyPr/>
        <a:lstStyle/>
        <a:p>
          <a:endParaRPr lang="ru-RU"/>
        </a:p>
      </dgm:t>
    </dgm:pt>
    <dgm:pt modelId="{6C857B17-C5CE-48D8-9B2A-CC34F1442B3F}">
      <dgm:prSet/>
      <dgm:spPr/>
      <dgm:t>
        <a:bodyPr/>
        <a:lstStyle/>
        <a:p>
          <a:r>
            <a:rPr lang="ru-RU" dirty="0" smtClean="0"/>
            <a:t>4,0 млрд. руб.</a:t>
          </a:r>
          <a:endParaRPr lang="ru-RU" dirty="0"/>
        </a:p>
      </dgm:t>
    </dgm:pt>
    <dgm:pt modelId="{A7DBC92B-2619-471A-BE22-7E9200E43B09}" type="parTrans" cxnId="{1211840E-9F79-4E9A-9D6F-E9DA9854B9F9}">
      <dgm:prSet/>
      <dgm:spPr/>
      <dgm:t>
        <a:bodyPr/>
        <a:lstStyle/>
        <a:p>
          <a:endParaRPr lang="ru-RU"/>
        </a:p>
      </dgm:t>
    </dgm:pt>
    <dgm:pt modelId="{32809996-E498-4422-9775-B0915211FD26}" type="sibTrans" cxnId="{1211840E-9F79-4E9A-9D6F-E9DA9854B9F9}">
      <dgm:prSet/>
      <dgm:spPr/>
      <dgm:t>
        <a:bodyPr/>
        <a:lstStyle/>
        <a:p>
          <a:endParaRPr lang="ru-RU"/>
        </a:p>
      </dgm:t>
    </dgm:pt>
    <dgm:pt modelId="{744B4916-FCFA-4B0C-AEE2-5ED926BE67AC}" type="pres">
      <dgm:prSet presAssocID="{44DD6523-7447-47B5-9975-9A32B0A2A7C0}" presName="Name0" presStyleCnt="0">
        <dgm:presLayoutVars>
          <dgm:dir/>
          <dgm:animLvl val="lvl"/>
          <dgm:resizeHandles val="exact"/>
        </dgm:presLayoutVars>
      </dgm:prSet>
      <dgm:spPr/>
    </dgm:pt>
    <dgm:pt modelId="{2D98459A-C285-44F7-8D8D-92BB79EDABB2}" type="pres">
      <dgm:prSet presAssocID="{6C857B17-C5CE-48D8-9B2A-CC34F1442B3F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723780-19DD-4F4B-8378-E252E9F3912F}" type="pres">
      <dgm:prSet presAssocID="{32809996-E498-4422-9775-B0915211FD26}" presName="parTxOnlySpace" presStyleCnt="0"/>
      <dgm:spPr/>
    </dgm:pt>
    <dgm:pt modelId="{1B4BBE7C-FE3E-4101-A26E-CA0CFE3540C0}" type="pres">
      <dgm:prSet presAssocID="{75B421E1-916C-4A39-8EE1-319480B048C9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1C1BF1-A711-4937-A199-BA7AFE3B1C57}" type="pres">
      <dgm:prSet presAssocID="{51D85EFD-C7FF-47B9-8021-AA8AD27C8EA2}" presName="parTxOnlySpace" presStyleCnt="0"/>
      <dgm:spPr/>
    </dgm:pt>
    <dgm:pt modelId="{DF32E5E8-8EDC-46E6-9BE1-16C758C7DA42}" type="pres">
      <dgm:prSet presAssocID="{1DEAC66A-719C-4C72-B476-DB09B57299DD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58D5F4-B592-4A8E-8A72-8B88E50445B1}" type="pres">
      <dgm:prSet presAssocID="{6436C975-8A87-46CA-9D61-3FF3ADB05FB8}" presName="parTxOnlySpace" presStyleCnt="0"/>
      <dgm:spPr/>
    </dgm:pt>
    <dgm:pt modelId="{F3E70E85-942F-4ADB-B755-FE2B5EFCBAB9}" type="pres">
      <dgm:prSet presAssocID="{1237CF62-F055-46E4-AB07-546193A42279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B08B33-E14F-4846-AFEE-CD9EABBAF5A0}" type="pres">
      <dgm:prSet presAssocID="{DDA712BA-3A26-4ABE-AABE-56076A987DAA}" presName="parTxOnlySpace" presStyleCnt="0"/>
      <dgm:spPr/>
    </dgm:pt>
    <dgm:pt modelId="{4D48D2AD-05B9-4CEC-A5EC-51CFE74C6E0B}" type="pres">
      <dgm:prSet presAssocID="{457F7C3B-1ABF-4CF1-83E9-FCCE12EBDDE5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8106E8-3317-4A5E-A218-353E1A170E2B}" type="pres">
      <dgm:prSet presAssocID="{A6ACD127-03C6-45C2-90A1-52E220D61B5F}" presName="parTxOnlySpace" presStyleCnt="0"/>
      <dgm:spPr/>
    </dgm:pt>
    <dgm:pt modelId="{20682A1B-C1E3-468C-8C6E-61D5D57034C6}" type="pres">
      <dgm:prSet presAssocID="{2D68E96E-4DE9-4A91-B74D-68B170600845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31D35F-44BF-441E-BEDC-166C78F32E22}" srcId="{44DD6523-7447-47B5-9975-9A32B0A2A7C0}" destId="{1DEAC66A-719C-4C72-B476-DB09B57299DD}" srcOrd="2" destOrd="0" parTransId="{68A8FFCE-9618-47CF-853D-E43ECB8578FB}" sibTransId="{6436C975-8A87-46CA-9D61-3FF3ADB05FB8}"/>
    <dgm:cxn modelId="{16F25B7D-AD54-46AD-AE29-DD0EE11E987A}" type="presOf" srcId="{1237CF62-F055-46E4-AB07-546193A42279}" destId="{F3E70E85-942F-4ADB-B755-FE2B5EFCBAB9}" srcOrd="0" destOrd="0" presId="urn:microsoft.com/office/officeart/2005/8/layout/chevron1"/>
    <dgm:cxn modelId="{54420856-14AB-4C4E-8A71-49B1FB20F087}" type="presOf" srcId="{44DD6523-7447-47B5-9975-9A32B0A2A7C0}" destId="{744B4916-FCFA-4B0C-AEE2-5ED926BE67AC}" srcOrd="0" destOrd="0" presId="urn:microsoft.com/office/officeart/2005/8/layout/chevron1"/>
    <dgm:cxn modelId="{73C4A027-3502-4F0D-B11B-1FB5C0FB647B}" type="presOf" srcId="{75B421E1-916C-4A39-8EE1-319480B048C9}" destId="{1B4BBE7C-FE3E-4101-A26E-CA0CFE3540C0}" srcOrd="0" destOrd="0" presId="urn:microsoft.com/office/officeart/2005/8/layout/chevron1"/>
    <dgm:cxn modelId="{92612A3C-1C97-4FB4-B1B1-C55CCE149AE8}" type="presOf" srcId="{457F7C3B-1ABF-4CF1-83E9-FCCE12EBDDE5}" destId="{4D48D2AD-05B9-4CEC-A5EC-51CFE74C6E0B}" srcOrd="0" destOrd="0" presId="urn:microsoft.com/office/officeart/2005/8/layout/chevron1"/>
    <dgm:cxn modelId="{5D511837-AAF5-45F4-8B7A-E38AF7EC6C2C}" srcId="{44DD6523-7447-47B5-9975-9A32B0A2A7C0}" destId="{1237CF62-F055-46E4-AB07-546193A42279}" srcOrd="3" destOrd="0" parTransId="{52DE5180-A2C4-4BE3-85C4-BF9489E8A74F}" sibTransId="{DDA712BA-3A26-4ABE-AABE-56076A987DAA}"/>
    <dgm:cxn modelId="{1211840E-9F79-4E9A-9D6F-E9DA9854B9F9}" srcId="{44DD6523-7447-47B5-9975-9A32B0A2A7C0}" destId="{6C857B17-C5CE-48D8-9B2A-CC34F1442B3F}" srcOrd="0" destOrd="0" parTransId="{A7DBC92B-2619-471A-BE22-7E9200E43B09}" sibTransId="{32809996-E498-4422-9775-B0915211FD26}"/>
    <dgm:cxn modelId="{6281B964-AE34-4FEC-8C78-AE016F1490CF}" srcId="{44DD6523-7447-47B5-9975-9A32B0A2A7C0}" destId="{457F7C3B-1ABF-4CF1-83E9-FCCE12EBDDE5}" srcOrd="4" destOrd="0" parTransId="{D2BFA3B5-4E41-4425-9029-B4C7F705C1FD}" sibTransId="{A6ACD127-03C6-45C2-90A1-52E220D61B5F}"/>
    <dgm:cxn modelId="{D9091EBE-D5BD-46E9-97D4-CABE8F248501}" srcId="{44DD6523-7447-47B5-9975-9A32B0A2A7C0}" destId="{2D68E96E-4DE9-4A91-B74D-68B170600845}" srcOrd="5" destOrd="0" parTransId="{72CFB7CC-A223-4E85-BB21-49043DF08328}" sibTransId="{0C4CB6DE-9F6C-44DA-BBF3-2975A2CD6C2A}"/>
    <dgm:cxn modelId="{841B0E5F-BBC3-4AEE-87F3-C6085BA61D5C}" srcId="{44DD6523-7447-47B5-9975-9A32B0A2A7C0}" destId="{75B421E1-916C-4A39-8EE1-319480B048C9}" srcOrd="1" destOrd="0" parTransId="{531373C1-1385-4D6D-B3A3-2D98EBE09338}" sibTransId="{51D85EFD-C7FF-47B9-8021-AA8AD27C8EA2}"/>
    <dgm:cxn modelId="{E1752E73-ED55-4EB1-AD29-7EEE86B56F70}" type="presOf" srcId="{1DEAC66A-719C-4C72-B476-DB09B57299DD}" destId="{DF32E5E8-8EDC-46E6-9BE1-16C758C7DA42}" srcOrd="0" destOrd="0" presId="urn:microsoft.com/office/officeart/2005/8/layout/chevron1"/>
    <dgm:cxn modelId="{DF60ACDC-9D93-4E60-AEF8-9BAC666F3C09}" type="presOf" srcId="{6C857B17-C5CE-48D8-9B2A-CC34F1442B3F}" destId="{2D98459A-C285-44F7-8D8D-92BB79EDABB2}" srcOrd="0" destOrd="0" presId="urn:microsoft.com/office/officeart/2005/8/layout/chevron1"/>
    <dgm:cxn modelId="{490AD507-5052-4206-84B3-2FE6AFE7D85E}" type="presOf" srcId="{2D68E96E-4DE9-4A91-B74D-68B170600845}" destId="{20682A1B-C1E3-468C-8C6E-61D5D57034C6}" srcOrd="0" destOrd="0" presId="urn:microsoft.com/office/officeart/2005/8/layout/chevron1"/>
    <dgm:cxn modelId="{286837A2-376F-40EF-BFB5-12C6680EEEAB}" type="presParOf" srcId="{744B4916-FCFA-4B0C-AEE2-5ED926BE67AC}" destId="{2D98459A-C285-44F7-8D8D-92BB79EDABB2}" srcOrd="0" destOrd="0" presId="urn:microsoft.com/office/officeart/2005/8/layout/chevron1"/>
    <dgm:cxn modelId="{A28AEC9F-BF1E-4EAB-B63A-65C7B908481F}" type="presParOf" srcId="{744B4916-FCFA-4B0C-AEE2-5ED926BE67AC}" destId="{4F723780-19DD-4F4B-8378-E252E9F3912F}" srcOrd="1" destOrd="0" presId="urn:microsoft.com/office/officeart/2005/8/layout/chevron1"/>
    <dgm:cxn modelId="{AB7AE0B6-7408-4E61-BAC3-AD1380C4CCB4}" type="presParOf" srcId="{744B4916-FCFA-4B0C-AEE2-5ED926BE67AC}" destId="{1B4BBE7C-FE3E-4101-A26E-CA0CFE3540C0}" srcOrd="2" destOrd="0" presId="urn:microsoft.com/office/officeart/2005/8/layout/chevron1"/>
    <dgm:cxn modelId="{7254777D-9A08-48CF-B183-FA0794C24B91}" type="presParOf" srcId="{744B4916-FCFA-4B0C-AEE2-5ED926BE67AC}" destId="{FB1C1BF1-A711-4937-A199-BA7AFE3B1C57}" srcOrd="3" destOrd="0" presId="urn:microsoft.com/office/officeart/2005/8/layout/chevron1"/>
    <dgm:cxn modelId="{FEFA3763-EE90-4BBA-B123-FC904CA8B121}" type="presParOf" srcId="{744B4916-FCFA-4B0C-AEE2-5ED926BE67AC}" destId="{DF32E5E8-8EDC-46E6-9BE1-16C758C7DA42}" srcOrd="4" destOrd="0" presId="urn:microsoft.com/office/officeart/2005/8/layout/chevron1"/>
    <dgm:cxn modelId="{F0FADF95-EB2E-4EB4-99F6-9C7D75081D31}" type="presParOf" srcId="{744B4916-FCFA-4B0C-AEE2-5ED926BE67AC}" destId="{C658D5F4-B592-4A8E-8A72-8B88E50445B1}" srcOrd="5" destOrd="0" presId="urn:microsoft.com/office/officeart/2005/8/layout/chevron1"/>
    <dgm:cxn modelId="{4197CC46-56AF-437D-A882-7797856BE1B0}" type="presParOf" srcId="{744B4916-FCFA-4B0C-AEE2-5ED926BE67AC}" destId="{F3E70E85-942F-4ADB-B755-FE2B5EFCBAB9}" srcOrd="6" destOrd="0" presId="urn:microsoft.com/office/officeart/2005/8/layout/chevron1"/>
    <dgm:cxn modelId="{182B80B2-5A6F-4684-86FD-725194B76F9A}" type="presParOf" srcId="{744B4916-FCFA-4B0C-AEE2-5ED926BE67AC}" destId="{E0B08B33-E14F-4846-AFEE-CD9EABBAF5A0}" srcOrd="7" destOrd="0" presId="urn:microsoft.com/office/officeart/2005/8/layout/chevron1"/>
    <dgm:cxn modelId="{E22B2EB2-725D-4C8F-99EE-65E9C172508C}" type="presParOf" srcId="{744B4916-FCFA-4B0C-AEE2-5ED926BE67AC}" destId="{4D48D2AD-05B9-4CEC-A5EC-51CFE74C6E0B}" srcOrd="8" destOrd="0" presId="urn:microsoft.com/office/officeart/2005/8/layout/chevron1"/>
    <dgm:cxn modelId="{4DDBC71D-5FAA-4D96-91C7-0A3526BC4A5B}" type="presParOf" srcId="{744B4916-FCFA-4B0C-AEE2-5ED926BE67AC}" destId="{5B8106E8-3317-4A5E-A218-353E1A170E2B}" srcOrd="9" destOrd="0" presId="urn:microsoft.com/office/officeart/2005/8/layout/chevron1"/>
    <dgm:cxn modelId="{7563665B-8208-4ECC-A849-CF742142CBBB}" type="presParOf" srcId="{744B4916-FCFA-4B0C-AEE2-5ED926BE67AC}" destId="{20682A1B-C1E3-468C-8C6E-61D5D57034C6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4DD6523-7447-47B5-9975-9A32B0A2A7C0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1DEAC66A-719C-4C72-B476-DB09B57299DD}">
      <dgm:prSet phldrT="[Текст]"/>
      <dgm:spPr/>
      <dgm:t>
        <a:bodyPr/>
        <a:lstStyle/>
        <a:p>
          <a:r>
            <a:rPr lang="ru-RU" dirty="0" smtClean="0"/>
            <a:t>5,4 млрд. руб.</a:t>
          </a:r>
          <a:endParaRPr lang="ru-RU" dirty="0"/>
        </a:p>
      </dgm:t>
    </dgm:pt>
    <dgm:pt modelId="{68A8FFCE-9618-47CF-853D-E43ECB8578FB}" type="parTrans" cxnId="{CC31D35F-44BF-441E-BEDC-166C78F32E22}">
      <dgm:prSet/>
      <dgm:spPr/>
      <dgm:t>
        <a:bodyPr/>
        <a:lstStyle/>
        <a:p>
          <a:endParaRPr lang="ru-RU"/>
        </a:p>
      </dgm:t>
    </dgm:pt>
    <dgm:pt modelId="{6436C975-8A87-46CA-9D61-3FF3ADB05FB8}" type="sibTrans" cxnId="{CC31D35F-44BF-441E-BEDC-166C78F32E22}">
      <dgm:prSet/>
      <dgm:spPr/>
      <dgm:t>
        <a:bodyPr/>
        <a:lstStyle/>
        <a:p>
          <a:endParaRPr lang="ru-RU"/>
        </a:p>
      </dgm:t>
    </dgm:pt>
    <dgm:pt modelId="{1237CF62-F055-46E4-AB07-546193A42279}">
      <dgm:prSet phldrT="[Текст]"/>
      <dgm:spPr/>
      <dgm:t>
        <a:bodyPr/>
        <a:lstStyle/>
        <a:p>
          <a:r>
            <a:rPr lang="ru-RU" dirty="0" smtClean="0"/>
            <a:t>6,8 млрд . руб.	</a:t>
          </a:r>
          <a:endParaRPr lang="ru-RU" dirty="0"/>
        </a:p>
      </dgm:t>
    </dgm:pt>
    <dgm:pt modelId="{52DE5180-A2C4-4BE3-85C4-BF9489E8A74F}" type="parTrans" cxnId="{5D511837-AAF5-45F4-8B7A-E38AF7EC6C2C}">
      <dgm:prSet/>
      <dgm:spPr/>
      <dgm:t>
        <a:bodyPr/>
        <a:lstStyle/>
        <a:p>
          <a:endParaRPr lang="ru-RU"/>
        </a:p>
      </dgm:t>
    </dgm:pt>
    <dgm:pt modelId="{DDA712BA-3A26-4ABE-AABE-56076A987DAA}" type="sibTrans" cxnId="{5D511837-AAF5-45F4-8B7A-E38AF7EC6C2C}">
      <dgm:prSet/>
      <dgm:spPr/>
      <dgm:t>
        <a:bodyPr/>
        <a:lstStyle/>
        <a:p>
          <a:endParaRPr lang="ru-RU"/>
        </a:p>
      </dgm:t>
    </dgm:pt>
    <dgm:pt modelId="{457F7C3B-1ABF-4CF1-83E9-FCCE12EBDDE5}">
      <dgm:prSet/>
      <dgm:spPr/>
      <dgm:t>
        <a:bodyPr/>
        <a:lstStyle/>
        <a:p>
          <a:r>
            <a:rPr lang="ru-RU" dirty="0" smtClean="0"/>
            <a:t>11,4 млрд. руб.</a:t>
          </a:r>
          <a:endParaRPr lang="ru-RU" dirty="0"/>
        </a:p>
      </dgm:t>
    </dgm:pt>
    <dgm:pt modelId="{D2BFA3B5-4E41-4425-9029-B4C7F705C1FD}" type="parTrans" cxnId="{6281B964-AE34-4FEC-8C78-AE016F1490CF}">
      <dgm:prSet/>
      <dgm:spPr/>
      <dgm:t>
        <a:bodyPr/>
        <a:lstStyle/>
        <a:p>
          <a:endParaRPr lang="ru-RU"/>
        </a:p>
      </dgm:t>
    </dgm:pt>
    <dgm:pt modelId="{A6ACD127-03C6-45C2-90A1-52E220D61B5F}" type="sibTrans" cxnId="{6281B964-AE34-4FEC-8C78-AE016F1490CF}">
      <dgm:prSet/>
      <dgm:spPr/>
      <dgm:t>
        <a:bodyPr/>
        <a:lstStyle/>
        <a:p>
          <a:endParaRPr lang="ru-RU"/>
        </a:p>
      </dgm:t>
    </dgm:pt>
    <dgm:pt modelId="{2D68E96E-4DE9-4A91-B74D-68B170600845}">
      <dgm:prSet/>
      <dgm:spPr/>
      <dgm:t>
        <a:bodyPr/>
        <a:lstStyle/>
        <a:p>
          <a:r>
            <a:rPr lang="ru-RU" dirty="0" smtClean="0"/>
            <a:t>26,2 млрд. руб.</a:t>
          </a:r>
          <a:endParaRPr lang="ru-RU" dirty="0"/>
        </a:p>
      </dgm:t>
    </dgm:pt>
    <dgm:pt modelId="{72CFB7CC-A223-4E85-BB21-49043DF08328}" type="parTrans" cxnId="{D9091EBE-D5BD-46E9-97D4-CABE8F248501}">
      <dgm:prSet/>
      <dgm:spPr/>
      <dgm:t>
        <a:bodyPr/>
        <a:lstStyle/>
        <a:p>
          <a:endParaRPr lang="ru-RU"/>
        </a:p>
      </dgm:t>
    </dgm:pt>
    <dgm:pt modelId="{0C4CB6DE-9F6C-44DA-BBF3-2975A2CD6C2A}" type="sibTrans" cxnId="{D9091EBE-D5BD-46E9-97D4-CABE8F248501}">
      <dgm:prSet/>
      <dgm:spPr/>
      <dgm:t>
        <a:bodyPr/>
        <a:lstStyle/>
        <a:p>
          <a:endParaRPr lang="ru-RU"/>
        </a:p>
      </dgm:t>
    </dgm:pt>
    <dgm:pt modelId="{821601CD-16B8-4956-947E-41CC9934E062}">
      <dgm:prSet/>
      <dgm:spPr/>
      <dgm:t>
        <a:bodyPr/>
        <a:lstStyle/>
        <a:p>
          <a:r>
            <a:rPr lang="ru-RU" dirty="0" smtClean="0"/>
            <a:t>21,6 млрд. руб.</a:t>
          </a:r>
          <a:endParaRPr lang="ru-RU" dirty="0"/>
        </a:p>
      </dgm:t>
    </dgm:pt>
    <dgm:pt modelId="{7D8469FB-58B4-4FB9-B3E5-CE6C743287CE}" type="parTrans" cxnId="{751D8C89-07A3-443A-AC21-A971E8D3989B}">
      <dgm:prSet/>
      <dgm:spPr/>
      <dgm:t>
        <a:bodyPr/>
        <a:lstStyle/>
        <a:p>
          <a:endParaRPr lang="ru-RU"/>
        </a:p>
      </dgm:t>
    </dgm:pt>
    <dgm:pt modelId="{904C6CC9-54F6-45FD-82D5-4C0B941FB02E}" type="sibTrans" cxnId="{751D8C89-07A3-443A-AC21-A971E8D3989B}">
      <dgm:prSet/>
      <dgm:spPr/>
      <dgm:t>
        <a:bodyPr/>
        <a:lstStyle/>
        <a:p>
          <a:endParaRPr lang="ru-RU"/>
        </a:p>
      </dgm:t>
    </dgm:pt>
    <dgm:pt modelId="{37050A99-0273-47DB-BAA0-2F3AD02F86B8}">
      <dgm:prSet/>
      <dgm:spPr/>
      <dgm:t>
        <a:bodyPr/>
        <a:lstStyle/>
        <a:p>
          <a:r>
            <a:rPr lang="ru-RU" dirty="0" smtClean="0"/>
            <a:t>26,2 млрд. руб.</a:t>
          </a:r>
          <a:endParaRPr lang="ru-RU" dirty="0"/>
        </a:p>
      </dgm:t>
    </dgm:pt>
    <dgm:pt modelId="{6F0BBE4C-44B6-4AF6-A48A-97F6FD611FDF}" type="parTrans" cxnId="{27D46456-3D96-45BA-B274-337E1A495110}">
      <dgm:prSet/>
      <dgm:spPr/>
      <dgm:t>
        <a:bodyPr/>
        <a:lstStyle/>
        <a:p>
          <a:endParaRPr lang="ru-RU"/>
        </a:p>
      </dgm:t>
    </dgm:pt>
    <dgm:pt modelId="{3904CD95-5146-49CC-AE95-AD84B40B1C4D}" type="sibTrans" cxnId="{27D46456-3D96-45BA-B274-337E1A495110}">
      <dgm:prSet/>
      <dgm:spPr/>
      <dgm:t>
        <a:bodyPr/>
        <a:lstStyle/>
        <a:p>
          <a:endParaRPr lang="ru-RU"/>
        </a:p>
      </dgm:t>
    </dgm:pt>
    <dgm:pt modelId="{744B4916-FCFA-4B0C-AEE2-5ED926BE67AC}" type="pres">
      <dgm:prSet presAssocID="{44DD6523-7447-47B5-9975-9A32B0A2A7C0}" presName="Name0" presStyleCnt="0">
        <dgm:presLayoutVars>
          <dgm:dir/>
          <dgm:animLvl val="lvl"/>
          <dgm:resizeHandles val="exact"/>
        </dgm:presLayoutVars>
      </dgm:prSet>
      <dgm:spPr/>
    </dgm:pt>
    <dgm:pt modelId="{DF32E5E8-8EDC-46E6-9BE1-16C758C7DA42}" type="pres">
      <dgm:prSet presAssocID="{1DEAC66A-719C-4C72-B476-DB09B57299DD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58D5F4-B592-4A8E-8A72-8B88E50445B1}" type="pres">
      <dgm:prSet presAssocID="{6436C975-8A87-46CA-9D61-3FF3ADB05FB8}" presName="parTxOnlySpace" presStyleCnt="0"/>
      <dgm:spPr/>
    </dgm:pt>
    <dgm:pt modelId="{F3E70E85-942F-4ADB-B755-FE2B5EFCBAB9}" type="pres">
      <dgm:prSet presAssocID="{1237CF62-F055-46E4-AB07-546193A42279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B08B33-E14F-4846-AFEE-CD9EABBAF5A0}" type="pres">
      <dgm:prSet presAssocID="{DDA712BA-3A26-4ABE-AABE-56076A987DAA}" presName="parTxOnlySpace" presStyleCnt="0"/>
      <dgm:spPr/>
    </dgm:pt>
    <dgm:pt modelId="{4D48D2AD-05B9-4CEC-A5EC-51CFE74C6E0B}" type="pres">
      <dgm:prSet presAssocID="{457F7C3B-1ABF-4CF1-83E9-FCCE12EBDDE5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8106E8-3317-4A5E-A218-353E1A170E2B}" type="pres">
      <dgm:prSet presAssocID="{A6ACD127-03C6-45C2-90A1-52E220D61B5F}" presName="parTxOnlySpace" presStyleCnt="0"/>
      <dgm:spPr/>
    </dgm:pt>
    <dgm:pt modelId="{802EF33F-52A6-48F8-B897-D70F347B5F18}" type="pres">
      <dgm:prSet presAssocID="{821601CD-16B8-4956-947E-41CC9934E06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EE06F5-3C8A-41A9-A1D3-B57D866A82B8}" type="pres">
      <dgm:prSet presAssocID="{904C6CC9-54F6-45FD-82D5-4C0B941FB02E}" presName="parTxOnlySpace" presStyleCnt="0"/>
      <dgm:spPr/>
    </dgm:pt>
    <dgm:pt modelId="{A933A329-7F51-445B-8906-CFBF168AB2DF}" type="pres">
      <dgm:prSet presAssocID="{37050A99-0273-47DB-BAA0-2F3AD02F86B8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FD73A2-CBAD-4927-90FA-779CA24357FC}" type="pres">
      <dgm:prSet presAssocID="{3904CD95-5146-49CC-AE95-AD84B40B1C4D}" presName="parTxOnlySpace" presStyleCnt="0"/>
      <dgm:spPr/>
    </dgm:pt>
    <dgm:pt modelId="{20682A1B-C1E3-468C-8C6E-61D5D57034C6}" type="pres">
      <dgm:prSet presAssocID="{2D68E96E-4DE9-4A91-B74D-68B170600845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31D35F-44BF-441E-BEDC-166C78F32E22}" srcId="{44DD6523-7447-47B5-9975-9A32B0A2A7C0}" destId="{1DEAC66A-719C-4C72-B476-DB09B57299DD}" srcOrd="0" destOrd="0" parTransId="{68A8FFCE-9618-47CF-853D-E43ECB8578FB}" sibTransId="{6436C975-8A87-46CA-9D61-3FF3ADB05FB8}"/>
    <dgm:cxn modelId="{289F386D-CDDE-4023-A1CB-217D0115C818}" type="presOf" srcId="{1DEAC66A-719C-4C72-B476-DB09B57299DD}" destId="{DF32E5E8-8EDC-46E6-9BE1-16C758C7DA42}" srcOrd="0" destOrd="0" presId="urn:microsoft.com/office/officeart/2005/8/layout/chevron1"/>
    <dgm:cxn modelId="{43F3B46E-E7BA-4E00-82A1-F7E3AE6EFD51}" type="presOf" srcId="{2D68E96E-4DE9-4A91-B74D-68B170600845}" destId="{20682A1B-C1E3-468C-8C6E-61D5D57034C6}" srcOrd="0" destOrd="0" presId="urn:microsoft.com/office/officeart/2005/8/layout/chevron1"/>
    <dgm:cxn modelId="{5D511837-AAF5-45F4-8B7A-E38AF7EC6C2C}" srcId="{44DD6523-7447-47B5-9975-9A32B0A2A7C0}" destId="{1237CF62-F055-46E4-AB07-546193A42279}" srcOrd="1" destOrd="0" parTransId="{52DE5180-A2C4-4BE3-85C4-BF9489E8A74F}" sibTransId="{DDA712BA-3A26-4ABE-AABE-56076A987DAA}"/>
    <dgm:cxn modelId="{6281B964-AE34-4FEC-8C78-AE016F1490CF}" srcId="{44DD6523-7447-47B5-9975-9A32B0A2A7C0}" destId="{457F7C3B-1ABF-4CF1-83E9-FCCE12EBDDE5}" srcOrd="2" destOrd="0" parTransId="{D2BFA3B5-4E41-4425-9029-B4C7F705C1FD}" sibTransId="{A6ACD127-03C6-45C2-90A1-52E220D61B5F}"/>
    <dgm:cxn modelId="{D9091EBE-D5BD-46E9-97D4-CABE8F248501}" srcId="{44DD6523-7447-47B5-9975-9A32B0A2A7C0}" destId="{2D68E96E-4DE9-4A91-B74D-68B170600845}" srcOrd="5" destOrd="0" parTransId="{72CFB7CC-A223-4E85-BB21-49043DF08328}" sibTransId="{0C4CB6DE-9F6C-44DA-BBF3-2975A2CD6C2A}"/>
    <dgm:cxn modelId="{B8AC401F-705A-4C79-AE4D-E59BCADBA142}" type="presOf" srcId="{457F7C3B-1ABF-4CF1-83E9-FCCE12EBDDE5}" destId="{4D48D2AD-05B9-4CEC-A5EC-51CFE74C6E0B}" srcOrd="0" destOrd="0" presId="urn:microsoft.com/office/officeart/2005/8/layout/chevron1"/>
    <dgm:cxn modelId="{3603935B-8410-4166-8721-431C7BAA44BF}" type="presOf" srcId="{1237CF62-F055-46E4-AB07-546193A42279}" destId="{F3E70E85-942F-4ADB-B755-FE2B5EFCBAB9}" srcOrd="0" destOrd="0" presId="urn:microsoft.com/office/officeart/2005/8/layout/chevron1"/>
    <dgm:cxn modelId="{751D8C89-07A3-443A-AC21-A971E8D3989B}" srcId="{44DD6523-7447-47B5-9975-9A32B0A2A7C0}" destId="{821601CD-16B8-4956-947E-41CC9934E062}" srcOrd="3" destOrd="0" parTransId="{7D8469FB-58B4-4FB9-B3E5-CE6C743287CE}" sibTransId="{904C6CC9-54F6-45FD-82D5-4C0B941FB02E}"/>
    <dgm:cxn modelId="{2418DB39-30B2-4292-95B0-CC8D7244B89C}" type="presOf" srcId="{44DD6523-7447-47B5-9975-9A32B0A2A7C0}" destId="{744B4916-FCFA-4B0C-AEE2-5ED926BE67AC}" srcOrd="0" destOrd="0" presId="urn:microsoft.com/office/officeart/2005/8/layout/chevron1"/>
    <dgm:cxn modelId="{27D46456-3D96-45BA-B274-337E1A495110}" srcId="{44DD6523-7447-47B5-9975-9A32B0A2A7C0}" destId="{37050A99-0273-47DB-BAA0-2F3AD02F86B8}" srcOrd="4" destOrd="0" parTransId="{6F0BBE4C-44B6-4AF6-A48A-97F6FD611FDF}" sibTransId="{3904CD95-5146-49CC-AE95-AD84B40B1C4D}"/>
    <dgm:cxn modelId="{C0735E36-92D1-4702-B932-E5E6346465A3}" type="presOf" srcId="{37050A99-0273-47DB-BAA0-2F3AD02F86B8}" destId="{A933A329-7F51-445B-8906-CFBF168AB2DF}" srcOrd="0" destOrd="0" presId="urn:microsoft.com/office/officeart/2005/8/layout/chevron1"/>
    <dgm:cxn modelId="{A8B29BFD-9CBA-4C7E-8268-6A80FF4829C1}" type="presOf" srcId="{821601CD-16B8-4956-947E-41CC9934E062}" destId="{802EF33F-52A6-48F8-B897-D70F347B5F18}" srcOrd="0" destOrd="0" presId="urn:microsoft.com/office/officeart/2005/8/layout/chevron1"/>
    <dgm:cxn modelId="{B8CE2DCA-6928-4B52-B27C-13C5F44A4093}" type="presParOf" srcId="{744B4916-FCFA-4B0C-AEE2-5ED926BE67AC}" destId="{DF32E5E8-8EDC-46E6-9BE1-16C758C7DA42}" srcOrd="0" destOrd="0" presId="urn:microsoft.com/office/officeart/2005/8/layout/chevron1"/>
    <dgm:cxn modelId="{D4485209-2544-444E-8A56-FA55AB799186}" type="presParOf" srcId="{744B4916-FCFA-4B0C-AEE2-5ED926BE67AC}" destId="{C658D5F4-B592-4A8E-8A72-8B88E50445B1}" srcOrd="1" destOrd="0" presId="urn:microsoft.com/office/officeart/2005/8/layout/chevron1"/>
    <dgm:cxn modelId="{810DFF3A-7827-4646-828B-7AE3C60C3CDD}" type="presParOf" srcId="{744B4916-FCFA-4B0C-AEE2-5ED926BE67AC}" destId="{F3E70E85-942F-4ADB-B755-FE2B5EFCBAB9}" srcOrd="2" destOrd="0" presId="urn:microsoft.com/office/officeart/2005/8/layout/chevron1"/>
    <dgm:cxn modelId="{9BB2BCEC-F64D-4D23-93B2-B20BACCE798B}" type="presParOf" srcId="{744B4916-FCFA-4B0C-AEE2-5ED926BE67AC}" destId="{E0B08B33-E14F-4846-AFEE-CD9EABBAF5A0}" srcOrd="3" destOrd="0" presId="urn:microsoft.com/office/officeart/2005/8/layout/chevron1"/>
    <dgm:cxn modelId="{F18FA4DB-F122-4299-881C-0EE0090FD26F}" type="presParOf" srcId="{744B4916-FCFA-4B0C-AEE2-5ED926BE67AC}" destId="{4D48D2AD-05B9-4CEC-A5EC-51CFE74C6E0B}" srcOrd="4" destOrd="0" presId="urn:microsoft.com/office/officeart/2005/8/layout/chevron1"/>
    <dgm:cxn modelId="{41AA8F1C-A59C-4285-9A9F-05F325FB18BD}" type="presParOf" srcId="{744B4916-FCFA-4B0C-AEE2-5ED926BE67AC}" destId="{5B8106E8-3317-4A5E-A218-353E1A170E2B}" srcOrd="5" destOrd="0" presId="urn:microsoft.com/office/officeart/2005/8/layout/chevron1"/>
    <dgm:cxn modelId="{F31981AD-7285-4882-9BEC-73EF4DDB05B8}" type="presParOf" srcId="{744B4916-FCFA-4B0C-AEE2-5ED926BE67AC}" destId="{802EF33F-52A6-48F8-B897-D70F347B5F18}" srcOrd="6" destOrd="0" presId="urn:microsoft.com/office/officeart/2005/8/layout/chevron1"/>
    <dgm:cxn modelId="{991D49A5-6455-4239-9AC6-A33D1420BC9D}" type="presParOf" srcId="{744B4916-FCFA-4B0C-AEE2-5ED926BE67AC}" destId="{FDEE06F5-3C8A-41A9-A1D3-B57D866A82B8}" srcOrd="7" destOrd="0" presId="urn:microsoft.com/office/officeart/2005/8/layout/chevron1"/>
    <dgm:cxn modelId="{FB500373-7DA8-4660-AF39-1C5D8001A71F}" type="presParOf" srcId="{744B4916-FCFA-4B0C-AEE2-5ED926BE67AC}" destId="{A933A329-7F51-445B-8906-CFBF168AB2DF}" srcOrd="8" destOrd="0" presId="urn:microsoft.com/office/officeart/2005/8/layout/chevron1"/>
    <dgm:cxn modelId="{11381CD6-5ED3-4B4B-8E73-065150BCA624}" type="presParOf" srcId="{744B4916-FCFA-4B0C-AEE2-5ED926BE67AC}" destId="{67FD73A2-CBAD-4927-90FA-779CA24357FC}" srcOrd="9" destOrd="0" presId="urn:microsoft.com/office/officeart/2005/8/layout/chevron1"/>
    <dgm:cxn modelId="{10C9B8B0-0DD7-4920-9637-8BB318AB804D}" type="presParOf" srcId="{744B4916-FCFA-4B0C-AEE2-5ED926BE67AC}" destId="{20682A1B-C1E3-468C-8C6E-61D5D57034C6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7664F06-BF19-441A-ABDF-740C16BDAA15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6A707B-4AE1-4E39-A276-D38123405CE3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1200" dirty="0" smtClean="0"/>
        </a:p>
        <a:p>
          <a:r>
            <a:rPr lang="ru-RU" sz="1200" dirty="0" smtClean="0"/>
            <a:t>10 центров коллективного пользования</a:t>
          </a:r>
        </a:p>
        <a:p>
          <a:endParaRPr lang="ru-RU" sz="1200" dirty="0"/>
        </a:p>
      </dgm:t>
    </dgm:pt>
    <dgm:pt modelId="{4C39189A-EEF7-4D6F-A351-86DE26F91C6B}" type="parTrans" cxnId="{FB04AD38-1B7F-4744-9025-3E4E34004A47}">
      <dgm:prSet/>
      <dgm:spPr/>
      <dgm:t>
        <a:bodyPr/>
        <a:lstStyle/>
        <a:p>
          <a:endParaRPr lang="ru-RU"/>
        </a:p>
      </dgm:t>
    </dgm:pt>
    <dgm:pt modelId="{D4296B53-ED42-49FB-990C-5DBAD3014C45}" type="sibTrans" cxnId="{FB04AD38-1B7F-4744-9025-3E4E34004A47}">
      <dgm:prSet/>
      <dgm:spPr/>
      <dgm:t>
        <a:bodyPr/>
        <a:lstStyle/>
        <a:p>
          <a:endParaRPr lang="ru-RU"/>
        </a:p>
      </dgm:t>
    </dgm:pt>
    <dgm:pt modelId="{10EA377E-E914-4D40-8B43-42CA8BDD436D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rgbClr val="0070C0"/>
        </a:solidFill>
      </dgm:spPr>
      <dgm:t>
        <a:bodyPr/>
        <a:lstStyle/>
        <a:p>
          <a:r>
            <a:rPr lang="ru-RU" sz="1200" dirty="0" smtClean="0"/>
            <a:t>4 центра доклинических трансляционных  исследований</a:t>
          </a:r>
          <a:endParaRPr lang="ru-RU" sz="1200" dirty="0"/>
        </a:p>
      </dgm:t>
    </dgm:pt>
    <dgm:pt modelId="{D3BCA136-B277-49BF-9E8A-FC092DF2F868}" type="parTrans" cxnId="{FF1A6EAA-D462-4443-AEF5-BA16271393EC}">
      <dgm:prSet/>
      <dgm:spPr/>
      <dgm:t>
        <a:bodyPr/>
        <a:lstStyle/>
        <a:p>
          <a:endParaRPr lang="ru-RU"/>
        </a:p>
      </dgm:t>
    </dgm:pt>
    <dgm:pt modelId="{8B50B4CE-3804-4A7B-A04A-E69B9D6E48A7}" type="sibTrans" cxnId="{FF1A6EAA-D462-4443-AEF5-BA16271393EC}">
      <dgm:prSet/>
      <dgm:spPr/>
      <dgm:t>
        <a:bodyPr/>
        <a:lstStyle/>
        <a:p>
          <a:endParaRPr lang="ru-RU"/>
        </a:p>
      </dgm:t>
    </dgm:pt>
    <dgm:pt modelId="{8272A368-E5CA-401F-806C-F63EBB170E7B}">
      <dgm:prSet phldrT="[Текст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rgbClr val="00B050"/>
        </a:solidFill>
      </dgm:spPr>
      <dgm:t>
        <a:bodyPr/>
        <a:lstStyle/>
        <a:p>
          <a:r>
            <a:rPr lang="ru-RU" sz="1200" dirty="0" smtClean="0"/>
            <a:t>2 центра </a:t>
          </a:r>
          <a:r>
            <a:rPr lang="ru-RU" sz="1200" dirty="0" err="1" smtClean="0"/>
            <a:t>биоинформатики</a:t>
          </a:r>
          <a:endParaRPr lang="ru-RU" sz="1200" dirty="0"/>
        </a:p>
      </dgm:t>
    </dgm:pt>
    <dgm:pt modelId="{BAC449CC-7D9E-4F34-8B2C-B532B0EFD984}" type="parTrans" cxnId="{2CBC6CD4-3FBD-46D9-B215-47BD86D531EA}">
      <dgm:prSet/>
      <dgm:spPr/>
      <dgm:t>
        <a:bodyPr/>
        <a:lstStyle/>
        <a:p>
          <a:endParaRPr lang="ru-RU"/>
        </a:p>
      </dgm:t>
    </dgm:pt>
    <dgm:pt modelId="{6097EE75-752D-44EC-8D96-09CDF0EAAB20}" type="sibTrans" cxnId="{2CBC6CD4-3FBD-46D9-B215-47BD86D531EA}">
      <dgm:prSet/>
      <dgm:spPr/>
      <dgm:t>
        <a:bodyPr/>
        <a:lstStyle/>
        <a:p>
          <a:endParaRPr lang="ru-RU"/>
        </a:p>
      </dgm:t>
    </dgm:pt>
    <dgm:pt modelId="{A8CCE216-B740-4D71-B6CF-75C1DA1D746A}">
      <dgm:prSet custT="1"/>
      <dgm:spPr>
        <a:solidFill>
          <a:srgbClr val="00B0F0"/>
        </a:solidFill>
      </dgm:spPr>
      <dgm:t>
        <a:bodyPr/>
        <a:lstStyle/>
        <a:p>
          <a:r>
            <a:rPr lang="ru-RU" sz="1200" dirty="0" smtClean="0"/>
            <a:t>Национальный стратегический центр биотехнологий и биобезопасности </a:t>
          </a:r>
          <a:endParaRPr lang="ru-RU" sz="1200" dirty="0"/>
        </a:p>
      </dgm:t>
    </dgm:pt>
    <dgm:pt modelId="{C5C13B51-0129-4438-8F93-ED4A9E796D37}" type="parTrans" cxnId="{FD7E3BDB-6F91-46C5-9C1C-D80EBDF735E4}">
      <dgm:prSet/>
      <dgm:spPr/>
      <dgm:t>
        <a:bodyPr/>
        <a:lstStyle/>
        <a:p>
          <a:endParaRPr lang="ru-RU"/>
        </a:p>
      </dgm:t>
    </dgm:pt>
    <dgm:pt modelId="{E46E0373-53C2-4B0C-8F71-B900AE954DAA}" type="sibTrans" cxnId="{FD7E3BDB-6F91-46C5-9C1C-D80EBDF735E4}">
      <dgm:prSet/>
      <dgm:spPr/>
      <dgm:t>
        <a:bodyPr/>
        <a:lstStyle/>
        <a:p>
          <a:endParaRPr lang="ru-RU"/>
        </a:p>
      </dgm:t>
    </dgm:pt>
    <dgm:pt modelId="{A44215B1-640A-42B5-AF60-E0D7939B1408}" type="pres">
      <dgm:prSet presAssocID="{67664F06-BF19-441A-ABDF-740C16BDAA15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A6F49A1-19DB-4371-9C10-49BB91824430}" type="pres">
      <dgm:prSet presAssocID="{A8CCE216-B740-4D71-B6CF-75C1DA1D746A}" presName="horFlow" presStyleCnt="0"/>
      <dgm:spPr/>
    </dgm:pt>
    <dgm:pt modelId="{3256F6AE-B032-4FAC-9AB8-E35805F0D6BA}" type="pres">
      <dgm:prSet presAssocID="{A8CCE216-B740-4D71-B6CF-75C1DA1D746A}" presName="bigChev" presStyleLbl="node1" presStyleIdx="0" presStyleCnt="4"/>
      <dgm:spPr/>
      <dgm:t>
        <a:bodyPr/>
        <a:lstStyle/>
        <a:p>
          <a:endParaRPr lang="ru-RU"/>
        </a:p>
      </dgm:t>
    </dgm:pt>
    <dgm:pt modelId="{2DEA0CD4-7A62-418E-9AA7-BBC3D5B0A8F4}" type="pres">
      <dgm:prSet presAssocID="{A8CCE216-B740-4D71-B6CF-75C1DA1D746A}" presName="vSp" presStyleCnt="0"/>
      <dgm:spPr/>
    </dgm:pt>
    <dgm:pt modelId="{BAEB9E94-26B9-453E-8147-9EEF68ACF791}" type="pres">
      <dgm:prSet presAssocID="{CD6A707B-4AE1-4E39-A276-D38123405CE3}" presName="horFlow" presStyleCnt="0"/>
      <dgm:spPr/>
    </dgm:pt>
    <dgm:pt modelId="{59F16DBF-FF61-4172-91D4-054819800473}" type="pres">
      <dgm:prSet presAssocID="{CD6A707B-4AE1-4E39-A276-D38123405CE3}" presName="bigChev" presStyleLbl="node1" presStyleIdx="1" presStyleCnt="4"/>
      <dgm:spPr/>
      <dgm:t>
        <a:bodyPr/>
        <a:lstStyle/>
        <a:p>
          <a:endParaRPr lang="ru-RU"/>
        </a:p>
      </dgm:t>
    </dgm:pt>
    <dgm:pt modelId="{17102C8D-5E05-4CA9-9D13-1437E6C49426}" type="pres">
      <dgm:prSet presAssocID="{CD6A707B-4AE1-4E39-A276-D38123405CE3}" presName="vSp" presStyleCnt="0"/>
      <dgm:spPr/>
    </dgm:pt>
    <dgm:pt modelId="{A83B2066-51A5-4E84-8319-8ABAB7AA0DE1}" type="pres">
      <dgm:prSet presAssocID="{10EA377E-E914-4D40-8B43-42CA8BDD436D}" presName="horFlow" presStyleCnt="0"/>
      <dgm:spPr/>
    </dgm:pt>
    <dgm:pt modelId="{B8003D0D-939F-42E5-B3B6-8F271878B082}" type="pres">
      <dgm:prSet presAssocID="{10EA377E-E914-4D40-8B43-42CA8BDD436D}" presName="bigChev" presStyleLbl="node1" presStyleIdx="2" presStyleCnt="4"/>
      <dgm:spPr/>
      <dgm:t>
        <a:bodyPr/>
        <a:lstStyle/>
        <a:p>
          <a:endParaRPr lang="ru-RU"/>
        </a:p>
      </dgm:t>
    </dgm:pt>
    <dgm:pt modelId="{93C94B8C-EE9D-435A-A2CA-74CADB791CA1}" type="pres">
      <dgm:prSet presAssocID="{10EA377E-E914-4D40-8B43-42CA8BDD436D}" presName="vSp" presStyleCnt="0"/>
      <dgm:spPr/>
    </dgm:pt>
    <dgm:pt modelId="{1667BB66-1F9E-404C-8F1B-A4E6CDE63F1F}" type="pres">
      <dgm:prSet presAssocID="{8272A368-E5CA-401F-806C-F63EBB170E7B}" presName="horFlow" presStyleCnt="0"/>
      <dgm:spPr/>
    </dgm:pt>
    <dgm:pt modelId="{5AC43D27-BF71-4953-8CA5-058DA09F3C3C}" type="pres">
      <dgm:prSet presAssocID="{8272A368-E5CA-401F-806C-F63EBB170E7B}" presName="bigChev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F976A764-91FB-4C33-A196-5932EBBD8A33}" type="presOf" srcId="{67664F06-BF19-441A-ABDF-740C16BDAA15}" destId="{A44215B1-640A-42B5-AF60-E0D7939B1408}" srcOrd="0" destOrd="0" presId="urn:microsoft.com/office/officeart/2005/8/layout/lProcess3"/>
    <dgm:cxn modelId="{8F96DFC0-5F5F-49BE-9964-3A61D812E8CE}" type="presOf" srcId="{A8CCE216-B740-4D71-B6CF-75C1DA1D746A}" destId="{3256F6AE-B032-4FAC-9AB8-E35805F0D6BA}" srcOrd="0" destOrd="0" presId="urn:microsoft.com/office/officeart/2005/8/layout/lProcess3"/>
    <dgm:cxn modelId="{2CBC6CD4-3FBD-46D9-B215-47BD86D531EA}" srcId="{67664F06-BF19-441A-ABDF-740C16BDAA15}" destId="{8272A368-E5CA-401F-806C-F63EBB170E7B}" srcOrd="3" destOrd="0" parTransId="{BAC449CC-7D9E-4F34-8B2C-B532B0EFD984}" sibTransId="{6097EE75-752D-44EC-8D96-09CDF0EAAB20}"/>
    <dgm:cxn modelId="{FF1A6EAA-D462-4443-AEF5-BA16271393EC}" srcId="{67664F06-BF19-441A-ABDF-740C16BDAA15}" destId="{10EA377E-E914-4D40-8B43-42CA8BDD436D}" srcOrd="2" destOrd="0" parTransId="{D3BCA136-B277-49BF-9E8A-FC092DF2F868}" sibTransId="{8B50B4CE-3804-4A7B-A04A-E69B9D6E48A7}"/>
    <dgm:cxn modelId="{C23A6C3E-B12D-41A7-B54B-127F932EF7CE}" type="presOf" srcId="{8272A368-E5CA-401F-806C-F63EBB170E7B}" destId="{5AC43D27-BF71-4953-8CA5-058DA09F3C3C}" srcOrd="0" destOrd="0" presId="urn:microsoft.com/office/officeart/2005/8/layout/lProcess3"/>
    <dgm:cxn modelId="{FD7E3BDB-6F91-46C5-9C1C-D80EBDF735E4}" srcId="{67664F06-BF19-441A-ABDF-740C16BDAA15}" destId="{A8CCE216-B740-4D71-B6CF-75C1DA1D746A}" srcOrd="0" destOrd="0" parTransId="{C5C13B51-0129-4438-8F93-ED4A9E796D37}" sibTransId="{E46E0373-53C2-4B0C-8F71-B900AE954DAA}"/>
    <dgm:cxn modelId="{3AAD8AEF-B303-4D6D-994D-A598D4BC2744}" type="presOf" srcId="{10EA377E-E914-4D40-8B43-42CA8BDD436D}" destId="{B8003D0D-939F-42E5-B3B6-8F271878B082}" srcOrd="0" destOrd="0" presId="urn:microsoft.com/office/officeart/2005/8/layout/lProcess3"/>
    <dgm:cxn modelId="{FB04AD38-1B7F-4744-9025-3E4E34004A47}" srcId="{67664F06-BF19-441A-ABDF-740C16BDAA15}" destId="{CD6A707B-4AE1-4E39-A276-D38123405CE3}" srcOrd="1" destOrd="0" parTransId="{4C39189A-EEF7-4D6F-A351-86DE26F91C6B}" sibTransId="{D4296B53-ED42-49FB-990C-5DBAD3014C45}"/>
    <dgm:cxn modelId="{D93D19AE-1BB8-45B9-9C67-0AF6548AE5A3}" type="presOf" srcId="{CD6A707B-4AE1-4E39-A276-D38123405CE3}" destId="{59F16DBF-FF61-4172-91D4-054819800473}" srcOrd="0" destOrd="0" presId="urn:microsoft.com/office/officeart/2005/8/layout/lProcess3"/>
    <dgm:cxn modelId="{60E8D7F9-AEF9-4280-893C-2ADE3C13BB52}" type="presParOf" srcId="{A44215B1-640A-42B5-AF60-E0D7939B1408}" destId="{9A6F49A1-19DB-4371-9C10-49BB91824430}" srcOrd="0" destOrd="0" presId="urn:microsoft.com/office/officeart/2005/8/layout/lProcess3"/>
    <dgm:cxn modelId="{4CB40786-1335-45D0-B504-16AA4026A6DA}" type="presParOf" srcId="{9A6F49A1-19DB-4371-9C10-49BB91824430}" destId="{3256F6AE-B032-4FAC-9AB8-E35805F0D6BA}" srcOrd="0" destOrd="0" presId="urn:microsoft.com/office/officeart/2005/8/layout/lProcess3"/>
    <dgm:cxn modelId="{75F7274B-8E99-4316-87DA-81A1B82F70F9}" type="presParOf" srcId="{A44215B1-640A-42B5-AF60-E0D7939B1408}" destId="{2DEA0CD4-7A62-418E-9AA7-BBC3D5B0A8F4}" srcOrd="1" destOrd="0" presId="urn:microsoft.com/office/officeart/2005/8/layout/lProcess3"/>
    <dgm:cxn modelId="{76E1B67C-EDD6-4876-8431-A30E8321D885}" type="presParOf" srcId="{A44215B1-640A-42B5-AF60-E0D7939B1408}" destId="{BAEB9E94-26B9-453E-8147-9EEF68ACF791}" srcOrd="2" destOrd="0" presId="urn:microsoft.com/office/officeart/2005/8/layout/lProcess3"/>
    <dgm:cxn modelId="{0B5DBDCB-C88E-4BB2-9AE9-6859F6C387EA}" type="presParOf" srcId="{BAEB9E94-26B9-453E-8147-9EEF68ACF791}" destId="{59F16DBF-FF61-4172-91D4-054819800473}" srcOrd="0" destOrd="0" presId="urn:microsoft.com/office/officeart/2005/8/layout/lProcess3"/>
    <dgm:cxn modelId="{97C3F1E8-ABCA-43C1-8FE3-52044F532EC2}" type="presParOf" srcId="{A44215B1-640A-42B5-AF60-E0D7939B1408}" destId="{17102C8D-5E05-4CA9-9D13-1437E6C49426}" srcOrd="3" destOrd="0" presId="urn:microsoft.com/office/officeart/2005/8/layout/lProcess3"/>
    <dgm:cxn modelId="{71F834C6-D859-4311-B394-6B3DC11CC078}" type="presParOf" srcId="{A44215B1-640A-42B5-AF60-E0D7939B1408}" destId="{A83B2066-51A5-4E84-8319-8ABAB7AA0DE1}" srcOrd="4" destOrd="0" presId="urn:microsoft.com/office/officeart/2005/8/layout/lProcess3"/>
    <dgm:cxn modelId="{F115A497-318A-4599-92E2-EDE750BD8CB1}" type="presParOf" srcId="{A83B2066-51A5-4E84-8319-8ABAB7AA0DE1}" destId="{B8003D0D-939F-42E5-B3B6-8F271878B082}" srcOrd="0" destOrd="0" presId="urn:microsoft.com/office/officeart/2005/8/layout/lProcess3"/>
    <dgm:cxn modelId="{4E68032A-34A4-4E94-9A64-1617C5A412F7}" type="presParOf" srcId="{A44215B1-640A-42B5-AF60-E0D7939B1408}" destId="{93C94B8C-EE9D-435A-A2CA-74CADB791CA1}" srcOrd="5" destOrd="0" presId="urn:microsoft.com/office/officeart/2005/8/layout/lProcess3"/>
    <dgm:cxn modelId="{21BD295F-FD11-491B-BA6D-81D4B8A0FAF2}" type="presParOf" srcId="{A44215B1-640A-42B5-AF60-E0D7939B1408}" destId="{1667BB66-1F9E-404C-8F1B-A4E6CDE63F1F}" srcOrd="6" destOrd="0" presId="urn:microsoft.com/office/officeart/2005/8/layout/lProcess3"/>
    <dgm:cxn modelId="{27A03B41-BA8C-4BD5-98CF-55CE9910E90D}" type="presParOf" srcId="{1667BB66-1F9E-404C-8F1B-A4E6CDE63F1F}" destId="{5AC43D27-BF71-4953-8CA5-058DA09F3C3C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F075CF-939A-FE4E-B27F-3FC0F8372BAB}">
      <dsp:nvSpPr>
        <dsp:cNvPr id="0" name=""/>
        <dsp:cNvSpPr/>
      </dsp:nvSpPr>
      <dsp:spPr>
        <a:xfrm rot="16200000">
          <a:off x="-1847746" y="1847746"/>
          <a:ext cx="5343961" cy="1648469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Концепция, Идея, Проверка концепции</a:t>
          </a:r>
          <a:endParaRPr lang="ru-RU" sz="2400" kern="1200" dirty="0"/>
        </a:p>
      </dsp:txBody>
      <dsp:txXfrm rot="5400000">
        <a:off x="0" y="1068792"/>
        <a:ext cx="1648469" cy="3206377"/>
      </dsp:txXfrm>
    </dsp:sp>
    <dsp:sp modelId="{E8C7FD48-503B-7747-BC13-D001BBA7786B}">
      <dsp:nvSpPr>
        <dsp:cNvPr id="0" name=""/>
        <dsp:cNvSpPr/>
      </dsp:nvSpPr>
      <dsp:spPr>
        <a:xfrm rot="16200000">
          <a:off x="129211" y="1847746"/>
          <a:ext cx="4952089" cy="1648469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Создание прототипа продукта</a:t>
          </a:r>
          <a:endParaRPr lang="ru-RU" sz="2400" kern="1200" dirty="0"/>
        </a:p>
      </dsp:txBody>
      <dsp:txXfrm rot="5400000">
        <a:off x="1781021" y="1186354"/>
        <a:ext cx="1648469" cy="2971253"/>
      </dsp:txXfrm>
    </dsp:sp>
    <dsp:sp modelId="{9DCBFD14-156D-6F48-A880-8910536C14EE}">
      <dsp:nvSpPr>
        <dsp:cNvPr id="0" name=""/>
        <dsp:cNvSpPr/>
      </dsp:nvSpPr>
      <dsp:spPr>
        <a:xfrm rot="16200000">
          <a:off x="2090680" y="1847746"/>
          <a:ext cx="4573362" cy="1648469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Доклинические исследования</a:t>
          </a:r>
          <a:endParaRPr lang="ru-RU" sz="2400" kern="1200" dirty="0"/>
        </a:p>
      </dsp:txBody>
      <dsp:txXfrm rot="5400000">
        <a:off x="3553126" y="1299972"/>
        <a:ext cx="1648469" cy="2744018"/>
      </dsp:txXfrm>
    </dsp:sp>
    <dsp:sp modelId="{5525706D-C352-684E-AFD9-15F626C3BCBE}">
      <dsp:nvSpPr>
        <dsp:cNvPr id="0" name=""/>
        <dsp:cNvSpPr/>
      </dsp:nvSpPr>
      <dsp:spPr>
        <a:xfrm rot="16200000">
          <a:off x="4045602" y="1847746"/>
          <a:ext cx="4207728" cy="1648469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Клинические исследования,   </a:t>
          </a:r>
          <a:br>
            <a:rPr lang="ru-RU" sz="2400" kern="1200" dirty="0" smtClean="0"/>
          </a:br>
          <a:r>
            <a:rPr lang="en-US" sz="2400" kern="1200" dirty="0" smtClean="0"/>
            <a:t>I – III </a:t>
          </a:r>
          <a:r>
            <a:rPr lang="ru-RU" sz="2400" kern="1200" dirty="0" smtClean="0"/>
            <a:t>фазы</a:t>
          </a:r>
          <a:endParaRPr lang="ru-RU" sz="2400" kern="1200" dirty="0"/>
        </a:p>
      </dsp:txBody>
      <dsp:txXfrm rot="5400000">
        <a:off x="5325231" y="1409663"/>
        <a:ext cx="1648469" cy="2524636"/>
      </dsp:txXfrm>
    </dsp:sp>
    <dsp:sp modelId="{08054CE8-5051-6A4C-ADD6-E83ACA0B68A5}">
      <dsp:nvSpPr>
        <dsp:cNvPr id="0" name=""/>
        <dsp:cNvSpPr/>
      </dsp:nvSpPr>
      <dsp:spPr>
        <a:xfrm rot="16200000">
          <a:off x="6108338" y="1847746"/>
          <a:ext cx="3626466" cy="1648469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Опытное производство</a:t>
          </a:r>
          <a:endParaRPr lang="ru-RU" sz="2000" kern="1200" dirty="0"/>
        </a:p>
      </dsp:txBody>
      <dsp:txXfrm rot="5400000">
        <a:off x="7097336" y="1584041"/>
        <a:ext cx="1648469" cy="2175880"/>
      </dsp:txXfrm>
    </dsp:sp>
    <dsp:sp modelId="{FFAEFA04-C5A8-9349-ACF7-1F8EBC0341C9}">
      <dsp:nvSpPr>
        <dsp:cNvPr id="0" name=""/>
        <dsp:cNvSpPr/>
      </dsp:nvSpPr>
      <dsp:spPr>
        <a:xfrm rot="16200000">
          <a:off x="8069806" y="1847746"/>
          <a:ext cx="3247739" cy="1648469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Внедрение в клиническую практику</a:t>
          </a:r>
          <a:endParaRPr lang="ru-RU" sz="1800" kern="1200" dirty="0"/>
        </a:p>
      </dsp:txBody>
      <dsp:txXfrm rot="5400000">
        <a:off x="8869441" y="1697659"/>
        <a:ext cx="1648469" cy="1948643"/>
      </dsp:txXfrm>
    </dsp:sp>
    <dsp:sp modelId="{68A5CD8B-6FB0-034B-9672-03E2B855DC8A}">
      <dsp:nvSpPr>
        <dsp:cNvPr id="0" name=""/>
        <dsp:cNvSpPr/>
      </dsp:nvSpPr>
      <dsp:spPr>
        <a:xfrm rot="16200000">
          <a:off x="10125986" y="1847729"/>
          <a:ext cx="2679622" cy="1648502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Трансляция</a:t>
          </a:r>
          <a:endParaRPr lang="ru-RU" sz="1800" kern="1200" dirty="0"/>
        </a:p>
      </dsp:txBody>
      <dsp:txXfrm rot="5400000">
        <a:off x="10641546" y="1868093"/>
        <a:ext cx="1648502" cy="160777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595B58-60AB-4E06-8036-3613C31B15D8}">
      <dsp:nvSpPr>
        <dsp:cNvPr id="0" name=""/>
        <dsp:cNvSpPr/>
      </dsp:nvSpPr>
      <dsp:spPr>
        <a:xfrm>
          <a:off x="615325" y="0"/>
          <a:ext cx="6100805" cy="6100805"/>
        </a:xfrm>
        <a:prstGeom prst="triangl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84DC26-7ED0-4DE3-94BB-2630F22EC313}">
      <dsp:nvSpPr>
        <dsp:cNvPr id="0" name=""/>
        <dsp:cNvSpPr/>
      </dsp:nvSpPr>
      <dsp:spPr>
        <a:xfrm>
          <a:off x="1149186" y="610676"/>
          <a:ext cx="8998605" cy="867458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Повышение качественного уровня научных публикаций и укрепление российской составляющей в мировой биомедицинской науке</a:t>
          </a:r>
          <a:endParaRPr lang="ru-RU" sz="20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91532" y="653022"/>
        <a:ext cx="8913913" cy="782766"/>
      </dsp:txXfrm>
    </dsp:sp>
    <dsp:sp modelId="{33CB3F1D-119B-40A6-8FD6-8E53EBA7C4A2}">
      <dsp:nvSpPr>
        <dsp:cNvPr id="0" name=""/>
        <dsp:cNvSpPr/>
      </dsp:nvSpPr>
      <dsp:spPr>
        <a:xfrm>
          <a:off x="1149127" y="1586566"/>
          <a:ext cx="8998723" cy="867458"/>
        </a:xfrm>
        <a:prstGeom prst="roundRect">
          <a:avLst/>
        </a:prstGeom>
        <a:solidFill>
          <a:schemeClr val="accent1">
            <a:alpha val="9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Формирования нового профиля медицинской науки, соответствующего мировым приоритетам развития биомедицины</a:t>
          </a:r>
          <a:endParaRPr lang="ru-RU" sz="20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91473" y="1628912"/>
        <a:ext cx="8914031" cy="782766"/>
      </dsp:txXfrm>
    </dsp:sp>
    <dsp:sp modelId="{95DE2EAB-0A69-4FF8-8752-3C7EF12FEA56}">
      <dsp:nvSpPr>
        <dsp:cNvPr id="0" name=""/>
        <dsp:cNvSpPr/>
      </dsp:nvSpPr>
      <dsp:spPr>
        <a:xfrm>
          <a:off x="1105129" y="2528335"/>
          <a:ext cx="8998763" cy="867458"/>
        </a:xfrm>
        <a:prstGeom prst="roundRect">
          <a:avLst/>
        </a:prstGeom>
        <a:solidFill>
          <a:schemeClr val="accent1"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Повышение качества и инвестиционной привлекательности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российских патентов</a:t>
          </a:r>
          <a:endParaRPr lang="ru-RU" sz="20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47475" y="2570681"/>
        <a:ext cx="8914071" cy="782766"/>
      </dsp:txXfrm>
    </dsp:sp>
    <dsp:sp modelId="{0AA2C642-6E11-4A76-8A0F-308CB6DB2E1C}">
      <dsp:nvSpPr>
        <dsp:cNvPr id="0" name=""/>
        <dsp:cNvSpPr/>
      </dsp:nvSpPr>
      <dsp:spPr>
        <a:xfrm>
          <a:off x="1177123" y="3536448"/>
          <a:ext cx="8998803" cy="867458"/>
        </a:xfrm>
        <a:prstGeom prst="roundRect">
          <a:avLst/>
        </a:prstGeom>
        <a:solidFill>
          <a:schemeClr val="accent1"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Укрепление кадрового потенциала медицинской науки </a:t>
          </a:r>
          <a:endParaRPr lang="ru-RU" sz="20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19469" y="3578794"/>
        <a:ext cx="8914111" cy="782766"/>
      </dsp:txXfrm>
    </dsp:sp>
    <dsp:sp modelId="{D56E514F-B4F5-4039-862C-4550300D270F}">
      <dsp:nvSpPr>
        <dsp:cNvPr id="0" name=""/>
        <dsp:cNvSpPr/>
      </dsp:nvSpPr>
      <dsp:spPr>
        <a:xfrm>
          <a:off x="1210930" y="4616567"/>
          <a:ext cx="9075218" cy="867458"/>
        </a:xfrm>
        <a:prstGeom prst="roundRect">
          <a:avLst/>
        </a:prstGeom>
        <a:solidFill>
          <a:schemeClr val="accent1"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Закрепление научной молодежи в научных учреждениях Минздрава России</a:t>
          </a:r>
          <a:endParaRPr lang="ru-RU" sz="20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53276" y="4658913"/>
        <a:ext cx="8990526" cy="7827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DECAA9-7CD5-4B33-A7FB-7B2F90B60F23}">
      <dsp:nvSpPr>
        <dsp:cNvPr id="0" name=""/>
        <dsp:cNvSpPr/>
      </dsp:nvSpPr>
      <dsp:spPr>
        <a:xfrm>
          <a:off x="0" y="2264"/>
          <a:ext cx="5443805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Принципы трансляционной медицины</a:t>
          </a:r>
          <a:endParaRPr lang="ru-RU" sz="2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130" y="27394"/>
        <a:ext cx="5393545" cy="4645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CF28FE-7A71-46DE-822E-49479D080C00}">
      <dsp:nvSpPr>
        <dsp:cNvPr id="0" name=""/>
        <dsp:cNvSpPr/>
      </dsp:nvSpPr>
      <dsp:spPr>
        <a:xfrm>
          <a:off x="1176356" y="968552"/>
          <a:ext cx="4515706" cy="1568245"/>
        </a:xfrm>
        <a:prstGeom prst="ellipse">
          <a:avLst/>
        </a:prstGeom>
        <a:solidFill>
          <a:srgbClr val="0070C0">
            <a:alpha val="40000"/>
          </a:srgbClr>
        </a:solidFill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3576FF-ADA8-45FF-8281-6CB2A4F4942A}">
      <dsp:nvSpPr>
        <dsp:cNvPr id="0" name=""/>
        <dsp:cNvSpPr/>
      </dsp:nvSpPr>
      <dsp:spPr>
        <a:xfrm>
          <a:off x="3072351" y="4949540"/>
          <a:ext cx="875136" cy="560087"/>
        </a:xfrm>
        <a:prstGeom prst="downArrow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657867-7C0D-42BE-96EA-F4C289116F97}">
      <dsp:nvSpPr>
        <dsp:cNvPr id="0" name=""/>
        <dsp:cNvSpPr/>
      </dsp:nvSpPr>
      <dsp:spPr>
        <a:xfrm>
          <a:off x="1400219" y="5614474"/>
          <a:ext cx="4200657" cy="347929"/>
        </a:xfrm>
        <a:prstGeom prst="rect">
          <a:avLst/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Медицинские технологии</a:t>
          </a:r>
          <a:endParaRPr lang="ru-RU" sz="18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00219" y="5614474"/>
        <a:ext cx="4200657" cy="347929"/>
      </dsp:txXfrm>
    </dsp:sp>
    <dsp:sp modelId="{7B0E282D-0AB7-402F-A300-5FD747037FAD}">
      <dsp:nvSpPr>
        <dsp:cNvPr id="0" name=""/>
        <dsp:cNvSpPr/>
      </dsp:nvSpPr>
      <dsp:spPr>
        <a:xfrm>
          <a:off x="2864139" y="2692527"/>
          <a:ext cx="1575246" cy="15752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Лекарственные препараты, клеточные продукты и изделия медицинского назначения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94828" y="2923216"/>
        <a:ext cx="1113868" cy="1113868"/>
      </dsp:txXfrm>
    </dsp:sp>
    <dsp:sp modelId="{925E343B-2630-43AE-9761-B8144C475A4D}">
      <dsp:nvSpPr>
        <dsp:cNvPr id="0" name=""/>
        <dsp:cNvSpPr/>
      </dsp:nvSpPr>
      <dsp:spPr>
        <a:xfrm>
          <a:off x="1752416" y="1544610"/>
          <a:ext cx="1575246" cy="15752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Критические научные технологии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83105" y="1775299"/>
        <a:ext cx="1113868" cy="1113868"/>
      </dsp:txXfrm>
    </dsp:sp>
    <dsp:sp modelId="{2079044D-786C-417B-9BD2-E0BC18D71FF1}">
      <dsp:nvSpPr>
        <dsp:cNvPr id="0" name=""/>
        <dsp:cNvSpPr/>
      </dsp:nvSpPr>
      <dsp:spPr>
        <a:xfrm>
          <a:off x="3336597" y="1040566"/>
          <a:ext cx="1575246" cy="15752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Эксклюзивные методы лечения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67286" y="1271255"/>
        <a:ext cx="1113868" cy="1113868"/>
      </dsp:txXfrm>
    </dsp:sp>
    <dsp:sp modelId="{18B4C6C4-512F-4607-813F-0C90857271F9}">
      <dsp:nvSpPr>
        <dsp:cNvPr id="0" name=""/>
        <dsp:cNvSpPr/>
      </dsp:nvSpPr>
      <dsp:spPr>
        <a:xfrm>
          <a:off x="960333" y="752546"/>
          <a:ext cx="4900766" cy="3920613"/>
        </a:xfrm>
        <a:prstGeom prst="funnel">
          <a:avLst/>
        </a:prstGeom>
        <a:solidFill>
          <a:srgbClr val="00B0F0">
            <a:alpha val="4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3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F6A7F8-7A0D-4437-806D-5AF6A5F8CAF5}">
      <dsp:nvSpPr>
        <dsp:cNvPr id="0" name=""/>
        <dsp:cNvSpPr/>
      </dsp:nvSpPr>
      <dsp:spPr>
        <a:xfrm>
          <a:off x="0" y="229592"/>
          <a:ext cx="1966317" cy="786526"/>
        </a:xfrm>
        <a:prstGeom prst="rightArrow">
          <a:avLst/>
        </a:prstGeom>
        <a:solidFill>
          <a:srgbClr val="FF0000"/>
        </a:solidFill>
        <a:ln w="3492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327E88-7D65-4E24-8AA8-D814F3D06748}">
      <dsp:nvSpPr>
        <dsp:cNvPr id="0" name=""/>
        <dsp:cNvSpPr/>
      </dsp:nvSpPr>
      <dsp:spPr>
        <a:xfrm>
          <a:off x="158611" y="426223"/>
          <a:ext cx="1611074" cy="393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dirty="0" smtClean="0">
              <a:solidFill>
                <a:schemeClr val="bg1"/>
              </a:solidFill>
              <a:latin typeface="Times New Roman" pitchFamily="18" charset="0"/>
            </a:rPr>
            <a:t>100 проектов</a:t>
          </a:r>
          <a:endParaRPr lang="ru-RU" sz="2000" b="1" kern="1200" baseline="0" dirty="0">
            <a:solidFill>
              <a:schemeClr val="bg1"/>
            </a:solidFill>
            <a:latin typeface="Times New Roman" pitchFamily="18" charset="0"/>
          </a:endParaRPr>
        </a:p>
      </dsp:txBody>
      <dsp:txXfrm>
        <a:off x="158611" y="426223"/>
        <a:ext cx="1611074" cy="3932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F37B5E-D2A6-4566-9610-FA7F055E1707}">
      <dsp:nvSpPr>
        <dsp:cNvPr id="0" name=""/>
        <dsp:cNvSpPr/>
      </dsp:nvSpPr>
      <dsp:spPr>
        <a:xfrm>
          <a:off x="806479" y="201637"/>
          <a:ext cx="3846683" cy="3846683"/>
        </a:xfrm>
        <a:prstGeom prst="pie">
          <a:avLst>
            <a:gd name="adj1" fmla="val 16200000"/>
            <a:gd name="adj2" fmla="val 20520000"/>
          </a:avLst>
        </a:prstGeom>
        <a:solidFill>
          <a:srgbClr val="FF0000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Поисковые исследования</a:t>
          </a:r>
          <a:endParaRPr lang="ru-RU" sz="1400" b="0" kern="1200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13165" y="848246"/>
        <a:ext cx="1236433" cy="824289"/>
      </dsp:txXfrm>
    </dsp:sp>
    <dsp:sp modelId="{596F57E5-2AF3-4456-AECD-81FB3878D434}">
      <dsp:nvSpPr>
        <dsp:cNvPr id="0" name=""/>
        <dsp:cNvSpPr/>
      </dsp:nvSpPr>
      <dsp:spPr>
        <a:xfrm>
          <a:off x="907306" y="705693"/>
          <a:ext cx="3846683" cy="3846683"/>
        </a:xfrm>
        <a:prstGeom prst="pie">
          <a:avLst>
            <a:gd name="adj1" fmla="val 20520000"/>
            <a:gd name="adj2" fmla="val 3240000"/>
          </a:avLst>
        </a:prstGeom>
        <a:solidFill>
          <a:schemeClr val="accent3"/>
        </a:soli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Доклинические исследования </a:t>
          </a:r>
          <a:endParaRPr lang="ru-RU" sz="1300" b="0" kern="1200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384753" y="2463261"/>
        <a:ext cx="1144846" cy="915877"/>
      </dsp:txXfrm>
    </dsp:sp>
    <dsp:sp modelId="{C8984CB5-2F61-48E1-AEBB-5E6D10E6107E}">
      <dsp:nvSpPr>
        <dsp:cNvPr id="0" name=""/>
        <dsp:cNvSpPr/>
      </dsp:nvSpPr>
      <dsp:spPr>
        <a:xfrm>
          <a:off x="504062" y="1008114"/>
          <a:ext cx="3846683" cy="3846683"/>
        </a:xfrm>
        <a:prstGeom prst="pie">
          <a:avLst>
            <a:gd name="adj1" fmla="val 3240000"/>
            <a:gd name="adj2" fmla="val 7560000"/>
          </a:avLst>
        </a:prstGeom>
        <a:solidFill>
          <a:schemeClr val="accent4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Клинические исследования</a:t>
          </a:r>
          <a:endParaRPr lang="ru-RU" sz="1400" b="0" kern="1200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77877" y="3709951"/>
        <a:ext cx="1099052" cy="1007464"/>
      </dsp:txXfrm>
    </dsp:sp>
    <dsp:sp modelId="{774157A2-E654-473C-AAF7-509530F5EBA1}">
      <dsp:nvSpPr>
        <dsp:cNvPr id="0" name=""/>
        <dsp:cNvSpPr/>
      </dsp:nvSpPr>
      <dsp:spPr>
        <a:xfrm>
          <a:off x="100817" y="806477"/>
          <a:ext cx="3846683" cy="3846683"/>
        </a:xfrm>
        <a:prstGeom prst="pie">
          <a:avLst>
            <a:gd name="adj1" fmla="val 7560000"/>
            <a:gd name="adj2" fmla="val 11880000"/>
          </a:avLst>
        </a:prstGeom>
        <a:solidFill>
          <a:schemeClr val="accent5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Регистрация</a:t>
          </a:r>
          <a:endParaRPr lang="ru-RU" sz="1400" b="0" kern="1200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5207" y="2564045"/>
        <a:ext cx="1144846" cy="915877"/>
      </dsp:txXfrm>
    </dsp:sp>
    <dsp:sp modelId="{3CE10929-762A-440B-A427-E229EFFE2BED}">
      <dsp:nvSpPr>
        <dsp:cNvPr id="0" name=""/>
        <dsp:cNvSpPr/>
      </dsp:nvSpPr>
      <dsp:spPr>
        <a:xfrm>
          <a:off x="140136" y="280071"/>
          <a:ext cx="3846683" cy="3846683"/>
        </a:xfrm>
        <a:prstGeom prst="pie">
          <a:avLst>
            <a:gd name="adj1" fmla="val 11880000"/>
            <a:gd name="adj2" fmla="val 1620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Внедрение</a:t>
          </a:r>
          <a:endParaRPr lang="ru-RU" sz="1400" b="0" kern="1200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43699" y="926680"/>
        <a:ext cx="1236433" cy="824289"/>
      </dsp:txXfrm>
    </dsp:sp>
    <dsp:sp modelId="{F90B5EE7-3653-4A0A-92BC-3B431E8E1C71}">
      <dsp:nvSpPr>
        <dsp:cNvPr id="0" name=""/>
        <dsp:cNvSpPr/>
      </dsp:nvSpPr>
      <dsp:spPr>
        <a:xfrm>
          <a:off x="568169" y="-36490"/>
          <a:ext cx="4322939" cy="4322939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2BED0C8-3476-4A2E-BCCD-4C45F0AFE8AC}">
      <dsp:nvSpPr>
        <dsp:cNvPr id="0" name=""/>
        <dsp:cNvSpPr/>
      </dsp:nvSpPr>
      <dsp:spPr>
        <a:xfrm>
          <a:off x="669444" y="467532"/>
          <a:ext cx="4322939" cy="4322939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F6CF1D3-A37B-4A32-91DB-27FFD0321FCB}">
      <dsp:nvSpPr>
        <dsp:cNvPr id="0" name=""/>
        <dsp:cNvSpPr/>
      </dsp:nvSpPr>
      <dsp:spPr>
        <a:xfrm>
          <a:off x="265934" y="770146"/>
          <a:ext cx="4322939" cy="4322939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3B8F9EF-1E48-483F-BEC7-ACCAEB6822E1}">
      <dsp:nvSpPr>
        <dsp:cNvPr id="0" name=""/>
        <dsp:cNvSpPr/>
      </dsp:nvSpPr>
      <dsp:spPr>
        <a:xfrm>
          <a:off x="-137575" y="568315"/>
          <a:ext cx="4322939" cy="4322939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F2533AD-404F-40EC-8279-638AAC93EE4C}">
      <dsp:nvSpPr>
        <dsp:cNvPr id="0" name=""/>
        <dsp:cNvSpPr/>
      </dsp:nvSpPr>
      <dsp:spPr>
        <a:xfrm>
          <a:off x="-97810" y="41943"/>
          <a:ext cx="4322939" cy="4322939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3C16DE-590D-4FE2-9273-AD0692EA4A8A}">
      <dsp:nvSpPr>
        <dsp:cNvPr id="0" name=""/>
        <dsp:cNvSpPr/>
      </dsp:nvSpPr>
      <dsp:spPr>
        <a:xfrm>
          <a:off x="370178" y="249608"/>
          <a:ext cx="3387256" cy="3387256"/>
        </a:xfrm>
        <a:prstGeom prst="pie">
          <a:avLst>
            <a:gd name="adj1" fmla="val 16200000"/>
            <a:gd name="adj2" fmla="val 20520000"/>
          </a:avLst>
        </a:prstGeom>
        <a:solidFill>
          <a:srgbClr val="FF0000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Поисковые исследования</a:t>
          </a:r>
          <a:endParaRPr lang="ru-RU" sz="1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37197" y="818990"/>
        <a:ext cx="1088760" cy="725840"/>
      </dsp:txXfrm>
    </dsp:sp>
    <dsp:sp modelId="{0D45D1E1-D7BC-4965-9F3A-B75A782E3505}">
      <dsp:nvSpPr>
        <dsp:cNvPr id="0" name=""/>
        <dsp:cNvSpPr/>
      </dsp:nvSpPr>
      <dsp:spPr>
        <a:xfrm>
          <a:off x="399212" y="339935"/>
          <a:ext cx="3387256" cy="3387256"/>
        </a:xfrm>
        <a:prstGeom prst="pie">
          <a:avLst>
            <a:gd name="adj1" fmla="val 20520000"/>
            <a:gd name="adj2" fmla="val 3240000"/>
          </a:avLst>
        </a:prstGeom>
        <a:solidFill>
          <a:schemeClr val="accent3"/>
        </a:soli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Доклинические исследования </a:t>
          </a:r>
          <a:endParaRPr lang="ru-RU" sz="1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80766" y="1887588"/>
        <a:ext cx="1008112" cy="806489"/>
      </dsp:txXfrm>
    </dsp:sp>
    <dsp:sp modelId="{441354E4-38FE-43A5-AA04-9C6DACC295F3}">
      <dsp:nvSpPr>
        <dsp:cNvPr id="0" name=""/>
        <dsp:cNvSpPr/>
      </dsp:nvSpPr>
      <dsp:spPr>
        <a:xfrm>
          <a:off x="322595" y="395583"/>
          <a:ext cx="3387256" cy="3387256"/>
        </a:xfrm>
        <a:prstGeom prst="pie">
          <a:avLst>
            <a:gd name="adj1" fmla="val 3240000"/>
            <a:gd name="adj2" fmla="val 7560000"/>
          </a:avLst>
        </a:prstGeom>
        <a:solidFill>
          <a:schemeClr val="accent4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Клинические исследования</a:t>
          </a:r>
          <a:endParaRPr lang="ru-RU" sz="1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32330" y="2774727"/>
        <a:ext cx="967787" cy="887138"/>
      </dsp:txXfrm>
    </dsp:sp>
    <dsp:sp modelId="{19A3D9BD-AA2F-49B8-B38B-9A6D808DB921}">
      <dsp:nvSpPr>
        <dsp:cNvPr id="0" name=""/>
        <dsp:cNvSpPr/>
      </dsp:nvSpPr>
      <dsp:spPr>
        <a:xfrm>
          <a:off x="245979" y="339935"/>
          <a:ext cx="3387256" cy="3387256"/>
        </a:xfrm>
        <a:prstGeom prst="pie">
          <a:avLst>
            <a:gd name="adj1" fmla="val 7560000"/>
            <a:gd name="adj2" fmla="val 11880000"/>
          </a:avLst>
        </a:prstGeom>
        <a:solidFill>
          <a:schemeClr val="accent5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Регистрация</a:t>
          </a:r>
          <a:endParaRPr lang="ru-RU" sz="1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3569" y="1887588"/>
        <a:ext cx="1008112" cy="806489"/>
      </dsp:txXfrm>
    </dsp:sp>
    <dsp:sp modelId="{4598DE77-71CB-426A-9147-066F3DD7EAF2}">
      <dsp:nvSpPr>
        <dsp:cNvPr id="0" name=""/>
        <dsp:cNvSpPr/>
      </dsp:nvSpPr>
      <dsp:spPr>
        <a:xfrm>
          <a:off x="275012" y="249608"/>
          <a:ext cx="3387256" cy="3387256"/>
        </a:xfrm>
        <a:prstGeom prst="pie">
          <a:avLst>
            <a:gd name="adj1" fmla="val 11880000"/>
            <a:gd name="adj2" fmla="val 16200000"/>
          </a:avLst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Внедрение</a:t>
          </a:r>
          <a:endParaRPr lang="ru-RU" sz="1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06489" y="818990"/>
        <a:ext cx="1088760" cy="725840"/>
      </dsp:txXfrm>
    </dsp:sp>
    <dsp:sp modelId="{8E4B171E-D702-4B97-A4EA-3310AB43F719}">
      <dsp:nvSpPr>
        <dsp:cNvPr id="0" name=""/>
        <dsp:cNvSpPr/>
      </dsp:nvSpPr>
      <dsp:spPr>
        <a:xfrm>
          <a:off x="160331" y="39921"/>
          <a:ext cx="3806630" cy="3806630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3F447D1-9BB4-4FB9-9123-672D30250CF9}">
      <dsp:nvSpPr>
        <dsp:cNvPr id="0" name=""/>
        <dsp:cNvSpPr/>
      </dsp:nvSpPr>
      <dsp:spPr>
        <a:xfrm>
          <a:off x="189759" y="130218"/>
          <a:ext cx="3806630" cy="3806630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3F813A2-370E-44B9-94B4-1F0C522CD038}">
      <dsp:nvSpPr>
        <dsp:cNvPr id="0" name=""/>
        <dsp:cNvSpPr/>
      </dsp:nvSpPr>
      <dsp:spPr>
        <a:xfrm>
          <a:off x="112908" y="186036"/>
          <a:ext cx="3806630" cy="3806630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D611AA8-DE61-42E9-8AFC-FD8CD150C012}">
      <dsp:nvSpPr>
        <dsp:cNvPr id="0" name=""/>
        <dsp:cNvSpPr/>
      </dsp:nvSpPr>
      <dsp:spPr>
        <a:xfrm>
          <a:off x="36057" y="130218"/>
          <a:ext cx="3806630" cy="3806630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204BA24-830F-4C92-BCA1-AA3018F54F40}">
      <dsp:nvSpPr>
        <dsp:cNvPr id="0" name=""/>
        <dsp:cNvSpPr/>
      </dsp:nvSpPr>
      <dsp:spPr>
        <a:xfrm>
          <a:off x="65485" y="39921"/>
          <a:ext cx="3806630" cy="3806630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98459A-C285-44F7-8D8D-92BB79EDABB2}">
      <dsp:nvSpPr>
        <dsp:cNvPr id="0" name=""/>
        <dsp:cNvSpPr/>
      </dsp:nvSpPr>
      <dsp:spPr>
        <a:xfrm>
          <a:off x="4167" y="4118396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4,0 млрд. руб.</a:t>
          </a:r>
          <a:endParaRPr lang="ru-RU" sz="1600" kern="1200" dirty="0"/>
        </a:p>
      </dsp:txBody>
      <dsp:txXfrm>
        <a:off x="314206" y="4118396"/>
        <a:ext cx="930116" cy="620077"/>
      </dsp:txXfrm>
    </dsp:sp>
    <dsp:sp modelId="{1B4BBE7C-FE3E-4101-A26E-CA0CFE3540C0}">
      <dsp:nvSpPr>
        <dsp:cNvPr id="0" name=""/>
        <dsp:cNvSpPr/>
      </dsp:nvSpPr>
      <dsp:spPr>
        <a:xfrm>
          <a:off x="1399341" y="4118396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7,8 млрд. руб.</a:t>
          </a:r>
          <a:endParaRPr lang="ru-RU" sz="1600" kern="1200" dirty="0"/>
        </a:p>
      </dsp:txBody>
      <dsp:txXfrm>
        <a:off x="1709380" y="4118396"/>
        <a:ext cx="930116" cy="620077"/>
      </dsp:txXfrm>
    </dsp:sp>
    <dsp:sp modelId="{DF32E5E8-8EDC-46E6-9BE1-16C758C7DA42}">
      <dsp:nvSpPr>
        <dsp:cNvPr id="0" name=""/>
        <dsp:cNvSpPr/>
      </dsp:nvSpPr>
      <dsp:spPr>
        <a:xfrm>
          <a:off x="2794515" y="4118396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7,8 млрд. руб.</a:t>
          </a:r>
          <a:endParaRPr lang="ru-RU" sz="1600" kern="1200" dirty="0"/>
        </a:p>
      </dsp:txBody>
      <dsp:txXfrm>
        <a:off x="3104554" y="4118396"/>
        <a:ext cx="930116" cy="620077"/>
      </dsp:txXfrm>
    </dsp:sp>
    <dsp:sp modelId="{F3E70E85-942F-4ADB-B755-FE2B5EFCBAB9}">
      <dsp:nvSpPr>
        <dsp:cNvPr id="0" name=""/>
        <dsp:cNvSpPr/>
      </dsp:nvSpPr>
      <dsp:spPr>
        <a:xfrm>
          <a:off x="4189690" y="4118396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7,8 млрд.  руб.	</a:t>
          </a:r>
          <a:endParaRPr lang="ru-RU" sz="1600" kern="1200" dirty="0"/>
        </a:p>
      </dsp:txBody>
      <dsp:txXfrm>
        <a:off x="4499729" y="4118396"/>
        <a:ext cx="930116" cy="620077"/>
      </dsp:txXfrm>
    </dsp:sp>
    <dsp:sp modelId="{4D48D2AD-05B9-4CEC-A5EC-51CFE74C6E0B}">
      <dsp:nvSpPr>
        <dsp:cNvPr id="0" name=""/>
        <dsp:cNvSpPr/>
      </dsp:nvSpPr>
      <dsp:spPr>
        <a:xfrm>
          <a:off x="5584864" y="4118396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7,8 млрд. руб.</a:t>
          </a:r>
          <a:endParaRPr lang="ru-RU" sz="1600" kern="1200" dirty="0"/>
        </a:p>
      </dsp:txBody>
      <dsp:txXfrm>
        <a:off x="5894903" y="4118396"/>
        <a:ext cx="930116" cy="620077"/>
      </dsp:txXfrm>
    </dsp:sp>
    <dsp:sp modelId="{20682A1B-C1E3-468C-8C6E-61D5D57034C6}">
      <dsp:nvSpPr>
        <dsp:cNvPr id="0" name=""/>
        <dsp:cNvSpPr/>
      </dsp:nvSpPr>
      <dsp:spPr>
        <a:xfrm>
          <a:off x="6980039" y="4118396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7,8 млрд. руб.</a:t>
          </a:r>
          <a:endParaRPr lang="ru-RU" sz="1600" kern="1200" dirty="0"/>
        </a:p>
      </dsp:txBody>
      <dsp:txXfrm>
        <a:off x="7290078" y="4118396"/>
        <a:ext cx="930116" cy="62007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E5E8-8EDC-46E6-9BE1-16C758C7DA42}">
      <dsp:nvSpPr>
        <dsp:cNvPr id="0" name=""/>
        <dsp:cNvSpPr/>
      </dsp:nvSpPr>
      <dsp:spPr>
        <a:xfrm>
          <a:off x="4167" y="4118396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5,4 млрд. руб.</a:t>
          </a:r>
          <a:endParaRPr lang="ru-RU" sz="1400" kern="1200" dirty="0"/>
        </a:p>
      </dsp:txBody>
      <dsp:txXfrm>
        <a:off x="314206" y="4118396"/>
        <a:ext cx="930116" cy="620077"/>
      </dsp:txXfrm>
    </dsp:sp>
    <dsp:sp modelId="{F3E70E85-942F-4ADB-B755-FE2B5EFCBAB9}">
      <dsp:nvSpPr>
        <dsp:cNvPr id="0" name=""/>
        <dsp:cNvSpPr/>
      </dsp:nvSpPr>
      <dsp:spPr>
        <a:xfrm>
          <a:off x="1399341" y="4118396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6,8 млрд . руб.	</a:t>
          </a:r>
          <a:endParaRPr lang="ru-RU" sz="1400" kern="1200" dirty="0"/>
        </a:p>
      </dsp:txBody>
      <dsp:txXfrm>
        <a:off x="1709380" y="4118396"/>
        <a:ext cx="930116" cy="620077"/>
      </dsp:txXfrm>
    </dsp:sp>
    <dsp:sp modelId="{4D48D2AD-05B9-4CEC-A5EC-51CFE74C6E0B}">
      <dsp:nvSpPr>
        <dsp:cNvPr id="0" name=""/>
        <dsp:cNvSpPr/>
      </dsp:nvSpPr>
      <dsp:spPr>
        <a:xfrm>
          <a:off x="2794515" y="4118396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11,4 млрд. руб.</a:t>
          </a:r>
          <a:endParaRPr lang="ru-RU" sz="1400" kern="1200" dirty="0"/>
        </a:p>
      </dsp:txBody>
      <dsp:txXfrm>
        <a:off x="3104554" y="4118396"/>
        <a:ext cx="930116" cy="620077"/>
      </dsp:txXfrm>
    </dsp:sp>
    <dsp:sp modelId="{802EF33F-52A6-48F8-B897-D70F347B5F18}">
      <dsp:nvSpPr>
        <dsp:cNvPr id="0" name=""/>
        <dsp:cNvSpPr/>
      </dsp:nvSpPr>
      <dsp:spPr>
        <a:xfrm>
          <a:off x="4189690" y="4118396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21,6 млрд. руб.</a:t>
          </a:r>
          <a:endParaRPr lang="ru-RU" sz="1400" kern="1200" dirty="0"/>
        </a:p>
      </dsp:txBody>
      <dsp:txXfrm>
        <a:off x="4499729" y="4118396"/>
        <a:ext cx="930116" cy="620077"/>
      </dsp:txXfrm>
    </dsp:sp>
    <dsp:sp modelId="{A933A329-7F51-445B-8906-CFBF168AB2DF}">
      <dsp:nvSpPr>
        <dsp:cNvPr id="0" name=""/>
        <dsp:cNvSpPr/>
      </dsp:nvSpPr>
      <dsp:spPr>
        <a:xfrm>
          <a:off x="5584864" y="4118396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26,2 млрд. руб.</a:t>
          </a:r>
          <a:endParaRPr lang="ru-RU" sz="1400" kern="1200" dirty="0"/>
        </a:p>
      </dsp:txBody>
      <dsp:txXfrm>
        <a:off x="5894903" y="4118396"/>
        <a:ext cx="930116" cy="620077"/>
      </dsp:txXfrm>
    </dsp:sp>
    <dsp:sp modelId="{20682A1B-C1E3-468C-8C6E-61D5D57034C6}">
      <dsp:nvSpPr>
        <dsp:cNvPr id="0" name=""/>
        <dsp:cNvSpPr/>
      </dsp:nvSpPr>
      <dsp:spPr>
        <a:xfrm>
          <a:off x="6980039" y="4118396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26,2 млрд. руб.</a:t>
          </a:r>
          <a:endParaRPr lang="ru-RU" sz="1400" kern="1200" dirty="0"/>
        </a:p>
      </dsp:txBody>
      <dsp:txXfrm>
        <a:off x="7290078" y="4118396"/>
        <a:ext cx="930116" cy="62007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56F6AE-B032-4FAC-9AB8-E35805F0D6BA}">
      <dsp:nvSpPr>
        <dsp:cNvPr id="0" name=""/>
        <dsp:cNvSpPr/>
      </dsp:nvSpPr>
      <dsp:spPr>
        <a:xfrm>
          <a:off x="2666705" y="3103"/>
          <a:ext cx="2102140" cy="840856"/>
        </a:xfrm>
        <a:prstGeom prst="chevron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Национальный стратегический центр биотехнологий и биобезопасности </a:t>
          </a:r>
          <a:endParaRPr lang="ru-RU" sz="1200" kern="1200" dirty="0"/>
        </a:p>
      </dsp:txBody>
      <dsp:txXfrm>
        <a:off x="3087133" y="3103"/>
        <a:ext cx="1261284" cy="840856"/>
      </dsp:txXfrm>
    </dsp:sp>
    <dsp:sp modelId="{59F16DBF-FF61-4172-91D4-054819800473}">
      <dsp:nvSpPr>
        <dsp:cNvPr id="0" name=""/>
        <dsp:cNvSpPr/>
      </dsp:nvSpPr>
      <dsp:spPr>
        <a:xfrm>
          <a:off x="2666705" y="961679"/>
          <a:ext cx="2102140" cy="840856"/>
        </a:xfrm>
        <a:prstGeom prst="chevron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10 центров коллективного пользования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3087133" y="961679"/>
        <a:ext cx="1261284" cy="840856"/>
      </dsp:txXfrm>
    </dsp:sp>
    <dsp:sp modelId="{B8003D0D-939F-42E5-B3B6-8F271878B082}">
      <dsp:nvSpPr>
        <dsp:cNvPr id="0" name=""/>
        <dsp:cNvSpPr/>
      </dsp:nvSpPr>
      <dsp:spPr>
        <a:xfrm>
          <a:off x="2666705" y="1920255"/>
          <a:ext cx="2102140" cy="840856"/>
        </a:xfrm>
        <a:prstGeom prst="chevron">
          <a:avLst/>
        </a:prstGeom>
        <a:solidFill>
          <a:srgbClr val="0070C0"/>
        </a:soli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4 центра доклинических трансляционных  исследований</a:t>
          </a:r>
          <a:endParaRPr lang="ru-RU" sz="1200" kern="1200" dirty="0"/>
        </a:p>
      </dsp:txBody>
      <dsp:txXfrm>
        <a:off x="3087133" y="1920255"/>
        <a:ext cx="1261284" cy="840856"/>
      </dsp:txXfrm>
    </dsp:sp>
    <dsp:sp modelId="{5AC43D27-BF71-4953-8CA5-058DA09F3C3C}">
      <dsp:nvSpPr>
        <dsp:cNvPr id="0" name=""/>
        <dsp:cNvSpPr/>
      </dsp:nvSpPr>
      <dsp:spPr>
        <a:xfrm>
          <a:off x="2666705" y="2878832"/>
          <a:ext cx="2102140" cy="840856"/>
        </a:xfrm>
        <a:prstGeom prst="chevron">
          <a:avLst/>
        </a:prstGeom>
        <a:solidFill>
          <a:srgbClr val="00B050"/>
        </a:soli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2 центра </a:t>
          </a:r>
          <a:r>
            <a:rPr lang="ru-RU" sz="1200" kern="1200" dirty="0" err="1" smtClean="0"/>
            <a:t>биоинформатики</a:t>
          </a:r>
          <a:endParaRPr lang="ru-RU" sz="1200" kern="1200" dirty="0"/>
        </a:p>
      </dsp:txBody>
      <dsp:txXfrm>
        <a:off x="3087133" y="2878832"/>
        <a:ext cx="1261284" cy="8408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8791"/>
          </a:xfrm>
          <a:prstGeom prst="rect">
            <a:avLst/>
          </a:prstGeom>
        </p:spPr>
        <p:txBody>
          <a:bodyPr vert="horz" lIns="89904" tIns="44952" rIns="89904" bIns="4495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8791"/>
          </a:xfrm>
          <a:prstGeom prst="rect">
            <a:avLst/>
          </a:prstGeom>
        </p:spPr>
        <p:txBody>
          <a:bodyPr vert="horz" lIns="89904" tIns="44952" rIns="89904" bIns="44952" rtlCol="0"/>
          <a:lstStyle>
            <a:lvl1pPr algn="r">
              <a:defRPr sz="1200"/>
            </a:lvl1pPr>
          </a:lstStyle>
          <a:p>
            <a:fld id="{9B6BDE74-47B2-4D72-B008-C27727B0F6C3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3425"/>
            <a:ext cx="4884738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904" tIns="44952" rIns="89904" bIns="4495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643517"/>
            <a:ext cx="5335270" cy="4399121"/>
          </a:xfrm>
          <a:prstGeom prst="rect">
            <a:avLst/>
          </a:prstGeom>
        </p:spPr>
        <p:txBody>
          <a:bodyPr vert="horz" lIns="89904" tIns="44952" rIns="89904" bIns="4495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85338"/>
            <a:ext cx="2889938" cy="488791"/>
          </a:xfrm>
          <a:prstGeom prst="rect">
            <a:avLst/>
          </a:prstGeom>
        </p:spPr>
        <p:txBody>
          <a:bodyPr vert="horz" lIns="89904" tIns="44952" rIns="89904" bIns="4495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285338"/>
            <a:ext cx="2889938" cy="488791"/>
          </a:xfrm>
          <a:prstGeom prst="rect">
            <a:avLst/>
          </a:prstGeom>
        </p:spPr>
        <p:txBody>
          <a:bodyPr vert="horz" lIns="89904" tIns="44952" rIns="89904" bIns="44952" rtlCol="0" anchor="b"/>
          <a:lstStyle>
            <a:lvl1pPr algn="r">
              <a:defRPr sz="1200"/>
            </a:lvl1pPr>
          </a:lstStyle>
          <a:p>
            <a:fld id="{9DC1C1C8-0A0D-4E25-A200-65A2B21034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25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4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591" indent="-280612" defTabSz="8964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2449" indent="-224490" defTabSz="8964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1429" indent="-224490" defTabSz="8964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20408" indent="-224490" defTabSz="8964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9387" indent="-224490" defTabSz="8964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8368" indent="-224490" defTabSz="8964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7347" indent="-224490" defTabSz="8964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6327" indent="-224490" defTabSz="8964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8C9E771-249A-4E8F-841C-B98B150F1445}" type="slidenum">
              <a:rPr lang="ru-RU" smtClean="0">
                <a:latin typeface="Calibri" pitchFamily="34" charset="0"/>
              </a:rPr>
              <a:pPr eaLnBrk="1" hangingPunct="1"/>
              <a:t>1</a:t>
            </a:fld>
            <a:endParaRPr lang="ru-RU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028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84EC-0601-4080-944B-B57BCC576794}" type="slidenum">
              <a:rPr lang="ru-RU"/>
              <a:pPr/>
              <a:t>2</a:t>
            </a:fld>
            <a:endParaRPr lang="ru-RU"/>
          </a:p>
        </p:txBody>
      </p:sp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59350" cy="37195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49003" y="5513958"/>
            <a:ext cx="5992025" cy="522093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818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32F476-8E21-4386-AF68-0AD69C485B5D}" type="slidenum">
              <a:rPr lang="ru-RU"/>
              <a:pPr/>
              <a:t>4</a:t>
            </a:fld>
            <a:endParaRPr lang="ru-RU"/>
          </a:p>
        </p:txBody>
      </p:sp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-215456"/>
            <a:ext cx="1574" cy="4326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ct val="0"/>
              </a:spcBef>
              <a:buClrTx/>
              <a:buFontTx/>
              <a:buNone/>
            </a:pPr>
            <a:endParaRPr lang="ru-RU" sz="2000">
              <a:latin typeface="Arial" charset="0"/>
              <a:ea typeface="SimSun" charset="-122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0" y="0"/>
            <a:ext cx="1574" cy="1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fld id="{35A7977C-38A1-44A1-8EE9-0D2D71C4A1D9}" type="slidenum">
              <a:rPr lang="ru-RU" sz="1400"/>
              <a:pPr>
                <a:lnSpc>
                  <a:spcPct val="100000"/>
                </a:lnSpc>
                <a:buClrTx/>
                <a:buFontTx/>
                <a:buNone/>
              </a:pPr>
              <a:t>4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2063945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1C1C8-0A0D-4E25-A200-65A2B210342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5529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7311B-7500-46F3-8B3C-E0890AC44D4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38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3679-9DCF-4EBE-8C7A-0E5D09205708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6769-B646-4ED7-A5B1-61EE9AEE4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259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3679-9DCF-4EBE-8C7A-0E5D09205708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6769-B646-4ED7-A5B1-61EE9AEE4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747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2994959" y="537845"/>
            <a:ext cx="4031615" cy="114703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95668" y="537845"/>
            <a:ext cx="11885930" cy="114703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3679-9DCF-4EBE-8C7A-0E5D09205708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6769-B646-4ED7-A5B1-61EE9AEE4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299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40080" y="2208276"/>
            <a:ext cx="5568696" cy="633679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592823" y="2208276"/>
            <a:ext cx="5568696" cy="633679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9/23/2013</a:t>
            </a:fld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marL="144018">
              <a:defRPr/>
            </a:lvl1pPr>
          </a:lstStyle>
          <a:p>
            <a:fld id="{81D60167-4931-47E6-BA6A-407CBD079E47}" type="slidenum">
              <a:rPr lang="ru-RU" spc="-14" smtClean="0">
                <a:solidFill>
                  <a:srgbClr val="888888"/>
                </a:solidFill>
                <a:cs typeface="Calibri"/>
              </a:rPr>
              <a:pPr/>
              <a:t>‹#›</a:t>
            </a:fld>
            <a:endParaRPr lang="ru-RU" dirty="0">
              <a:solidFill>
                <a:prstClr val="black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3573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3679-9DCF-4EBE-8C7A-0E5D09205708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6769-B646-4ED7-A5B1-61EE9AEE4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466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3679-9DCF-4EBE-8C7A-0E5D09205708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6769-B646-4ED7-A5B1-61EE9AEE4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231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95669" y="3135948"/>
            <a:ext cx="7958772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067800" y="3135948"/>
            <a:ext cx="7958773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3679-9DCF-4EBE-8C7A-0E5D09205708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6769-B646-4ED7-A5B1-61EE9AEE4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970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3679-9DCF-4EBE-8C7A-0E5D09205708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6769-B646-4ED7-A5B1-61EE9AEE4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351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3679-9DCF-4EBE-8C7A-0E5D09205708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6769-B646-4ED7-A5B1-61EE9AEE4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231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3679-9DCF-4EBE-8C7A-0E5D09205708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6769-B646-4ED7-A5B1-61EE9AEE4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202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3679-9DCF-4EBE-8C7A-0E5D09205708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6769-B646-4ED7-A5B1-61EE9AEE4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807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3679-9DCF-4EBE-8C7A-0E5D09205708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46769-B646-4ED7-A5B1-61EE9AEE4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571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23679-9DCF-4EBE-8C7A-0E5D09205708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46769-B646-4ED7-A5B1-61EE9AEE4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321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26" Type="http://schemas.openxmlformats.org/officeDocument/2006/relationships/image" Target="../media/image33.png"/><Relationship Id="rId39" Type="http://schemas.openxmlformats.org/officeDocument/2006/relationships/image" Target="../media/image46.png"/><Relationship Id="rId21" Type="http://schemas.openxmlformats.org/officeDocument/2006/relationships/image" Target="../media/image28.png"/><Relationship Id="rId34" Type="http://schemas.openxmlformats.org/officeDocument/2006/relationships/image" Target="../media/image41.jpeg"/><Relationship Id="rId42" Type="http://schemas.openxmlformats.org/officeDocument/2006/relationships/image" Target="../media/image49.png"/><Relationship Id="rId47" Type="http://schemas.openxmlformats.org/officeDocument/2006/relationships/image" Target="../media/image54.png"/><Relationship Id="rId50" Type="http://schemas.openxmlformats.org/officeDocument/2006/relationships/image" Target="../media/image57.png"/><Relationship Id="rId55" Type="http://schemas.openxmlformats.org/officeDocument/2006/relationships/image" Target="../media/image62.png"/><Relationship Id="rId63" Type="http://schemas.openxmlformats.org/officeDocument/2006/relationships/image" Target="../media/image70.png"/><Relationship Id="rId68" Type="http://schemas.openxmlformats.org/officeDocument/2006/relationships/image" Target="../media/image75.png"/><Relationship Id="rId7" Type="http://schemas.openxmlformats.org/officeDocument/2006/relationships/image" Target="../media/image14.png"/><Relationship Id="rId71" Type="http://schemas.openxmlformats.org/officeDocument/2006/relationships/image" Target="../media/image78.pn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29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32" Type="http://schemas.openxmlformats.org/officeDocument/2006/relationships/image" Target="../media/image39.png"/><Relationship Id="rId37" Type="http://schemas.openxmlformats.org/officeDocument/2006/relationships/image" Target="../media/image44.png"/><Relationship Id="rId40" Type="http://schemas.openxmlformats.org/officeDocument/2006/relationships/image" Target="../media/image47.png"/><Relationship Id="rId45" Type="http://schemas.openxmlformats.org/officeDocument/2006/relationships/image" Target="../media/image52.png"/><Relationship Id="rId53" Type="http://schemas.openxmlformats.org/officeDocument/2006/relationships/image" Target="../media/image60.jpeg"/><Relationship Id="rId58" Type="http://schemas.openxmlformats.org/officeDocument/2006/relationships/image" Target="../media/image65.png"/><Relationship Id="rId66" Type="http://schemas.openxmlformats.org/officeDocument/2006/relationships/image" Target="../media/image73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png"/><Relationship Id="rId36" Type="http://schemas.openxmlformats.org/officeDocument/2006/relationships/image" Target="../media/image43.jpeg"/><Relationship Id="rId49" Type="http://schemas.openxmlformats.org/officeDocument/2006/relationships/image" Target="../media/image56.png"/><Relationship Id="rId57" Type="http://schemas.openxmlformats.org/officeDocument/2006/relationships/image" Target="../media/image64.png"/><Relationship Id="rId61" Type="http://schemas.openxmlformats.org/officeDocument/2006/relationships/image" Target="../media/image68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31" Type="http://schemas.openxmlformats.org/officeDocument/2006/relationships/image" Target="../media/image38.png"/><Relationship Id="rId44" Type="http://schemas.openxmlformats.org/officeDocument/2006/relationships/image" Target="../media/image51.png"/><Relationship Id="rId52" Type="http://schemas.openxmlformats.org/officeDocument/2006/relationships/image" Target="../media/image59.png"/><Relationship Id="rId60" Type="http://schemas.openxmlformats.org/officeDocument/2006/relationships/image" Target="../media/image67.png"/><Relationship Id="rId65" Type="http://schemas.openxmlformats.org/officeDocument/2006/relationships/image" Target="../media/image7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png"/><Relationship Id="rId35" Type="http://schemas.openxmlformats.org/officeDocument/2006/relationships/image" Target="../media/image42.jpeg"/><Relationship Id="rId43" Type="http://schemas.openxmlformats.org/officeDocument/2006/relationships/image" Target="../media/image50.png"/><Relationship Id="rId48" Type="http://schemas.openxmlformats.org/officeDocument/2006/relationships/image" Target="../media/image55.png"/><Relationship Id="rId56" Type="http://schemas.openxmlformats.org/officeDocument/2006/relationships/image" Target="../media/image63.png"/><Relationship Id="rId64" Type="http://schemas.openxmlformats.org/officeDocument/2006/relationships/image" Target="../media/image71.png"/><Relationship Id="rId69" Type="http://schemas.openxmlformats.org/officeDocument/2006/relationships/image" Target="../media/image76.png"/><Relationship Id="rId8" Type="http://schemas.openxmlformats.org/officeDocument/2006/relationships/image" Target="../media/image15.png"/><Relationship Id="rId51" Type="http://schemas.openxmlformats.org/officeDocument/2006/relationships/image" Target="../media/image58.png"/><Relationship Id="rId3" Type="http://schemas.openxmlformats.org/officeDocument/2006/relationships/image" Target="../media/image10.jpe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33" Type="http://schemas.openxmlformats.org/officeDocument/2006/relationships/image" Target="../media/image40.png"/><Relationship Id="rId38" Type="http://schemas.openxmlformats.org/officeDocument/2006/relationships/image" Target="../media/image45.png"/><Relationship Id="rId46" Type="http://schemas.openxmlformats.org/officeDocument/2006/relationships/image" Target="../media/image53.png"/><Relationship Id="rId59" Type="http://schemas.openxmlformats.org/officeDocument/2006/relationships/image" Target="../media/image66.png"/><Relationship Id="rId67" Type="http://schemas.openxmlformats.org/officeDocument/2006/relationships/image" Target="../media/image74.png"/><Relationship Id="rId20" Type="http://schemas.openxmlformats.org/officeDocument/2006/relationships/image" Target="../media/image27.png"/><Relationship Id="rId41" Type="http://schemas.openxmlformats.org/officeDocument/2006/relationships/image" Target="../media/image48.png"/><Relationship Id="rId54" Type="http://schemas.openxmlformats.org/officeDocument/2006/relationships/image" Target="../media/image61.png"/><Relationship Id="rId62" Type="http://schemas.openxmlformats.org/officeDocument/2006/relationships/image" Target="../media/image69.png"/><Relationship Id="rId70" Type="http://schemas.openxmlformats.org/officeDocument/2006/relationships/image" Target="../media/image7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13" Type="http://schemas.openxmlformats.org/officeDocument/2006/relationships/diagramColors" Target="../diagrams/colors8.xml"/><Relationship Id="rId18" Type="http://schemas.openxmlformats.org/officeDocument/2006/relationships/diagramData" Target="../diagrams/data9.xml"/><Relationship Id="rId3" Type="http://schemas.openxmlformats.org/officeDocument/2006/relationships/notesSlide" Target="../notesSlides/notesSlide5.xml"/><Relationship Id="rId21" Type="http://schemas.openxmlformats.org/officeDocument/2006/relationships/diagramColors" Target="../diagrams/colors9.xml"/><Relationship Id="rId7" Type="http://schemas.openxmlformats.org/officeDocument/2006/relationships/diagramQuickStyle" Target="../diagrams/quickStyle7.xml"/><Relationship Id="rId12" Type="http://schemas.openxmlformats.org/officeDocument/2006/relationships/diagramQuickStyle" Target="../diagrams/quickStyle8.xml"/><Relationship Id="rId17" Type="http://schemas.openxmlformats.org/officeDocument/2006/relationships/image" Target="../media/image79.emf"/><Relationship Id="rId2" Type="http://schemas.openxmlformats.org/officeDocument/2006/relationships/slideLayout" Target="../slideLayouts/slideLayout7.xml"/><Relationship Id="rId16" Type="http://schemas.openxmlformats.org/officeDocument/2006/relationships/package" Target="../embeddings/Microsoft_PowerPoint_Slide1.sldx"/><Relationship Id="rId20" Type="http://schemas.openxmlformats.org/officeDocument/2006/relationships/diagramQuickStyle" Target="../diagrams/quickStyle9.xml"/><Relationship Id="rId1" Type="http://schemas.openxmlformats.org/officeDocument/2006/relationships/vmlDrawing" Target="../drawings/vmlDrawing1.vml"/><Relationship Id="rId6" Type="http://schemas.openxmlformats.org/officeDocument/2006/relationships/diagramLayout" Target="../diagrams/layout7.xml"/><Relationship Id="rId11" Type="http://schemas.openxmlformats.org/officeDocument/2006/relationships/diagramLayout" Target="../diagrams/layout8.xml"/><Relationship Id="rId5" Type="http://schemas.openxmlformats.org/officeDocument/2006/relationships/diagramData" Target="../diagrams/data7.xml"/><Relationship Id="rId15" Type="http://schemas.openxmlformats.org/officeDocument/2006/relationships/oleObject" Target="../embeddings/oleObject1.bin"/><Relationship Id="rId10" Type="http://schemas.openxmlformats.org/officeDocument/2006/relationships/diagramData" Target="../diagrams/data8.xml"/><Relationship Id="rId19" Type="http://schemas.openxmlformats.org/officeDocument/2006/relationships/diagramLayout" Target="../diagrams/layout9.xml"/><Relationship Id="rId4" Type="http://schemas.openxmlformats.org/officeDocument/2006/relationships/image" Target="../media/image80.png"/><Relationship Id="rId9" Type="http://schemas.microsoft.com/office/2007/relationships/diagramDrawing" Target="../diagrams/drawing7.xml"/><Relationship Id="rId14" Type="http://schemas.microsoft.com/office/2007/relationships/diagramDrawing" Target="../diagrams/drawing8.xml"/><Relationship Id="rId22" Type="http://schemas.microsoft.com/office/2007/relationships/diagramDrawing" Target="../diagrams/drawing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13" Type="http://schemas.openxmlformats.org/officeDocument/2006/relationships/image" Target="../media/image92.png"/><Relationship Id="rId18" Type="http://schemas.openxmlformats.org/officeDocument/2006/relationships/image" Target="../media/image59.png"/><Relationship Id="rId26" Type="http://schemas.openxmlformats.org/officeDocument/2006/relationships/image" Target="../media/image104.png"/><Relationship Id="rId3" Type="http://schemas.openxmlformats.org/officeDocument/2006/relationships/image" Target="../media/image82.png"/><Relationship Id="rId21" Type="http://schemas.openxmlformats.org/officeDocument/2006/relationships/image" Target="../media/image99.jpeg"/><Relationship Id="rId34" Type="http://schemas.openxmlformats.org/officeDocument/2006/relationships/image" Target="../media/image112.png"/><Relationship Id="rId7" Type="http://schemas.openxmlformats.org/officeDocument/2006/relationships/image" Target="../media/image86.png"/><Relationship Id="rId12" Type="http://schemas.openxmlformats.org/officeDocument/2006/relationships/image" Target="../media/image91.png"/><Relationship Id="rId17" Type="http://schemas.openxmlformats.org/officeDocument/2006/relationships/image" Target="../media/image96.png"/><Relationship Id="rId25" Type="http://schemas.openxmlformats.org/officeDocument/2006/relationships/image" Target="../media/image103.png"/><Relationship Id="rId33" Type="http://schemas.openxmlformats.org/officeDocument/2006/relationships/image" Target="../media/image111.png"/><Relationship Id="rId2" Type="http://schemas.openxmlformats.org/officeDocument/2006/relationships/image" Target="../media/image81.jpeg"/><Relationship Id="rId16" Type="http://schemas.openxmlformats.org/officeDocument/2006/relationships/image" Target="../media/image95.jpeg"/><Relationship Id="rId20" Type="http://schemas.openxmlformats.org/officeDocument/2006/relationships/image" Target="../media/image98.jpeg"/><Relationship Id="rId29" Type="http://schemas.openxmlformats.org/officeDocument/2006/relationships/image" Target="../media/image10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5.png"/><Relationship Id="rId11" Type="http://schemas.openxmlformats.org/officeDocument/2006/relationships/image" Target="../media/image90.png"/><Relationship Id="rId24" Type="http://schemas.openxmlformats.org/officeDocument/2006/relationships/image" Target="../media/image102.jpeg"/><Relationship Id="rId32" Type="http://schemas.openxmlformats.org/officeDocument/2006/relationships/image" Target="../media/image110.png"/><Relationship Id="rId5" Type="http://schemas.openxmlformats.org/officeDocument/2006/relationships/image" Target="../media/image84.png"/><Relationship Id="rId15" Type="http://schemas.openxmlformats.org/officeDocument/2006/relationships/image" Target="../media/image94.png"/><Relationship Id="rId23" Type="http://schemas.openxmlformats.org/officeDocument/2006/relationships/image" Target="../media/image101.png"/><Relationship Id="rId28" Type="http://schemas.openxmlformats.org/officeDocument/2006/relationships/image" Target="../media/image106.png"/><Relationship Id="rId10" Type="http://schemas.openxmlformats.org/officeDocument/2006/relationships/image" Target="../media/image89.png"/><Relationship Id="rId19" Type="http://schemas.openxmlformats.org/officeDocument/2006/relationships/image" Target="../media/image97.png"/><Relationship Id="rId31" Type="http://schemas.openxmlformats.org/officeDocument/2006/relationships/image" Target="../media/image109.jpeg"/><Relationship Id="rId4" Type="http://schemas.openxmlformats.org/officeDocument/2006/relationships/image" Target="../media/image83.png"/><Relationship Id="rId9" Type="http://schemas.openxmlformats.org/officeDocument/2006/relationships/image" Target="../media/image88.png"/><Relationship Id="rId14" Type="http://schemas.openxmlformats.org/officeDocument/2006/relationships/image" Target="../media/image93.png"/><Relationship Id="rId22" Type="http://schemas.openxmlformats.org/officeDocument/2006/relationships/image" Target="../media/image100.png"/><Relationship Id="rId27" Type="http://schemas.openxmlformats.org/officeDocument/2006/relationships/image" Target="../media/image105.png"/><Relationship Id="rId30" Type="http://schemas.openxmlformats.org/officeDocument/2006/relationships/image" Target="../media/image10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image" Target="../media/image7.png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6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Номер слайда 5"/>
          <p:cNvSpPr txBox="1">
            <a:spLocks/>
          </p:cNvSpPr>
          <p:nvPr/>
        </p:nvSpPr>
        <p:spPr bwMode="auto">
          <a:xfrm>
            <a:off x="9174480" y="8898891"/>
            <a:ext cx="298704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EAFBECA8-EC33-4D7D-A260-AD467B85BC65}" type="slidenum">
              <a:rPr lang="ru-RU">
                <a:solidFill>
                  <a:schemeClr val="bg1"/>
                </a:solidFill>
                <a:latin typeface="Calibri" pitchFamily="34" charset="0"/>
              </a:rPr>
              <a:pPr algn="r" eaLnBrk="1" hangingPunct="1"/>
              <a:t>1</a:t>
            </a:fld>
            <a:endParaRPr lang="ru-RU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51" name="Прямоугольник 3"/>
          <p:cNvSpPr>
            <a:spLocks noChangeArrowheads="1"/>
          </p:cNvSpPr>
          <p:nvPr/>
        </p:nvSpPr>
        <p:spPr bwMode="auto">
          <a:xfrm>
            <a:off x="280120" y="2640360"/>
            <a:ext cx="12241360" cy="5846631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4095" tIns="67047" rIns="134095" bIns="67047" anchor="ctr"/>
          <a:lstStyle/>
          <a:p>
            <a:pPr algn="r">
              <a:defRPr/>
            </a:pPr>
            <a:r>
              <a:rPr lang="ru-RU" sz="4000" dirty="0" smtClean="0"/>
              <a:t> </a:t>
            </a:r>
            <a:r>
              <a:rPr lang="ru-RU" sz="4000" dirty="0" smtClean="0">
                <a:solidFill>
                  <a:schemeClr val="bg1"/>
                </a:solidFill>
                <a:latin typeface="Helios"/>
                <a:cs typeface="Times New Roman" pitchFamily="18" charset="0"/>
              </a:rPr>
              <a:t> </a:t>
            </a:r>
          </a:p>
          <a:p>
            <a:pPr algn="r">
              <a:defRPr/>
            </a:pPr>
            <a:endParaRPr lang="ru-RU" sz="4000" b="1" dirty="0" smtClean="0">
              <a:solidFill>
                <a:schemeClr val="bg1"/>
              </a:solidFill>
              <a:latin typeface="Helios"/>
              <a:cs typeface="Times New Roman" pitchFamily="18" charset="0"/>
            </a:endParaRPr>
          </a:p>
          <a:p>
            <a:pPr algn="r">
              <a:defRPr/>
            </a:pPr>
            <a:endParaRPr lang="ru-RU" sz="4000" b="1" dirty="0" smtClean="0">
              <a:solidFill>
                <a:schemeClr val="bg1"/>
              </a:solidFill>
              <a:latin typeface="Helios"/>
              <a:cs typeface="Times New Roman" pitchFamily="18" charset="0"/>
            </a:endParaRPr>
          </a:p>
          <a:p>
            <a:pPr algn="r">
              <a:defRPr/>
            </a:pPr>
            <a:endParaRPr lang="ru-RU" sz="4000" b="1" dirty="0" smtClean="0">
              <a:solidFill>
                <a:schemeClr val="bg1"/>
              </a:solidFill>
              <a:latin typeface="Helios"/>
              <a:cs typeface="Times New Roman" pitchFamily="18" charset="0"/>
            </a:endParaRPr>
          </a:p>
          <a:p>
            <a:pPr algn="r">
              <a:defRPr/>
            </a:pPr>
            <a:endParaRPr lang="ru-RU" sz="4000" b="1" dirty="0" smtClean="0">
              <a:solidFill>
                <a:schemeClr val="bg1"/>
              </a:solidFill>
              <a:latin typeface="Helios"/>
              <a:cs typeface="Times New Roman" pitchFamily="18" charset="0"/>
            </a:endParaRPr>
          </a:p>
          <a:p>
            <a:pPr algn="r">
              <a:defRPr/>
            </a:pPr>
            <a:endParaRPr lang="ru-RU" sz="4000" b="1" dirty="0" smtClean="0">
              <a:solidFill>
                <a:schemeClr val="bg1"/>
              </a:solidFill>
              <a:latin typeface="Helios"/>
              <a:cs typeface="Times New Roman" pitchFamily="18" charset="0"/>
            </a:endParaRPr>
          </a:p>
          <a:p>
            <a:pPr algn="r">
              <a:defRPr/>
            </a:pP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Директор Департамента</a:t>
            </a:r>
          </a:p>
          <a:p>
            <a:pPr algn="r"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научного проектирования</a:t>
            </a:r>
          </a:p>
          <a:p>
            <a:pPr algn="r"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А.В. Васильев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11"/>
          <p:cNvSpPr>
            <a:spLocks noChangeArrowheads="1"/>
          </p:cNvSpPr>
          <p:nvPr/>
        </p:nvSpPr>
        <p:spPr bwMode="auto">
          <a:xfrm>
            <a:off x="280120" y="2856384"/>
            <a:ext cx="12241360" cy="40227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134095" tIns="67047" rIns="134095" bIns="67047" anchor="ctr"/>
          <a:lstStyle/>
          <a:p>
            <a:pPr algn="ctr" defTabSz="1340168">
              <a:defRPr/>
            </a:pPr>
            <a:endParaRPr lang="en-US" sz="2700" dirty="0">
              <a:solidFill>
                <a:srgbClr val="4F6228"/>
              </a:solidFill>
              <a:latin typeface="Calibri" pitchFamily="34" charset="0"/>
            </a:endParaRPr>
          </a:p>
        </p:txBody>
      </p:sp>
      <p:sp>
        <p:nvSpPr>
          <p:cNvPr id="2053" name="Подзаголовок 2"/>
          <p:cNvSpPr txBox="1">
            <a:spLocks/>
          </p:cNvSpPr>
          <p:nvPr/>
        </p:nvSpPr>
        <p:spPr bwMode="auto">
          <a:xfrm>
            <a:off x="9301163" y="8761040"/>
            <a:ext cx="2400300" cy="740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4095" tIns="67047" rIns="134095" bIns="67047"/>
          <a:lstStyle>
            <a:lvl1pPr defTabSz="9572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572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572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572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572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ios"/>
              </a:rPr>
              <a:t>РОССИЯ 2013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Helios"/>
            </a:endParaRPr>
          </a:p>
        </p:txBody>
      </p:sp>
      <p:sp>
        <p:nvSpPr>
          <p:cNvPr id="2054" name="Прямоугольник 4"/>
          <p:cNvSpPr>
            <a:spLocks noChangeArrowheads="1"/>
          </p:cNvSpPr>
          <p:nvPr/>
        </p:nvSpPr>
        <p:spPr bwMode="auto">
          <a:xfrm>
            <a:off x="9425136" y="8473008"/>
            <a:ext cx="2072258" cy="288031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4095" tIns="67047" rIns="134095" bIns="67047" anchor="ctr"/>
          <a:lstStyle/>
          <a:p>
            <a:pPr algn="ctr" defTabSz="1340168"/>
            <a:endParaRPr lang="en-US" sz="27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55" name="Заголовок 1"/>
          <p:cNvSpPr>
            <a:spLocks/>
          </p:cNvSpPr>
          <p:nvPr/>
        </p:nvSpPr>
        <p:spPr bwMode="auto">
          <a:xfrm>
            <a:off x="136104" y="3288432"/>
            <a:ext cx="12457384" cy="5400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 anchor="ctr"/>
          <a:lstStyle/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научных платформ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как приоритетов развития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медицинской науки</a:t>
            </a: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500" b="1" dirty="0">
              <a:solidFill>
                <a:schemeClr val="bg1"/>
              </a:solidFill>
            </a:endParaRPr>
          </a:p>
        </p:txBody>
      </p:sp>
      <p:pic>
        <p:nvPicPr>
          <p:cNvPr id="9" name="Picture 3" descr="C:\Documents and Settings\GolutvoAS\Рабочий стол\преза\originnal_df2a9b8293273ab8fe6e321631ebb8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64096"/>
            <a:ext cx="1584325" cy="1590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088432" y="768152"/>
            <a:ext cx="9217024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57263">
              <a:lnSpc>
                <a:spcPct val="80000"/>
              </a:lnSpc>
            </a:pPr>
            <a:r>
              <a:rPr lang="ru-RU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ios"/>
              </a:rPr>
              <a:t>МИНИСТЕРСТВО ЗДРАВООХРАНЕНИЯ РОССИЙСКОЙ ФЕДЕРАЦИИ</a:t>
            </a:r>
          </a:p>
        </p:txBody>
      </p:sp>
    </p:spTree>
    <p:extLst>
      <p:ext uri="{BB962C8B-B14F-4D97-AF65-F5344CB8AC3E}">
        <p14:creationId xmlns:p14="http://schemas.microsoft.com/office/powerpoint/2010/main" val="144213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48472" y="162331"/>
            <a:ext cx="5400600" cy="800100"/>
          </a:xfrm>
          <a:custGeom>
            <a:avLst/>
            <a:gdLst/>
            <a:ahLst/>
            <a:cxnLst/>
            <a:rect l="l" t="t" r="r" b="b"/>
            <a:pathLst>
              <a:path w="8280654" h="571500">
                <a:moveTo>
                  <a:pt x="0" y="571500"/>
                </a:moveTo>
                <a:lnTo>
                  <a:pt x="8280654" y="571500"/>
                </a:lnTo>
                <a:lnTo>
                  <a:pt x="8280654" y="0"/>
                </a:lnTo>
                <a:lnTo>
                  <a:pt x="0" y="0"/>
                </a:lnTo>
                <a:lnTo>
                  <a:pt x="0" y="57150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>
            <a:noAutofit/>
          </a:bodyPr>
          <a:lstStyle/>
          <a:p>
            <a:r>
              <a:rPr lang="ru-RU" sz="2800" dirty="0" smtClean="0">
                <a:solidFill>
                  <a:srgbClr val="FFFFFF"/>
                </a:solidFill>
                <a:cs typeface="Calibri"/>
              </a:rPr>
              <a:t>Вн</a:t>
            </a:r>
            <a:r>
              <a:rPr lang="ru-RU" sz="2800" spc="-20" dirty="0" smtClean="0">
                <a:solidFill>
                  <a:srgbClr val="FFFFFF"/>
                </a:solidFill>
                <a:cs typeface="Calibri"/>
              </a:rPr>
              <a:t>е</a:t>
            </a:r>
            <a:r>
              <a:rPr lang="ru-RU" sz="2800" dirty="0" smtClean="0">
                <a:solidFill>
                  <a:srgbClr val="FFFFFF"/>
                </a:solidFill>
                <a:cs typeface="Calibri"/>
              </a:rPr>
              <a:t>д</a:t>
            </a:r>
            <a:r>
              <a:rPr lang="ru-RU" sz="2800" spc="5" dirty="0" smtClean="0">
                <a:solidFill>
                  <a:srgbClr val="FFFFFF"/>
                </a:solidFill>
                <a:cs typeface="Calibri"/>
              </a:rPr>
              <a:t>р</a:t>
            </a:r>
            <a:r>
              <a:rPr lang="ru-RU" sz="2800" dirty="0" smtClean="0">
                <a:solidFill>
                  <a:srgbClr val="FFFFFF"/>
                </a:solidFill>
                <a:cs typeface="Calibri"/>
              </a:rPr>
              <a:t>ение</a:t>
            </a:r>
            <a:r>
              <a:rPr lang="ru-RU" sz="2800" spc="-10" dirty="0" smtClean="0">
                <a:solidFill>
                  <a:srgbClr val="FFFFFF"/>
                </a:solidFill>
                <a:cs typeface="Calibri"/>
              </a:rPr>
              <a:t> </a:t>
            </a:r>
            <a:r>
              <a:rPr lang="ru-RU" sz="2800" dirty="0" smtClean="0">
                <a:solidFill>
                  <a:srgbClr val="FFFFFF"/>
                </a:solidFill>
                <a:cs typeface="Calibri"/>
              </a:rPr>
              <a:t>ин</a:t>
            </a:r>
            <a:r>
              <a:rPr lang="ru-RU" sz="2800" spc="-10" dirty="0" smtClean="0">
                <a:solidFill>
                  <a:srgbClr val="FFFFFF"/>
                </a:solidFill>
                <a:cs typeface="Calibri"/>
              </a:rPr>
              <a:t>н</a:t>
            </a:r>
            <a:r>
              <a:rPr lang="ru-RU" sz="2800" dirty="0" smtClean="0">
                <a:solidFill>
                  <a:srgbClr val="FFFFFF"/>
                </a:solidFill>
                <a:cs typeface="Calibri"/>
              </a:rPr>
              <a:t>оваций</a:t>
            </a:r>
            <a:r>
              <a:rPr lang="ru-RU" sz="2800" spc="5" dirty="0" smtClean="0">
                <a:solidFill>
                  <a:srgbClr val="FFFFFF"/>
                </a:solidFill>
                <a:cs typeface="Calibri"/>
              </a:rPr>
              <a:t> </a:t>
            </a:r>
            <a:r>
              <a:rPr lang="ru-RU" sz="2800" dirty="0" smtClean="0">
                <a:solidFill>
                  <a:srgbClr val="FFFFFF"/>
                </a:solidFill>
                <a:cs typeface="Calibri"/>
              </a:rPr>
              <a:t>в</a:t>
            </a:r>
            <a:r>
              <a:rPr lang="ru-RU" sz="2800" spc="10" dirty="0" smtClean="0">
                <a:solidFill>
                  <a:srgbClr val="FFFFFF"/>
                </a:solidFill>
                <a:cs typeface="Calibri"/>
              </a:rPr>
              <a:t> </a:t>
            </a:r>
            <a:r>
              <a:rPr lang="ru-RU" sz="2800" dirty="0" smtClean="0">
                <a:solidFill>
                  <a:srgbClr val="FFFFFF"/>
                </a:solidFill>
                <a:cs typeface="Calibri"/>
              </a:rPr>
              <a:t>м</a:t>
            </a:r>
            <a:r>
              <a:rPr lang="ru-RU" sz="2800" spc="-30" dirty="0" smtClean="0">
                <a:solidFill>
                  <a:srgbClr val="FFFFFF"/>
                </a:solidFill>
                <a:cs typeface="Calibri"/>
              </a:rPr>
              <a:t>е</a:t>
            </a:r>
            <a:r>
              <a:rPr lang="ru-RU" sz="2800" dirty="0" smtClean="0">
                <a:solidFill>
                  <a:srgbClr val="FFFFFF"/>
                </a:solidFill>
                <a:cs typeface="Calibri"/>
              </a:rPr>
              <a:t>дици</a:t>
            </a:r>
            <a:r>
              <a:rPr lang="ru-RU" sz="2800" spc="-10" dirty="0" smtClean="0">
                <a:solidFill>
                  <a:srgbClr val="FFFFFF"/>
                </a:solidFill>
                <a:cs typeface="Calibri"/>
              </a:rPr>
              <a:t>н</a:t>
            </a:r>
            <a:r>
              <a:rPr lang="ru-RU" sz="2800" dirty="0" smtClean="0">
                <a:solidFill>
                  <a:srgbClr val="FFFFFF"/>
                </a:solidFill>
                <a:cs typeface="Calibri"/>
              </a:rPr>
              <a:t>у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40160" y="192088"/>
            <a:ext cx="11521440" cy="1600200"/>
          </a:xfrm>
          <a:prstGeom prst="rect">
            <a:avLst/>
          </a:prstGeom>
        </p:spPr>
        <p:txBody>
          <a:bodyPr vert="horz" wrap="square" lIns="0" tIns="192023" rIns="0" bIns="0" rtlCol="0">
            <a:noAutofit/>
          </a:bodyPr>
          <a:lstStyle/>
          <a:p>
            <a:pPr marL="3307969"/>
            <a:r>
              <a:rPr sz="2500" dirty="0" smtClean="0">
                <a:solidFill>
                  <a:srgbClr val="FFFFFF"/>
                </a:solidFill>
                <a:latin typeface="Calibri"/>
                <a:cs typeface="Calibri"/>
              </a:rPr>
              <a:t>Вн</a:t>
            </a:r>
            <a:r>
              <a:rPr sz="2500" spc="-28" dirty="0" smtClean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500" dirty="0" smtClean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2500" spc="7" dirty="0" smtClean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2500" dirty="0" smtClean="0">
                <a:solidFill>
                  <a:srgbClr val="FFFFFF"/>
                </a:solidFill>
                <a:latin typeface="Calibri"/>
                <a:cs typeface="Calibri"/>
              </a:rPr>
              <a:t>ение</a:t>
            </a:r>
            <a:r>
              <a:rPr sz="2500" spc="-1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500" dirty="0" smtClean="0">
                <a:solidFill>
                  <a:srgbClr val="FFFFFF"/>
                </a:solidFill>
                <a:latin typeface="Calibri"/>
                <a:cs typeface="Calibri"/>
              </a:rPr>
              <a:t>ин</a:t>
            </a:r>
            <a:r>
              <a:rPr sz="2500" spc="-14" dirty="0" smtClean="0">
                <a:solidFill>
                  <a:srgbClr val="FFFFFF"/>
                </a:solidFill>
                <a:latin typeface="Calibri"/>
                <a:cs typeface="Calibri"/>
              </a:rPr>
              <a:t>н</a:t>
            </a:r>
            <a:r>
              <a:rPr sz="2500" dirty="0" smtClean="0">
                <a:solidFill>
                  <a:srgbClr val="FFFFFF"/>
                </a:solidFill>
                <a:latin typeface="Calibri"/>
                <a:cs typeface="Calibri"/>
              </a:rPr>
              <a:t>оваций</a:t>
            </a:r>
            <a:r>
              <a:rPr sz="2500" spc="7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500" dirty="0" smtClean="0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sz="2500" spc="1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500" dirty="0" smtClean="0">
                <a:solidFill>
                  <a:srgbClr val="FFFFFF"/>
                </a:solidFill>
                <a:latin typeface="Calibri"/>
                <a:cs typeface="Calibri"/>
              </a:rPr>
              <a:t>м</a:t>
            </a:r>
            <a:r>
              <a:rPr sz="2500" spc="-42" dirty="0" smtClean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500" dirty="0" smtClean="0">
                <a:solidFill>
                  <a:srgbClr val="FFFFFF"/>
                </a:solidFill>
                <a:latin typeface="Calibri"/>
                <a:cs typeface="Calibri"/>
              </a:rPr>
              <a:t>дици</a:t>
            </a:r>
            <a:r>
              <a:rPr sz="2500" spc="-14" dirty="0" smtClean="0">
                <a:solidFill>
                  <a:srgbClr val="FFFFFF"/>
                </a:solidFill>
                <a:latin typeface="Calibri"/>
                <a:cs typeface="Calibri"/>
              </a:rPr>
              <a:t>н</a:t>
            </a:r>
            <a:r>
              <a:rPr sz="2500" dirty="0" smtClean="0">
                <a:solidFill>
                  <a:srgbClr val="FFFFFF"/>
                </a:solidFill>
                <a:latin typeface="Calibri"/>
                <a:cs typeface="Calibri"/>
              </a:rPr>
              <a:t>у</a:t>
            </a:r>
            <a:endParaRPr sz="25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276393" y="5508955"/>
            <a:ext cx="2536850" cy="37124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5337022" y="5549493"/>
            <a:ext cx="2415412" cy="225093"/>
          </a:xfrm>
          <a:custGeom>
            <a:avLst/>
            <a:gdLst/>
            <a:ahLst/>
            <a:cxnLst/>
            <a:rect l="l" t="t" r="r" b="b"/>
            <a:pathLst>
              <a:path w="1725294" h="160781">
                <a:moveTo>
                  <a:pt x="0" y="0"/>
                </a:moveTo>
                <a:lnTo>
                  <a:pt x="1725294" y="160781"/>
                </a:lnTo>
              </a:path>
            </a:pathLst>
          </a:custGeom>
          <a:ln w="19050">
            <a:solidFill>
              <a:srgbClr val="C0504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911048" y="2688159"/>
            <a:ext cx="8922358" cy="3727577"/>
          </a:xfrm>
          <a:custGeom>
            <a:avLst/>
            <a:gdLst/>
            <a:ahLst/>
            <a:cxnLst/>
            <a:rect l="l" t="t" r="r" b="b"/>
            <a:pathLst>
              <a:path w="6373113" h="2662554">
                <a:moveTo>
                  <a:pt x="0" y="2662555"/>
                </a:moveTo>
                <a:lnTo>
                  <a:pt x="6373113" y="2662555"/>
                </a:lnTo>
                <a:lnTo>
                  <a:pt x="6373113" y="0"/>
                </a:lnTo>
                <a:lnTo>
                  <a:pt x="0" y="0"/>
                </a:lnTo>
                <a:lnTo>
                  <a:pt x="0" y="2662555"/>
                </a:lnTo>
                <a:close/>
              </a:path>
            </a:pathLst>
          </a:custGeom>
          <a:ln w="12700">
            <a:solidFill>
              <a:srgbClr val="4F612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37104" y="2640361"/>
            <a:ext cx="720080" cy="2160240"/>
          </a:xfrm>
          <a:prstGeom prst="rect">
            <a:avLst/>
          </a:prstGeom>
        </p:spPr>
        <p:txBody>
          <a:bodyPr vert="vert270" wrap="square" lIns="0" tIns="0" rIns="0" bIns="0" rtlCol="0">
            <a:noAutofit/>
          </a:bodyPr>
          <a:lstStyle/>
          <a:p>
            <a:pPr marL="17780"/>
            <a:r>
              <a:rPr sz="1600" spc="-7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ран</a:t>
            </a:r>
            <a:r>
              <a:rPr sz="1600" spc="-7" dirty="0">
                <a:latin typeface="Times New Roman" pitchFamily="18" charset="0"/>
                <a:cs typeface="Times New Roman" pitchFamily="18" charset="0"/>
              </a:rPr>
              <a:t>сля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цио</a:t>
            </a:r>
            <a:r>
              <a:rPr sz="1600" spc="-7" dirty="0">
                <a:latin typeface="Times New Roman" pitchFamily="18" charset="0"/>
                <a:cs typeface="Times New Roman" pitchFamily="18" charset="0"/>
              </a:rPr>
              <a:t>нн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ая</a:t>
            </a:r>
            <a:r>
              <a:rPr sz="1600" spc="63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1600" spc="-7" dirty="0">
                <a:latin typeface="Times New Roman" pitchFamily="18" charset="0"/>
                <a:cs typeface="Times New Roman" pitchFamily="18" charset="0"/>
              </a:rPr>
              <a:t>ед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ицина</a:t>
            </a:r>
          </a:p>
        </p:txBody>
      </p:sp>
      <p:sp>
        <p:nvSpPr>
          <p:cNvPr id="8" name="object 8"/>
          <p:cNvSpPr/>
          <p:nvPr/>
        </p:nvSpPr>
        <p:spPr>
          <a:xfrm>
            <a:off x="290898" y="5368582"/>
            <a:ext cx="440464" cy="3821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1871166" y="7858048"/>
            <a:ext cx="2980639" cy="75102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888234" y="7960463"/>
            <a:ext cx="2039722" cy="41178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936597" y="7900934"/>
            <a:ext cx="2845154" cy="599096"/>
          </a:xfrm>
          <a:custGeom>
            <a:avLst/>
            <a:gdLst/>
            <a:ahLst/>
            <a:cxnLst/>
            <a:rect l="l" t="t" r="r" b="b"/>
            <a:pathLst>
              <a:path w="2032253" h="427926">
                <a:moveTo>
                  <a:pt x="1818386" y="0"/>
                </a:moveTo>
                <a:lnTo>
                  <a:pt x="1818386" y="57200"/>
                </a:lnTo>
                <a:lnTo>
                  <a:pt x="0" y="57200"/>
                </a:lnTo>
                <a:lnTo>
                  <a:pt x="0" y="370725"/>
                </a:lnTo>
                <a:lnTo>
                  <a:pt x="1818386" y="370725"/>
                </a:lnTo>
                <a:lnTo>
                  <a:pt x="1818386" y="427926"/>
                </a:lnTo>
                <a:lnTo>
                  <a:pt x="2032253" y="213956"/>
                </a:lnTo>
                <a:lnTo>
                  <a:pt x="1818386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936597" y="7900934"/>
            <a:ext cx="2845154" cy="599096"/>
          </a:xfrm>
          <a:custGeom>
            <a:avLst/>
            <a:gdLst/>
            <a:ahLst/>
            <a:cxnLst/>
            <a:rect l="l" t="t" r="r" b="b"/>
            <a:pathLst>
              <a:path w="2032253" h="427926">
                <a:moveTo>
                  <a:pt x="0" y="57200"/>
                </a:moveTo>
                <a:lnTo>
                  <a:pt x="1818386" y="57200"/>
                </a:lnTo>
                <a:lnTo>
                  <a:pt x="1818386" y="0"/>
                </a:lnTo>
                <a:lnTo>
                  <a:pt x="2032253" y="213956"/>
                </a:lnTo>
                <a:lnTo>
                  <a:pt x="1818386" y="427926"/>
                </a:lnTo>
                <a:lnTo>
                  <a:pt x="1818386" y="370725"/>
                </a:lnTo>
                <a:lnTo>
                  <a:pt x="0" y="370725"/>
                </a:lnTo>
                <a:lnTo>
                  <a:pt x="0" y="57200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47189" y="8034568"/>
            <a:ext cx="1675765" cy="2631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500" dirty="0">
                <a:solidFill>
                  <a:srgbClr val="FFFFFF"/>
                </a:solidFill>
                <a:cs typeface="Calibri"/>
              </a:rPr>
              <a:t>Оригин</a:t>
            </a:r>
            <a:r>
              <a:rPr sz="1500" spc="-7" dirty="0">
                <a:solidFill>
                  <a:srgbClr val="FFFFFF"/>
                </a:solidFill>
                <a:cs typeface="Calibri"/>
              </a:rPr>
              <a:t>а</a:t>
            </a:r>
            <a:r>
              <a:rPr sz="1500" dirty="0">
                <a:solidFill>
                  <a:srgbClr val="FFFFFF"/>
                </a:solidFill>
                <a:cs typeface="Calibri"/>
              </a:rPr>
              <a:t>ль</a:t>
            </a:r>
            <a:r>
              <a:rPr sz="1500" spc="-7" dirty="0">
                <a:solidFill>
                  <a:srgbClr val="FFFFFF"/>
                </a:solidFill>
                <a:cs typeface="Calibri"/>
              </a:rPr>
              <a:t>н</a:t>
            </a:r>
            <a:r>
              <a:rPr sz="1500" dirty="0">
                <a:solidFill>
                  <a:srgbClr val="FFFFFF"/>
                </a:solidFill>
                <a:cs typeface="Calibri"/>
              </a:rPr>
              <a:t>ая</a:t>
            </a:r>
            <a:r>
              <a:rPr sz="1500" spc="-63" dirty="0">
                <a:solidFill>
                  <a:srgbClr val="FFFFFF"/>
                </a:solidFill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cs typeface="Calibri"/>
              </a:rPr>
              <a:t>идея</a:t>
            </a:r>
            <a:endParaRPr sz="15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070091" y="7772705"/>
            <a:ext cx="3059582" cy="79156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298386" y="7887919"/>
            <a:ext cx="2590190" cy="59954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137123" y="7806841"/>
            <a:ext cx="2925877" cy="658428"/>
          </a:xfrm>
          <a:custGeom>
            <a:avLst/>
            <a:gdLst/>
            <a:ahLst/>
            <a:cxnLst/>
            <a:rect l="l" t="t" r="r" b="b"/>
            <a:pathLst>
              <a:path w="2089912" h="470306">
                <a:moveTo>
                  <a:pt x="203326" y="0"/>
                </a:moveTo>
                <a:lnTo>
                  <a:pt x="0" y="235165"/>
                </a:lnTo>
                <a:lnTo>
                  <a:pt x="203326" y="470306"/>
                </a:lnTo>
                <a:lnTo>
                  <a:pt x="203326" y="399783"/>
                </a:lnTo>
                <a:lnTo>
                  <a:pt x="2089912" y="399783"/>
                </a:lnTo>
                <a:lnTo>
                  <a:pt x="2089912" y="70548"/>
                </a:lnTo>
                <a:lnTo>
                  <a:pt x="203326" y="70548"/>
                </a:lnTo>
                <a:lnTo>
                  <a:pt x="203326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137123" y="7806841"/>
            <a:ext cx="2925877" cy="658428"/>
          </a:xfrm>
          <a:custGeom>
            <a:avLst/>
            <a:gdLst/>
            <a:ahLst/>
            <a:cxnLst/>
            <a:rect l="l" t="t" r="r" b="b"/>
            <a:pathLst>
              <a:path w="2089912" h="470306">
                <a:moveTo>
                  <a:pt x="0" y="235165"/>
                </a:moveTo>
                <a:lnTo>
                  <a:pt x="203326" y="0"/>
                </a:lnTo>
                <a:lnTo>
                  <a:pt x="203326" y="70548"/>
                </a:lnTo>
                <a:lnTo>
                  <a:pt x="2089912" y="70548"/>
                </a:lnTo>
                <a:lnTo>
                  <a:pt x="2089912" y="399783"/>
                </a:lnTo>
                <a:lnTo>
                  <a:pt x="203326" y="399783"/>
                </a:lnTo>
                <a:lnTo>
                  <a:pt x="203326" y="470306"/>
                </a:lnTo>
                <a:lnTo>
                  <a:pt x="0" y="235165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040760" y="7968952"/>
            <a:ext cx="3644900" cy="43085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14274" marR="1018794"/>
            <a:r>
              <a:rPr sz="1400" spc="-7" dirty="0">
                <a:solidFill>
                  <a:srgbClr val="FFFFFF"/>
                </a:solidFill>
                <a:cs typeface="Calibri"/>
              </a:rPr>
              <a:t>Воспроизво</a:t>
            </a:r>
            <a:r>
              <a:rPr sz="1400" spc="-21" dirty="0">
                <a:solidFill>
                  <a:srgbClr val="FFFFFF"/>
                </a:solidFill>
                <a:cs typeface="Calibri"/>
              </a:rPr>
              <a:t>д</a:t>
            </a:r>
            <a:r>
              <a:rPr sz="1400" spc="-7" dirty="0">
                <a:solidFill>
                  <a:srgbClr val="FFFFFF"/>
                </a:solidFill>
                <a:cs typeface="Calibri"/>
              </a:rPr>
              <a:t>ство тех</a:t>
            </a:r>
            <a:r>
              <a:rPr sz="1400" spc="-28" dirty="0">
                <a:solidFill>
                  <a:srgbClr val="FFFFFF"/>
                </a:solidFill>
                <a:cs typeface="Calibri"/>
              </a:rPr>
              <a:t>н</a:t>
            </a:r>
            <a:r>
              <a:rPr sz="1400" spc="-14" dirty="0">
                <a:solidFill>
                  <a:srgbClr val="FFFFFF"/>
                </a:solidFill>
                <a:cs typeface="Calibri"/>
              </a:rPr>
              <a:t>ол</a:t>
            </a:r>
            <a:r>
              <a:rPr sz="1400" spc="-7" dirty="0">
                <a:solidFill>
                  <a:srgbClr val="FFFFFF"/>
                </a:solidFill>
                <a:cs typeface="Calibri"/>
              </a:rPr>
              <a:t>огий </a:t>
            </a:r>
            <a:r>
              <a:rPr sz="1400" spc="-14" dirty="0">
                <a:solidFill>
                  <a:srgbClr val="FFFFFF"/>
                </a:solidFill>
                <a:cs typeface="Calibri"/>
              </a:rPr>
              <a:t>(биоа</a:t>
            </a:r>
            <a:r>
              <a:rPr sz="1400" spc="-21" dirty="0">
                <a:solidFill>
                  <a:srgbClr val="FFFFFF"/>
                </a:solidFill>
                <a:cs typeface="Calibri"/>
              </a:rPr>
              <a:t>н</a:t>
            </a:r>
            <a:r>
              <a:rPr sz="1400" spc="-7" dirty="0">
                <a:solidFill>
                  <a:srgbClr val="FFFFFF"/>
                </a:solidFill>
                <a:cs typeface="Calibri"/>
              </a:rPr>
              <a:t>алоги)</a:t>
            </a:r>
            <a:endParaRPr sz="1400" dirty="0">
              <a:solidFill>
                <a:prstClr val="black"/>
              </a:solidFill>
              <a:cs typeface="Calibri"/>
            </a:endParaRPr>
          </a:p>
          <a:p>
            <a:pPr>
              <a:lnSpc>
                <a:spcPts val="980"/>
              </a:lnSpc>
              <a:spcBef>
                <a:spcPts val="67"/>
              </a:spcBef>
            </a:pPr>
            <a:endParaRPr sz="1000" dirty="0">
              <a:solidFill>
                <a:prstClr val="black"/>
              </a:solidFill>
            </a:endParaRPr>
          </a:p>
          <a:p>
            <a:pPr marL="17780"/>
            <a:r>
              <a:rPr sz="1400" b="1" i="1" spc="-14" dirty="0">
                <a:solidFill>
                  <a:prstClr val="black"/>
                </a:solidFill>
                <a:cs typeface="Calibri"/>
              </a:rPr>
              <a:t>Сторонний</a:t>
            </a:r>
            <a:r>
              <a:rPr sz="1400" b="1" i="1" spc="-63" dirty="0">
                <a:solidFill>
                  <a:prstClr val="black"/>
                </a:solidFill>
                <a:cs typeface="Calibri"/>
              </a:rPr>
              <a:t> </a:t>
            </a:r>
            <a:r>
              <a:rPr sz="1400" b="1" i="1" spc="-14" dirty="0">
                <a:solidFill>
                  <a:prstClr val="black"/>
                </a:solidFill>
                <a:cs typeface="Calibri"/>
              </a:rPr>
              <a:t>о</a:t>
            </a:r>
            <a:r>
              <a:rPr sz="1400" b="1" i="1" spc="-21" dirty="0">
                <a:solidFill>
                  <a:prstClr val="black"/>
                </a:solidFill>
                <a:cs typeface="Calibri"/>
              </a:rPr>
              <a:t>п</a:t>
            </a:r>
            <a:r>
              <a:rPr sz="1400" b="1" i="1" spc="-14" dirty="0">
                <a:solidFill>
                  <a:prstClr val="black"/>
                </a:solidFill>
                <a:cs typeface="Calibri"/>
              </a:rPr>
              <a:t>ыт,</a:t>
            </a:r>
            <a:r>
              <a:rPr sz="1400" b="1" i="1" spc="28" dirty="0">
                <a:solidFill>
                  <a:prstClr val="black"/>
                </a:solidFill>
                <a:cs typeface="Calibri"/>
              </a:rPr>
              <a:t> </a:t>
            </a:r>
            <a:r>
              <a:rPr sz="1400" b="1" i="1" spc="-7" dirty="0">
                <a:solidFill>
                  <a:prstClr val="black"/>
                </a:solidFill>
                <a:cs typeface="Calibri"/>
              </a:rPr>
              <a:t>ре</a:t>
            </a:r>
            <a:r>
              <a:rPr sz="1400" b="1" i="1" spc="-14" dirty="0">
                <a:solidFill>
                  <a:prstClr val="black"/>
                </a:solidFill>
                <a:cs typeface="Calibri"/>
              </a:rPr>
              <a:t>зультаты</a:t>
            </a:r>
            <a:r>
              <a:rPr sz="1400" b="1" i="1" spc="-21" dirty="0">
                <a:solidFill>
                  <a:prstClr val="black"/>
                </a:solidFill>
                <a:cs typeface="Calibri"/>
              </a:rPr>
              <a:t> </a:t>
            </a:r>
            <a:r>
              <a:rPr sz="1400" b="1" i="1" spc="-7" dirty="0">
                <a:solidFill>
                  <a:prstClr val="black"/>
                </a:solidFill>
                <a:cs typeface="Calibri"/>
              </a:rPr>
              <a:t>ис</a:t>
            </a:r>
            <a:r>
              <a:rPr sz="1400" b="1" i="1" spc="-14" dirty="0">
                <a:solidFill>
                  <a:prstClr val="black"/>
                </a:solidFill>
                <a:cs typeface="Calibri"/>
              </a:rPr>
              <a:t>следований</a:t>
            </a:r>
            <a:endParaRPr sz="14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017569" y="6782715"/>
            <a:ext cx="3006242" cy="57393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024536" y="6816824"/>
            <a:ext cx="2875026" cy="440908"/>
          </a:xfrm>
          <a:custGeom>
            <a:avLst/>
            <a:gdLst/>
            <a:ahLst/>
            <a:cxnLst/>
            <a:rect l="l" t="t" r="r" b="b"/>
            <a:pathLst>
              <a:path w="2053590" h="314934">
                <a:moveTo>
                  <a:pt x="0" y="314934"/>
                </a:moveTo>
                <a:lnTo>
                  <a:pt x="2053590" y="314934"/>
                </a:lnTo>
                <a:lnTo>
                  <a:pt x="2053590" y="0"/>
                </a:lnTo>
                <a:lnTo>
                  <a:pt x="0" y="0"/>
                </a:lnTo>
                <a:lnTo>
                  <a:pt x="0" y="314934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083531" y="6816709"/>
            <a:ext cx="2875026" cy="440908"/>
          </a:xfrm>
          <a:custGeom>
            <a:avLst/>
            <a:gdLst/>
            <a:ahLst/>
            <a:cxnLst/>
            <a:rect l="l" t="t" r="r" b="b"/>
            <a:pathLst>
              <a:path w="2053590" h="314934">
                <a:moveTo>
                  <a:pt x="0" y="314934"/>
                </a:moveTo>
                <a:lnTo>
                  <a:pt x="2053590" y="314934"/>
                </a:lnTo>
                <a:lnTo>
                  <a:pt x="2053590" y="0"/>
                </a:lnTo>
                <a:lnTo>
                  <a:pt x="0" y="0"/>
                </a:lnTo>
                <a:lnTo>
                  <a:pt x="0" y="314934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096544" y="6816824"/>
            <a:ext cx="2872341" cy="43204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 algn="ctr"/>
            <a:r>
              <a:rPr sz="1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r>
              <a:rPr sz="16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6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яя</a:t>
            </a:r>
            <a:r>
              <a:rPr sz="1600" spc="-3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окли</a:t>
            </a:r>
            <a:r>
              <a:rPr sz="16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ика</a:t>
            </a:r>
            <a:endParaRPr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017569" y="3936491"/>
            <a:ext cx="3006242" cy="81503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440022" y="3966362"/>
            <a:ext cx="2216809" cy="6934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083531" y="3970753"/>
            <a:ext cx="2875026" cy="681383"/>
          </a:xfrm>
          <a:custGeom>
            <a:avLst/>
            <a:gdLst/>
            <a:ahLst/>
            <a:cxnLst/>
            <a:rect l="l" t="t" r="r" b="b"/>
            <a:pathLst>
              <a:path w="2053590" h="486702">
                <a:moveTo>
                  <a:pt x="0" y="486702"/>
                </a:moveTo>
                <a:lnTo>
                  <a:pt x="2053590" y="486702"/>
                </a:lnTo>
                <a:lnTo>
                  <a:pt x="2053590" y="0"/>
                </a:lnTo>
                <a:lnTo>
                  <a:pt x="0" y="0"/>
                </a:lnTo>
                <a:lnTo>
                  <a:pt x="0" y="486702"/>
                </a:lnTo>
                <a:close/>
              </a:path>
            </a:pathLst>
          </a:custGeom>
          <a:solidFill>
            <a:srgbClr val="009900"/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083531" y="3970753"/>
            <a:ext cx="2875026" cy="681383"/>
          </a:xfrm>
          <a:custGeom>
            <a:avLst/>
            <a:gdLst/>
            <a:ahLst/>
            <a:cxnLst/>
            <a:rect l="l" t="t" r="r" b="b"/>
            <a:pathLst>
              <a:path w="2053590" h="486702">
                <a:moveTo>
                  <a:pt x="0" y="486702"/>
                </a:moveTo>
                <a:lnTo>
                  <a:pt x="2053590" y="486702"/>
                </a:lnTo>
                <a:lnTo>
                  <a:pt x="2053590" y="0"/>
                </a:lnTo>
                <a:lnTo>
                  <a:pt x="0" y="0"/>
                </a:lnTo>
                <a:lnTo>
                  <a:pt x="0" y="486702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096544" y="3936504"/>
            <a:ext cx="2880320" cy="720080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0" rIns="0" bIns="0" rtlCol="0">
            <a:noAutofit/>
          </a:bodyPr>
          <a:lstStyle/>
          <a:p>
            <a:pPr marL="266700" marR="17780" indent="-249809" algn="ctr"/>
            <a:r>
              <a:rPr sz="17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sz="17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sz="17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7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аза</a:t>
            </a:r>
            <a:r>
              <a:rPr sz="1700" spc="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7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ли</a:t>
            </a:r>
            <a:r>
              <a:rPr sz="17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ичес</a:t>
            </a:r>
            <a:r>
              <a:rPr sz="17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их и</a:t>
            </a:r>
            <a:r>
              <a:rPr sz="1700" spc="-28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7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sz="17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ед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ова</a:t>
            </a:r>
            <a:r>
              <a:rPr sz="17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ий</a:t>
            </a:r>
            <a:endParaRPr sz="17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017569" y="2773681"/>
            <a:ext cx="3006242" cy="121615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4083531" y="2808404"/>
            <a:ext cx="2875026" cy="1082214"/>
          </a:xfrm>
          <a:custGeom>
            <a:avLst/>
            <a:gdLst/>
            <a:ahLst/>
            <a:cxnLst/>
            <a:rect l="l" t="t" r="r" b="b"/>
            <a:pathLst>
              <a:path w="2053590" h="773010">
                <a:moveTo>
                  <a:pt x="0" y="773010"/>
                </a:moveTo>
                <a:lnTo>
                  <a:pt x="2053590" y="773010"/>
                </a:lnTo>
                <a:lnTo>
                  <a:pt x="2053590" y="0"/>
                </a:lnTo>
                <a:lnTo>
                  <a:pt x="0" y="0"/>
                </a:lnTo>
                <a:lnTo>
                  <a:pt x="0" y="773010"/>
                </a:lnTo>
                <a:close/>
              </a:path>
            </a:pathLst>
          </a:custGeom>
          <a:solidFill>
            <a:srgbClr val="009900"/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083531" y="2808404"/>
            <a:ext cx="2875026" cy="1082214"/>
          </a:xfrm>
          <a:custGeom>
            <a:avLst/>
            <a:gdLst/>
            <a:ahLst/>
            <a:cxnLst/>
            <a:rect l="l" t="t" r="r" b="b"/>
            <a:pathLst>
              <a:path w="2053590" h="773010">
                <a:moveTo>
                  <a:pt x="0" y="773010"/>
                </a:moveTo>
                <a:lnTo>
                  <a:pt x="2053590" y="773010"/>
                </a:lnTo>
                <a:lnTo>
                  <a:pt x="2053590" y="0"/>
                </a:lnTo>
                <a:lnTo>
                  <a:pt x="0" y="0"/>
                </a:lnTo>
                <a:lnTo>
                  <a:pt x="0" y="773010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096544" y="2784376"/>
            <a:ext cx="2880320" cy="1125441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0" rIns="0" bIns="0" rtlCol="0">
            <a:noAutofit/>
          </a:bodyPr>
          <a:lstStyle/>
          <a:p>
            <a:pPr marL="292481" marR="17780" indent="-275590" algn="ctr"/>
            <a:r>
              <a:rPr sz="17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sz="17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sz="17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7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аза</a:t>
            </a:r>
            <a:r>
              <a:rPr sz="1700" spc="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7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ли</a:t>
            </a:r>
            <a:r>
              <a:rPr sz="17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ичес</a:t>
            </a:r>
            <a:r>
              <a:rPr sz="17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их и</a:t>
            </a:r>
            <a:r>
              <a:rPr sz="1700" spc="-28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7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sz="17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ед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ова</a:t>
            </a:r>
            <a:r>
              <a:rPr sz="17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ий</a:t>
            </a:r>
            <a:endParaRPr sz="17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141475" y="2769411"/>
            <a:ext cx="2809951" cy="121615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1226820" y="2790750"/>
            <a:ext cx="2681935" cy="111587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1208453" y="2808404"/>
            <a:ext cx="2676779" cy="108221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208453" y="2808404"/>
            <a:ext cx="2676779" cy="1082214"/>
          </a:xfrm>
          <a:custGeom>
            <a:avLst/>
            <a:gdLst/>
            <a:ahLst/>
            <a:cxnLst/>
            <a:rect l="l" t="t" r="r" b="b"/>
            <a:pathLst>
              <a:path w="1911985" h="773010">
                <a:moveTo>
                  <a:pt x="0" y="773010"/>
                </a:moveTo>
                <a:lnTo>
                  <a:pt x="1911985" y="773010"/>
                </a:lnTo>
                <a:lnTo>
                  <a:pt x="1911985" y="0"/>
                </a:lnTo>
                <a:lnTo>
                  <a:pt x="0" y="0"/>
                </a:lnTo>
                <a:lnTo>
                  <a:pt x="0" y="773010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553830" y="2868624"/>
            <a:ext cx="2254682" cy="4978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63626" marR="17780" indent="-546735"/>
            <a:r>
              <a:rPr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</a:t>
            </a:r>
            <a:r>
              <a:rPr sz="1600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600" spc="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ни</a:t>
            </a:r>
            <a:r>
              <a:rPr sz="1600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ицирова</a:t>
            </a:r>
            <a:r>
              <a:rPr sz="1600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600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я ме</a:t>
            </a:r>
            <a:r>
              <a:rPr sz="1600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ицина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1432248" y="3504456"/>
            <a:ext cx="2421104" cy="40340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Репрезента</a:t>
            </a:r>
            <a:r>
              <a:rPr sz="1600" spc="-14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1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ивная</a:t>
            </a:r>
            <a:r>
              <a:rPr sz="1600" spc="-77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600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бо</a:t>
            </a:r>
            <a:r>
              <a:rPr sz="1600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</a:p>
        </p:txBody>
      </p:sp>
      <p:sp>
        <p:nvSpPr>
          <p:cNvPr id="38" name="object 38"/>
          <p:cNvSpPr/>
          <p:nvPr/>
        </p:nvSpPr>
        <p:spPr>
          <a:xfrm>
            <a:off x="1141475" y="3932225"/>
            <a:ext cx="2809951" cy="81503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1529791" y="3962094"/>
            <a:ext cx="2078126" cy="69342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1144216" y="4008512"/>
            <a:ext cx="2676779" cy="68138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1208453" y="3970753"/>
            <a:ext cx="2676779" cy="681383"/>
          </a:xfrm>
          <a:custGeom>
            <a:avLst/>
            <a:gdLst/>
            <a:ahLst/>
            <a:cxnLst/>
            <a:rect l="l" t="t" r="r" b="b"/>
            <a:pathLst>
              <a:path w="1911985" h="486702">
                <a:moveTo>
                  <a:pt x="0" y="486702"/>
                </a:moveTo>
                <a:lnTo>
                  <a:pt x="1911985" y="486702"/>
                </a:lnTo>
                <a:lnTo>
                  <a:pt x="1911985" y="0"/>
                </a:lnTo>
                <a:lnTo>
                  <a:pt x="0" y="0"/>
                </a:lnTo>
                <a:lnTo>
                  <a:pt x="0" y="486702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144216" y="4008512"/>
            <a:ext cx="2808312" cy="6480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wrap="square" lIns="0" tIns="0" rIns="0" bIns="0" rtlCol="0">
            <a:noAutofit/>
          </a:bodyPr>
          <a:lstStyle/>
          <a:p>
            <a:pPr marL="454279" marR="17780" indent="-437388"/>
            <a:r>
              <a:rPr sz="1700" spc="-14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еп</a:t>
            </a:r>
            <a:r>
              <a:rPr sz="1700" spc="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езе</a:t>
            </a:r>
            <a:r>
              <a:rPr sz="1700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татив</a:t>
            </a:r>
            <a:r>
              <a:rPr sz="1700" spc="-14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ая выбор</a:t>
            </a:r>
            <a:r>
              <a:rPr sz="1700" spc="-28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3" name="object 43"/>
          <p:cNvSpPr/>
          <p:nvPr/>
        </p:nvSpPr>
        <p:spPr>
          <a:xfrm>
            <a:off x="1141475" y="6778447"/>
            <a:ext cx="2809951" cy="573937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1205484" y="6829653"/>
            <a:ext cx="2726741" cy="41178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1208453" y="6816709"/>
            <a:ext cx="2676779" cy="44090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1208453" y="6816709"/>
            <a:ext cx="2676779" cy="440908"/>
          </a:xfrm>
          <a:custGeom>
            <a:avLst/>
            <a:gdLst/>
            <a:ahLst/>
            <a:cxnLst/>
            <a:rect l="l" t="t" r="r" b="b"/>
            <a:pathLst>
              <a:path w="1911985" h="314934">
                <a:moveTo>
                  <a:pt x="0" y="314934"/>
                </a:moveTo>
                <a:lnTo>
                  <a:pt x="1911985" y="314934"/>
                </a:lnTo>
                <a:lnTo>
                  <a:pt x="1911985" y="0"/>
                </a:lnTo>
                <a:lnTo>
                  <a:pt x="0" y="0"/>
                </a:lnTo>
                <a:lnTo>
                  <a:pt x="0" y="314934"/>
                </a:lnTo>
                <a:close/>
              </a:path>
            </a:pathLst>
          </a:custGeom>
          <a:ln w="9524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366073" y="6909308"/>
            <a:ext cx="2362073" cy="263144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500" dirty="0">
                <a:solidFill>
                  <a:prstClr val="black"/>
                </a:solidFill>
                <a:cs typeface="Calibri"/>
              </a:rPr>
              <a:t>Культу</a:t>
            </a:r>
            <a:r>
              <a:rPr sz="1500" spc="-7" dirty="0">
                <a:solidFill>
                  <a:prstClr val="black"/>
                </a:solidFill>
                <a:cs typeface="Calibri"/>
              </a:rPr>
              <a:t>р</a:t>
            </a:r>
            <a:r>
              <a:rPr sz="1500" dirty="0">
                <a:solidFill>
                  <a:prstClr val="black"/>
                </a:solidFill>
                <a:cs typeface="Calibri"/>
              </a:rPr>
              <a:t>ы</a:t>
            </a:r>
            <a:r>
              <a:rPr sz="1500" spc="-42" dirty="0">
                <a:solidFill>
                  <a:prstClr val="black"/>
                </a:solidFill>
                <a:cs typeface="Calibri"/>
              </a:rPr>
              <a:t> </a:t>
            </a:r>
            <a:r>
              <a:rPr sz="1500" dirty="0">
                <a:solidFill>
                  <a:prstClr val="black"/>
                </a:solidFill>
                <a:cs typeface="Calibri"/>
              </a:rPr>
              <a:t>клеток,</a:t>
            </a:r>
            <a:r>
              <a:rPr sz="1500" spc="-49" dirty="0">
                <a:solidFill>
                  <a:prstClr val="black"/>
                </a:solidFill>
                <a:cs typeface="Calibri"/>
              </a:rPr>
              <a:t> </a:t>
            </a:r>
            <a:r>
              <a:rPr sz="1500" spc="-14" dirty="0">
                <a:solidFill>
                  <a:prstClr val="black"/>
                </a:solidFill>
                <a:cs typeface="Calibri"/>
              </a:rPr>
              <a:t>ж</a:t>
            </a:r>
            <a:r>
              <a:rPr sz="1500" dirty="0">
                <a:solidFill>
                  <a:prstClr val="black"/>
                </a:solidFill>
                <a:cs typeface="Calibri"/>
              </a:rPr>
              <a:t>ивот</a:t>
            </a:r>
            <a:r>
              <a:rPr sz="1500" spc="-7" dirty="0">
                <a:solidFill>
                  <a:prstClr val="black"/>
                </a:solidFill>
                <a:cs typeface="Calibri"/>
              </a:rPr>
              <a:t>ны</a:t>
            </a:r>
            <a:r>
              <a:rPr sz="1500" dirty="0">
                <a:solidFill>
                  <a:prstClr val="black"/>
                </a:solidFill>
                <a:cs typeface="Calibri"/>
              </a:rPr>
              <a:t>е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1825296" y="8554598"/>
            <a:ext cx="2422525" cy="2400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400" b="1" i="1" spc="-14" dirty="0">
                <a:solidFill>
                  <a:prstClr val="black"/>
                </a:solidFill>
                <a:cs typeface="Calibri"/>
              </a:rPr>
              <a:t>Биоме</a:t>
            </a:r>
            <a:r>
              <a:rPr sz="1400" b="1" i="1" spc="-21" dirty="0">
                <a:solidFill>
                  <a:prstClr val="black"/>
                </a:solidFill>
                <a:cs typeface="Calibri"/>
              </a:rPr>
              <a:t>д</a:t>
            </a:r>
            <a:r>
              <a:rPr sz="1400" b="1" i="1" spc="-7" dirty="0">
                <a:solidFill>
                  <a:prstClr val="black"/>
                </a:solidFill>
                <a:cs typeface="Calibri"/>
              </a:rPr>
              <a:t>ицинс</a:t>
            </a:r>
            <a:r>
              <a:rPr sz="1400" b="1" i="1" spc="-14" dirty="0">
                <a:solidFill>
                  <a:prstClr val="black"/>
                </a:solidFill>
                <a:cs typeface="Calibri"/>
              </a:rPr>
              <a:t>к</a:t>
            </a:r>
            <a:r>
              <a:rPr sz="1400" b="1" i="1" spc="-7" dirty="0">
                <a:solidFill>
                  <a:prstClr val="black"/>
                </a:solidFill>
                <a:cs typeface="Calibri"/>
              </a:rPr>
              <a:t>ие </a:t>
            </a:r>
            <a:r>
              <a:rPr sz="1400" b="1" i="1" spc="-28" dirty="0">
                <a:solidFill>
                  <a:prstClr val="black"/>
                </a:solidFill>
                <a:cs typeface="Calibri"/>
              </a:rPr>
              <a:t> </a:t>
            </a:r>
            <a:r>
              <a:rPr sz="1400" b="1" i="1" spc="-14" dirty="0">
                <a:solidFill>
                  <a:prstClr val="black"/>
                </a:solidFill>
                <a:cs typeface="Calibri"/>
              </a:rPr>
              <a:t>платформы</a:t>
            </a:r>
            <a:endParaRPr sz="14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7089953" y="6778447"/>
            <a:ext cx="1719682" cy="573937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7156805" y="6816709"/>
            <a:ext cx="1586207" cy="440908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7156805" y="6816709"/>
            <a:ext cx="1586207" cy="440908"/>
          </a:xfrm>
          <a:custGeom>
            <a:avLst/>
            <a:gdLst/>
            <a:ahLst/>
            <a:cxnLst/>
            <a:rect l="l" t="t" r="r" b="b"/>
            <a:pathLst>
              <a:path w="1133005" h="314934">
                <a:moveTo>
                  <a:pt x="0" y="314934"/>
                </a:moveTo>
                <a:lnTo>
                  <a:pt x="1133005" y="314934"/>
                </a:lnTo>
                <a:lnTo>
                  <a:pt x="1133005" y="0"/>
                </a:lnTo>
                <a:lnTo>
                  <a:pt x="0" y="0"/>
                </a:lnTo>
                <a:lnTo>
                  <a:pt x="0" y="314934"/>
                </a:lnTo>
                <a:close/>
              </a:path>
            </a:pathLst>
          </a:custGeom>
          <a:ln w="9524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7120880" y="6816824"/>
            <a:ext cx="1656184" cy="50405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wrap="square" lIns="0" tIns="0" rIns="0" bIns="0" rtlCol="0">
            <a:noAutofit/>
          </a:bodyPr>
          <a:lstStyle/>
          <a:p>
            <a:pPr marL="17780" algn="ctr"/>
            <a:r>
              <a:rPr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GLP</a:t>
            </a:r>
          </a:p>
        </p:txBody>
      </p:sp>
      <p:sp>
        <p:nvSpPr>
          <p:cNvPr id="53" name="object 53"/>
          <p:cNvSpPr/>
          <p:nvPr/>
        </p:nvSpPr>
        <p:spPr>
          <a:xfrm>
            <a:off x="6693103" y="5739383"/>
            <a:ext cx="1918106" cy="573938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6735774" y="5807659"/>
            <a:ext cx="1875434" cy="386182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6760132" y="5774445"/>
            <a:ext cx="1784401" cy="440908"/>
          </a:xfrm>
          <a:custGeom>
            <a:avLst/>
            <a:gdLst/>
            <a:ahLst/>
            <a:cxnLst/>
            <a:rect l="l" t="t" r="r" b="b"/>
            <a:pathLst>
              <a:path w="1274572" h="314934">
                <a:moveTo>
                  <a:pt x="0" y="314934"/>
                </a:moveTo>
                <a:lnTo>
                  <a:pt x="1274572" y="314934"/>
                </a:lnTo>
                <a:lnTo>
                  <a:pt x="1274572" y="0"/>
                </a:lnTo>
                <a:lnTo>
                  <a:pt x="0" y="0"/>
                </a:lnTo>
                <a:lnTo>
                  <a:pt x="0" y="314934"/>
                </a:lnTo>
                <a:close/>
              </a:path>
            </a:pathLst>
          </a:custGeom>
          <a:solidFill>
            <a:srgbClr val="009900"/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6688832" y="5736704"/>
            <a:ext cx="1872208" cy="440908"/>
          </a:xfrm>
          <a:custGeom>
            <a:avLst/>
            <a:gdLst/>
            <a:ahLst/>
            <a:cxnLst/>
            <a:rect l="l" t="t" r="r" b="b"/>
            <a:pathLst>
              <a:path w="1274572" h="314934">
                <a:moveTo>
                  <a:pt x="0" y="314934"/>
                </a:moveTo>
                <a:lnTo>
                  <a:pt x="1274572" y="314934"/>
                </a:lnTo>
                <a:lnTo>
                  <a:pt x="1274572" y="0"/>
                </a:lnTo>
                <a:lnTo>
                  <a:pt x="0" y="0"/>
                </a:lnTo>
                <a:lnTo>
                  <a:pt x="0" y="314934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760840" y="5736704"/>
            <a:ext cx="1805029" cy="504056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0" tIns="0" rIns="0" bIns="0" rtlCol="0">
            <a:noAutofit/>
          </a:bodyPr>
          <a:lstStyle/>
          <a:p>
            <a:pPr marL="17780" algn="ctr"/>
            <a:r>
              <a:rPr sz="16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Поз</a:t>
            </a:r>
            <a:r>
              <a:rPr sz="1600" spc="-2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дн</a:t>
            </a:r>
            <a:r>
              <a:rPr sz="16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sz="16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sz="1600" spc="3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2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6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16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ли</a:t>
            </a:r>
            <a:r>
              <a:rPr sz="1600" spc="-2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6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1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16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8478927" y="5735116"/>
            <a:ext cx="1222551" cy="573938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8702954" y="5645504"/>
            <a:ext cx="821436" cy="69342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8544712" y="5774445"/>
            <a:ext cx="1090517" cy="44090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8544712" y="5774445"/>
            <a:ext cx="1090517" cy="440908"/>
          </a:xfrm>
          <a:custGeom>
            <a:avLst/>
            <a:gdLst/>
            <a:ahLst/>
            <a:cxnLst/>
            <a:rect l="l" t="t" r="r" b="b"/>
            <a:pathLst>
              <a:path w="778941" h="314934">
                <a:moveTo>
                  <a:pt x="0" y="314934"/>
                </a:moveTo>
                <a:lnTo>
                  <a:pt x="778941" y="314934"/>
                </a:lnTo>
                <a:lnTo>
                  <a:pt x="778941" y="0"/>
                </a:lnTo>
                <a:lnTo>
                  <a:pt x="0" y="0"/>
                </a:lnTo>
                <a:lnTo>
                  <a:pt x="0" y="314934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8906181" y="5727471"/>
            <a:ext cx="370713" cy="2844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700" spc="-14" dirty="0">
                <a:solidFill>
                  <a:prstClr val="black"/>
                </a:solidFill>
                <a:cs typeface="Calibri"/>
              </a:rPr>
              <a:t>GLP</a:t>
            </a:r>
            <a:endParaRPr sz="17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8921115" y="5983502"/>
            <a:ext cx="385826" cy="284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700" dirty="0">
                <a:solidFill>
                  <a:prstClr val="black"/>
                </a:solidFill>
                <a:cs typeface="Calibri"/>
              </a:rPr>
              <a:t>SOP</a:t>
            </a:r>
          </a:p>
        </p:txBody>
      </p:sp>
      <p:sp>
        <p:nvSpPr>
          <p:cNvPr id="64" name="object 64"/>
          <p:cNvSpPr/>
          <p:nvPr/>
        </p:nvSpPr>
        <p:spPr>
          <a:xfrm>
            <a:off x="4017569" y="4738724"/>
            <a:ext cx="3006242" cy="573938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4467757" y="4646979"/>
            <a:ext cx="2163470" cy="69342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4024536" y="4800600"/>
            <a:ext cx="2875026" cy="440908"/>
          </a:xfrm>
          <a:custGeom>
            <a:avLst/>
            <a:gdLst/>
            <a:ahLst/>
            <a:cxnLst/>
            <a:rect l="l" t="t" r="r" b="b"/>
            <a:pathLst>
              <a:path w="2053590" h="314934">
                <a:moveTo>
                  <a:pt x="0" y="314934"/>
                </a:moveTo>
                <a:lnTo>
                  <a:pt x="2053590" y="314934"/>
                </a:lnTo>
                <a:lnTo>
                  <a:pt x="2053590" y="0"/>
                </a:lnTo>
                <a:lnTo>
                  <a:pt x="0" y="0"/>
                </a:lnTo>
                <a:lnTo>
                  <a:pt x="0" y="314934"/>
                </a:lnTo>
                <a:close/>
              </a:path>
            </a:pathLst>
          </a:custGeom>
          <a:solidFill>
            <a:srgbClr val="009900"/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4083531" y="4772365"/>
            <a:ext cx="2875026" cy="440908"/>
          </a:xfrm>
          <a:custGeom>
            <a:avLst/>
            <a:gdLst/>
            <a:ahLst/>
            <a:cxnLst/>
            <a:rect l="l" t="t" r="r" b="b"/>
            <a:pathLst>
              <a:path w="2053590" h="314934">
                <a:moveTo>
                  <a:pt x="0" y="314934"/>
                </a:moveTo>
                <a:lnTo>
                  <a:pt x="2053590" y="314934"/>
                </a:lnTo>
                <a:lnTo>
                  <a:pt x="2053590" y="0"/>
                </a:lnTo>
                <a:lnTo>
                  <a:pt x="0" y="0"/>
                </a:lnTo>
                <a:lnTo>
                  <a:pt x="0" y="314934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4024536" y="4725034"/>
            <a:ext cx="3024336" cy="50761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0" rIns="0" bIns="0" rtlCol="0">
            <a:noAutofit/>
          </a:bodyPr>
          <a:lstStyle/>
          <a:p>
            <a:pPr marL="17780" algn="ctr"/>
            <a:r>
              <a:rPr sz="17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sz="17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spc="-14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фаза </a:t>
            </a:r>
            <a:r>
              <a:rPr sz="1700" spc="-7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17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ли</a:t>
            </a:r>
            <a:r>
              <a:rPr sz="1700" spc="-14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7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ичес</a:t>
            </a:r>
            <a:r>
              <a:rPr sz="1700" spc="-14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17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endParaRPr sz="17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860517" y="4981066"/>
            <a:ext cx="1321054" cy="2844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1700" spc="-28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7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sz="17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ед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ова</a:t>
            </a:r>
            <a:r>
              <a:rPr sz="17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ий</a:t>
            </a:r>
            <a:endParaRPr sz="17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1141475" y="4734457"/>
            <a:ext cx="2809951" cy="573938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1734616" y="4642712"/>
            <a:ext cx="1672741" cy="517928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1216224" y="4728592"/>
            <a:ext cx="2736304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1208453" y="4772365"/>
            <a:ext cx="2676779" cy="440908"/>
          </a:xfrm>
          <a:custGeom>
            <a:avLst/>
            <a:gdLst/>
            <a:ahLst/>
            <a:cxnLst/>
            <a:rect l="l" t="t" r="r" b="b"/>
            <a:pathLst>
              <a:path w="1911985" h="314934">
                <a:moveTo>
                  <a:pt x="0" y="314934"/>
                </a:moveTo>
                <a:lnTo>
                  <a:pt x="1911985" y="314934"/>
                </a:lnTo>
                <a:lnTo>
                  <a:pt x="1911985" y="0"/>
                </a:lnTo>
                <a:lnTo>
                  <a:pt x="0" y="0"/>
                </a:lnTo>
                <a:lnTo>
                  <a:pt x="0" y="314934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2074392" y="4725035"/>
            <a:ext cx="1086048" cy="2844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700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sz="1700" spc="-14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оровые</a:t>
            </a:r>
          </a:p>
        </p:txBody>
      </p:sp>
      <p:sp>
        <p:nvSpPr>
          <p:cNvPr id="75" name="object 75"/>
          <p:cNvSpPr txBox="1"/>
          <p:nvPr/>
        </p:nvSpPr>
        <p:spPr>
          <a:xfrm>
            <a:off x="1905838" y="4981066"/>
            <a:ext cx="1283716" cy="2844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700" spc="-14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обров</a:t>
            </a:r>
            <a:r>
              <a:rPr sz="1700" spc="-28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льцы</a:t>
            </a:r>
          </a:p>
        </p:txBody>
      </p:sp>
      <p:sp>
        <p:nvSpPr>
          <p:cNvPr id="76" name="object 76"/>
          <p:cNvSpPr/>
          <p:nvPr/>
        </p:nvSpPr>
        <p:spPr>
          <a:xfrm>
            <a:off x="5178246" y="5090770"/>
            <a:ext cx="388314" cy="494995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5294707" y="5253458"/>
            <a:ext cx="155040" cy="240563"/>
          </a:xfrm>
          <a:custGeom>
            <a:avLst/>
            <a:gdLst/>
            <a:ahLst/>
            <a:cxnLst/>
            <a:rect l="l" t="t" r="r" b="b"/>
            <a:pathLst>
              <a:path w="110743" h="171830">
                <a:moveTo>
                  <a:pt x="55371" y="37773"/>
                </a:moveTo>
                <a:lnTo>
                  <a:pt x="45846" y="54102"/>
                </a:lnTo>
                <a:lnTo>
                  <a:pt x="45846" y="171830"/>
                </a:lnTo>
                <a:lnTo>
                  <a:pt x="64896" y="171830"/>
                </a:lnTo>
                <a:lnTo>
                  <a:pt x="64896" y="54102"/>
                </a:lnTo>
                <a:lnTo>
                  <a:pt x="55371" y="37773"/>
                </a:lnTo>
                <a:close/>
              </a:path>
              <a:path w="110743" h="171830">
                <a:moveTo>
                  <a:pt x="55371" y="0"/>
                </a:moveTo>
                <a:lnTo>
                  <a:pt x="2666" y="90296"/>
                </a:lnTo>
                <a:lnTo>
                  <a:pt x="0" y="94741"/>
                </a:lnTo>
                <a:lnTo>
                  <a:pt x="1650" y="100583"/>
                </a:lnTo>
                <a:lnTo>
                  <a:pt x="6095" y="103250"/>
                </a:lnTo>
                <a:lnTo>
                  <a:pt x="10667" y="105917"/>
                </a:lnTo>
                <a:lnTo>
                  <a:pt x="16509" y="104393"/>
                </a:lnTo>
                <a:lnTo>
                  <a:pt x="45846" y="54102"/>
                </a:lnTo>
                <a:lnTo>
                  <a:pt x="45846" y="18795"/>
                </a:lnTo>
                <a:lnTo>
                  <a:pt x="66342" y="18795"/>
                </a:lnTo>
                <a:lnTo>
                  <a:pt x="55371" y="0"/>
                </a:lnTo>
                <a:close/>
              </a:path>
              <a:path w="110743" h="171830">
                <a:moveTo>
                  <a:pt x="66342" y="18795"/>
                </a:moveTo>
                <a:lnTo>
                  <a:pt x="64896" y="18795"/>
                </a:lnTo>
                <a:lnTo>
                  <a:pt x="64897" y="54102"/>
                </a:lnTo>
                <a:lnTo>
                  <a:pt x="94233" y="104393"/>
                </a:lnTo>
                <a:lnTo>
                  <a:pt x="100075" y="105917"/>
                </a:lnTo>
                <a:lnTo>
                  <a:pt x="109219" y="100583"/>
                </a:lnTo>
                <a:lnTo>
                  <a:pt x="110743" y="94741"/>
                </a:lnTo>
                <a:lnTo>
                  <a:pt x="108076" y="90296"/>
                </a:lnTo>
                <a:lnTo>
                  <a:pt x="66342" y="18795"/>
                </a:lnTo>
                <a:close/>
              </a:path>
              <a:path w="110743" h="171830">
                <a:moveTo>
                  <a:pt x="64896" y="18795"/>
                </a:moveTo>
                <a:lnTo>
                  <a:pt x="45846" y="18795"/>
                </a:lnTo>
                <a:lnTo>
                  <a:pt x="45846" y="54102"/>
                </a:lnTo>
                <a:lnTo>
                  <a:pt x="55371" y="37773"/>
                </a:lnTo>
                <a:lnTo>
                  <a:pt x="47116" y="23621"/>
                </a:lnTo>
                <a:lnTo>
                  <a:pt x="64896" y="23621"/>
                </a:lnTo>
                <a:lnTo>
                  <a:pt x="64896" y="18795"/>
                </a:lnTo>
                <a:close/>
              </a:path>
              <a:path w="110743" h="171830">
                <a:moveTo>
                  <a:pt x="64896" y="23621"/>
                </a:moveTo>
                <a:lnTo>
                  <a:pt x="63626" y="23621"/>
                </a:lnTo>
                <a:lnTo>
                  <a:pt x="55371" y="37773"/>
                </a:lnTo>
                <a:lnTo>
                  <a:pt x="64897" y="54102"/>
                </a:lnTo>
                <a:lnTo>
                  <a:pt x="64896" y="23621"/>
                </a:lnTo>
                <a:close/>
              </a:path>
              <a:path w="110743" h="171830">
                <a:moveTo>
                  <a:pt x="63626" y="23621"/>
                </a:moveTo>
                <a:lnTo>
                  <a:pt x="47116" y="23621"/>
                </a:lnTo>
                <a:lnTo>
                  <a:pt x="55371" y="37773"/>
                </a:lnTo>
                <a:lnTo>
                  <a:pt x="63626" y="23621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5178246" y="2125064"/>
            <a:ext cx="388314" cy="655015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5294707" y="2287396"/>
            <a:ext cx="155040" cy="400761"/>
          </a:xfrm>
          <a:custGeom>
            <a:avLst/>
            <a:gdLst/>
            <a:ahLst/>
            <a:cxnLst/>
            <a:rect l="l" t="t" r="r" b="b"/>
            <a:pathLst>
              <a:path w="110743" h="286258">
                <a:moveTo>
                  <a:pt x="55371" y="37773"/>
                </a:moveTo>
                <a:lnTo>
                  <a:pt x="45846" y="54102"/>
                </a:lnTo>
                <a:lnTo>
                  <a:pt x="45846" y="286258"/>
                </a:lnTo>
                <a:lnTo>
                  <a:pt x="64896" y="286258"/>
                </a:lnTo>
                <a:lnTo>
                  <a:pt x="64896" y="54102"/>
                </a:lnTo>
                <a:lnTo>
                  <a:pt x="55371" y="37773"/>
                </a:lnTo>
                <a:close/>
              </a:path>
              <a:path w="110743" h="286258">
                <a:moveTo>
                  <a:pt x="55371" y="0"/>
                </a:moveTo>
                <a:lnTo>
                  <a:pt x="2666" y="90297"/>
                </a:lnTo>
                <a:lnTo>
                  <a:pt x="0" y="94742"/>
                </a:lnTo>
                <a:lnTo>
                  <a:pt x="1650" y="100584"/>
                </a:lnTo>
                <a:lnTo>
                  <a:pt x="6095" y="103250"/>
                </a:lnTo>
                <a:lnTo>
                  <a:pt x="10667" y="105918"/>
                </a:lnTo>
                <a:lnTo>
                  <a:pt x="16509" y="104394"/>
                </a:lnTo>
                <a:lnTo>
                  <a:pt x="45846" y="54102"/>
                </a:lnTo>
                <a:lnTo>
                  <a:pt x="45846" y="18796"/>
                </a:lnTo>
                <a:lnTo>
                  <a:pt x="66342" y="18796"/>
                </a:lnTo>
                <a:lnTo>
                  <a:pt x="55371" y="0"/>
                </a:lnTo>
                <a:close/>
              </a:path>
              <a:path w="110743" h="286258">
                <a:moveTo>
                  <a:pt x="66342" y="18796"/>
                </a:moveTo>
                <a:lnTo>
                  <a:pt x="64896" y="18796"/>
                </a:lnTo>
                <a:lnTo>
                  <a:pt x="64897" y="54102"/>
                </a:lnTo>
                <a:lnTo>
                  <a:pt x="94233" y="104394"/>
                </a:lnTo>
                <a:lnTo>
                  <a:pt x="100075" y="105918"/>
                </a:lnTo>
                <a:lnTo>
                  <a:pt x="109219" y="100584"/>
                </a:lnTo>
                <a:lnTo>
                  <a:pt x="110743" y="94742"/>
                </a:lnTo>
                <a:lnTo>
                  <a:pt x="108076" y="90297"/>
                </a:lnTo>
                <a:lnTo>
                  <a:pt x="66342" y="18796"/>
                </a:lnTo>
                <a:close/>
              </a:path>
              <a:path w="110743" h="286258">
                <a:moveTo>
                  <a:pt x="64896" y="18796"/>
                </a:moveTo>
                <a:lnTo>
                  <a:pt x="45846" y="18796"/>
                </a:lnTo>
                <a:lnTo>
                  <a:pt x="45846" y="54102"/>
                </a:lnTo>
                <a:lnTo>
                  <a:pt x="55371" y="37773"/>
                </a:lnTo>
                <a:lnTo>
                  <a:pt x="47116" y="23622"/>
                </a:lnTo>
                <a:lnTo>
                  <a:pt x="64896" y="23622"/>
                </a:lnTo>
                <a:lnTo>
                  <a:pt x="64896" y="18796"/>
                </a:lnTo>
                <a:close/>
              </a:path>
              <a:path w="110743" h="286258">
                <a:moveTo>
                  <a:pt x="64896" y="23622"/>
                </a:moveTo>
                <a:lnTo>
                  <a:pt x="63626" y="23622"/>
                </a:lnTo>
                <a:lnTo>
                  <a:pt x="55371" y="37773"/>
                </a:lnTo>
                <a:lnTo>
                  <a:pt x="64897" y="54102"/>
                </a:lnTo>
                <a:lnTo>
                  <a:pt x="64896" y="23622"/>
                </a:lnTo>
                <a:close/>
              </a:path>
              <a:path w="110743" h="286258">
                <a:moveTo>
                  <a:pt x="63626" y="23622"/>
                </a:moveTo>
                <a:lnTo>
                  <a:pt x="47116" y="23622"/>
                </a:lnTo>
                <a:lnTo>
                  <a:pt x="55371" y="37773"/>
                </a:lnTo>
                <a:lnTo>
                  <a:pt x="63626" y="23622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7089953" y="2769411"/>
            <a:ext cx="1817827" cy="1216152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7120880" y="2856384"/>
            <a:ext cx="1685348" cy="1008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7156804" y="2808404"/>
            <a:ext cx="1685348" cy="1082214"/>
          </a:xfrm>
          <a:custGeom>
            <a:avLst/>
            <a:gdLst/>
            <a:ahLst/>
            <a:cxnLst/>
            <a:rect l="l" t="t" r="r" b="b"/>
            <a:pathLst>
              <a:path w="1203820" h="773010">
                <a:moveTo>
                  <a:pt x="0" y="773010"/>
                </a:moveTo>
                <a:lnTo>
                  <a:pt x="1203820" y="773010"/>
                </a:lnTo>
                <a:lnTo>
                  <a:pt x="1203820" y="0"/>
                </a:lnTo>
                <a:lnTo>
                  <a:pt x="0" y="0"/>
                </a:lnTo>
                <a:lnTo>
                  <a:pt x="0" y="773010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7120880" y="2784376"/>
            <a:ext cx="1728192" cy="10801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wrap="square" lIns="0" tIns="0" rIns="0" bIns="0" rtlCol="0">
            <a:noAutofit/>
          </a:bodyPr>
          <a:lstStyle/>
          <a:p>
            <a:pPr marL="21336" marR="17780" indent="-4445" algn="ctr"/>
            <a:endParaRPr lang="ru-RU" sz="17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1336" marR="17780" indent="-4445" algn="ctr"/>
            <a:endParaRPr lang="ru-RU" sz="17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1336" marR="17780" indent="-4445" algn="ctr"/>
            <a:r>
              <a:rPr sz="1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sz="1700" spc="-7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sz="1700" spc="-14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1700" spc="-14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sz="1700" spc="-7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700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SOP</a:t>
            </a:r>
            <a:endParaRPr sz="17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7089953" y="3932225"/>
            <a:ext cx="1817827" cy="815035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7602016" y="3962094"/>
            <a:ext cx="889711" cy="693420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7120880" y="3936504"/>
            <a:ext cx="1757356" cy="7200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7156804" y="3970753"/>
            <a:ext cx="1685348" cy="681383"/>
          </a:xfrm>
          <a:custGeom>
            <a:avLst/>
            <a:gdLst/>
            <a:ahLst/>
            <a:cxnLst/>
            <a:rect l="l" t="t" r="r" b="b"/>
            <a:pathLst>
              <a:path w="1203820" h="486702">
                <a:moveTo>
                  <a:pt x="0" y="486702"/>
                </a:moveTo>
                <a:lnTo>
                  <a:pt x="1203820" y="486702"/>
                </a:lnTo>
                <a:lnTo>
                  <a:pt x="1203820" y="0"/>
                </a:lnTo>
                <a:lnTo>
                  <a:pt x="0" y="0"/>
                </a:lnTo>
                <a:lnTo>
                  <a:pt x="0" y="486702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7264896" y="4008512"/>
            <a:ext cx="1584176" cy="54051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1562" marR="17780" indent="-34671" algn="ctr"/>
            <a:r>
              <a:rPr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sz="1700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CP; SOP</a:t>
            </a:r>
            <a:endParaRPr sz="17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8883421" y="4931870"/>
            <a:ext cx="754956" cy="596464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9200262" y="5509133"/>
            <a:ext cx="271145" cy="2400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400" spc="-14" dirty="0">
                <a:solidFill>
                  <a:prstClr val="black"/>
                </a:solidFill>
                <a:cs typeface="Calibri"/>
              </a:rPr>
              <a:t>МЗ</a:t>
            </a:r>
            <a:endParaRPr sz="14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9027973" y="1909695"/>
            <a:ext cx="795192" cy="540565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9285606" y="2404032"/>
            <a:ext cx="299593" cy="26314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500" spc="7" dirty="0">
                <a:solidFill>
                  <a:prstClr val="black"/>
                </a:solidFill>
                <a:cs typeface="Calibri"/>
              </a:rPr>
              <a:t>МЗ</a:t>
            </a:r>
            <a:endParaRPr sz="15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8955608" y="1034849"/>
            <a:ext cx="867468" cy="544547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9285606" y="1651761"/>
            <a:ext cx="299593" cy="26314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500" spc="7" dirty="0">
                <a:solidFill>
                  <a:prstClr val="black"/>
                </a:solidFill>
                <a:cs typeface="Calibri"/>
              </a:rPr>
              <a:t>МЗ</a:t>
            </a:r>
            <a:endParaRPr sz="15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5278526" y="7296910"/>
            <a:ext cx="386182" cy="652882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5393917" y="7457821"/>
            <a:ext cx="154862" cy="400938"/>
          </a:xfrm>
          <a:custGeom>
            <a:avLst/>
            <a:gdLst/>
            <a:ahLst/>
            <a:cxnLst/>
            <a:rect l="l" t="t" r="r" b="b"/>
            <a:pathLst>
              <a:path w="110616" h="286385">
                <a:moveTo>
                  <a:pt x="55308" y="37791"/>
                </a:moveTo>
                <a:lnTo>
                  <a:pt x="45847" y="54011"/>
                </a:lnTo>
                <a:lnTo>
                  <a:pt x="45847" y="286385"/>
                </a:lnTo>
                <a:lnTo>
                  <a:pt x="64897" y="286385"/>
                </a:lnTo>
                <a:lnTo>
                  <a:pt x="64897" y="54229"/>
                </a:lnTo>
                <a:lnTo>
                  <a:pt x="55308" y="37791"/>
                </a:lnTo>
                <a:close/>
              </a:path>
              <a:path w="110616" h="286385">
                <a:moveTo>
                  <a:pt x="55372" y="0"/>
                </a:moveTo>
                <a:lnTo>
                  <a:pt x="0" y="94869"/>
                </a:lnTo>
                <a:lnTo>
                  <a:pt x="1524" y="100711"/>
                </a:lnTo>
                <a:lnTo>
                  <a:pt x="10667" y="106045"/>
                </a:lnTo>
                <a:lnTo>
                  <a:pt x="16510" y="104521"/>
                </a:lnTo>
                <a:lnTo>
                  <a:pt x="19050" y="99949"/>
                </a:lnTo>
                <a:lnTo>
                  <a:pt x="45847" y="54011"/>
                </a:lnTo>
                <a:lnTo>
                  <a:pt x="45847" y="18923"/>
                </a:lnTo>
                <a:lnTo>
                  <a:pt x="66391" y="18923"/>
                </a:lnTo>
                <a:lnTo>
                  <a:pt x="55372" y="0"/>
                </a:lnTo>
                <a:close/>
              </a:path>
              <a:path w="110616" h="286385">
                <a:moveTo>
                  <a:pt x="66391" y="18923"/>
                </a:moveTo>
                <a:lnTo>
                  <a:pt x="64897" y="18923"/>
                </a:lnTo>
                <a:lnTo>
                  <a:pt x="64897" y="54229"/>
                </a:lnTo>
                <a:lnTo>
                  <a:pt x="94234" y="104521"/>
                </a:lnTo>
                <a:lnTo>
                  <a:pt x="100075" y="106045"/>
                </a:lnTo>
                <a:lnTo>
                  <a:pt x="104521" y="103378"/>
                </a:lnTo>
                <a:lnTo>
                  <a:pt x="109092" y="100711"/>
                </a:lnTo>
                <a:lnTo>
                  <a:pt x="110616" y="94869"/>
                </a:lnTo>
                <a:lnTo>
                  <a:pt x="66391" y="18923"/>
                </a:lnTo>
                <a:close/>
              </a:path>
              <a:path w="110616" h="286385">
                <a:moveTo>
                  <a:pt x="64897" y="23749"/>
                </a:moveTo>
                <a:lnTo>
                  <a:pt x="63500" y="23749"/>
                </a:lnTo>
                <a:lnTo>
                  <a:pt x="55308" y="37791"/>
                </a:lnTo>
                <a:lnTo>
                  <a:pt x="64897" y="54229"/>
                </a:lnTo>
                <a:lnTo>
                  <a:pt x="64897" y="23749"/>
                </a:lnTo>
                <a:close/>
              </a:path>
              <a:path w="110616" h="286385">
                <a:moveTo>
                  <a:pt x="64897" y="18923"/>
                </a:moveTo>
                <a:lnTo>
                  <a:pt x="45847" y="18923"/>
                </a:lnTo>
                <a:lnTo>
                  <a:pt x="45847" y="54011"/>
                </a:lnTo>
                <a:lnTo>
                  <a:pt x="55308" y="37791"/>
                </a:lnTo>
                <a:lnTo>
                  <a:pt x="47116" y="23749"/>
                </a:lnTo>
                <a:lnTo>
                  <a:pt x="64897" y="23749"/>
                </a:lnTo>
                <a:lnTo>
                  <a:pt x="64897" y="18923"/>
                </a:lnTo>
                <a:close/>
              </a:path>
              <a:path w="110616" h="286385">
                <a:moveTo>
                  <a:pt x="63500" y="23749"/>
                </a:moveTo>
                <a:lnTo>
                  <a:pt x="47116" y="23749"/>
                </a:lnTo>
                <a:lnTo>
                  <a:pt x="55308" y="37791"/>
                </a:lnTo>
                <a:lnTo>
                  <a:pt x="63500" y="23749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3984319" y="1766300"/>
            <a:ext cx="2875025" cy="440908"/>
          </a:xfrm>
          <a:custGeom>
            <a:avLst/>
            <a:gdLst/>
            <a:ahLst/>
            <a:cxnLst/>
            <a:rect l="l" t="t" r="r" b="b"/>
            <a:pathLst>
              <a:path w="2053589" h="314934">
                <a:moveTo>
                  <a:pt x="0" y="314934"/>
                </a:moveTo>
                <a:lnTo>
                  <a:pt x="2053589" y="314934"/>
                </a:lnTo>
                <a:lnTo>
                  <a:pt x="2053589" y="0"/>
                </a:lnTo>
                <a:lnTo>
                  <a:pt x="0" y="0"/>
                </a:lnTo>
                <a:lnTo>
                  <a:pt x="0" y="314934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3984319" y="1766300"/>
            <a:ext cx="2875025" cy="440908"/>
          </a:xfrm>
          <a:custGeom>
            <a:avLst/>
            <a:gdLst/>
            <a:ahLst/>
            <a:cxnLst/>
            <a:rect l="l" t="t" r="r" b="b"/>
            <a:pathLst>
              <a:path w="2053589" h="314934">
                <a:moveTo>
                  <a:pt x="0" y="314934"/>
                </a:moveTo>
                <a:lnTo>
                  <a:pt x="2053589" y="314934"/>
                </a:lnTo>
                <a:lnTo>
                  <a:pt x="2053589" y="0"/>
                </a:lnTo>
                <a:lnTo>
                  <a:pt x="0" y="0"/>
                </a:lnTo>
                <a:lnTo>
                  <a:pt x="0" y="314934"/>
                </a:lnTo>
                <a:close/>
              </a:path>
            </a:pathLst>
          </a:custGeom>
          <a:ln w="25399">
            <a:solidFill>
              <a:srgbClr val="5C4676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3952528" y="1718436"/>
            <a:ext cx="2952328" cy="561884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8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8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sz="18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800" spc="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18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8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ие</a:t>
            </a:r>
            <a:r>
              <a:rPr sz="1800" spc="-28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sz="18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18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ли</a:t>
            </a:r>
            <a:r>
              <a:rPr sz="18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8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ичес</a:t>
            </a:r>
            <a:r>
              <a:rPr sz="18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18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ую</a:t>
            </a:r>
            <a:endParaRPr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5178246" y="1162812"/>
            <a:ext cx="388314" cy="655015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5294707" y="1325321"/>
            <a:ext cx="155040" cy="400938"/>
          </a:xfrm>
          <a:custGeom>
            <a:avLst/>
            <a:gdLst/>
            <a:ahLst/>
            <a:cxnLst/>
            <a:rect l="l" t="t" r="r" b="b"/>
            <a:pathLst>
              <a:path w="110743" h="286384">
                <a:moveTo>
                  <a:pt x="55371" y="37900"/>
                </a:moveTo>
                <a:lnTo>
                  <a:pt x="45846" y="54229"/>
                </a:lnTo>
                <a:lnTo>
                  <a:pt x="45846" y="286384"/>
                </a:lnTo>
                <a:lnTo>
                  <a:pt x="64896" y="286384"/>
                </a:lnTo>
                <a:lnTo>
                  <a:pt x="64896" y="54229"/>
                </a:lnTo>
                <a:lnTo>
                  <a:pt x="55371" y="37900"/>
                </a:lnTo>
                <a:close/>
              </a:path>
              <a:path w="110743" h="286384">
                <a:moveTo>
                  <a:pt x="55371" y="0"/>
                </a:moveTo>
                <a:lnTo>
                  <a:pt x="0" y="94868"/>
                </a:lnTo>
                <a:lnTo>
                  <a:pt x="1650" y="100711"/>
                </a:lnTo>
                <a:lnTo>
                  <a:pt x="6095" y="103377"/>
                </a:lnTo>
                <a:lnTo>
                  <a:pt x="10667" y="106044"/>
                </a:lnTo>
                <a:lnTo>
                  <a:pt x="16509" y="104520"/>
                </a:lnTo>
                <a:lnTo>
                  <a:pt x="45846" y="54229"/>
                </a:lnTo>
                <a:lnTo>
                  <a:pt x="45846" y="18922"/>
                </a:lnTo>
                <a:lnTo>
                  <a:pt x="66416" y="18922"/>
                </a:lnTo>
                <a:lnTo>
                  <a:pt x="55371" y="0"/>
                </a:lnTo>
                <a:close/>
              </a:path>
              <a:path w="110743" h="286384">
                <a:moveTo>
                  <a:pt x="66416" y="18922"/>
                </a:moveTo>
                <a:lnTo>
                  <a:pt x="64896" y="18922"/>
                </a:lnTo>
                <a:lnTo>
                  <a:pt x="64897" y="54229"/>
                </a:lnTo>
                <a:lnTo>
                  <a:pt x="94233" y="104520"/>
                </a:lnTo>
                <a:lnTo>
                  <a:pt x="100075" y="106044"/>
                </a:lnTo>
                <a:lnTo>
                  <a:pt x="109219" y="100711"/>
                </a:lnTo>
                <a:lnTo>
                  <a:pt x="110743" y="94868"/>
                </a:lnTo>
                <a:lnTo>
                  <a:pt x="66416" y="18922"/>
                </a:lnTo>
                <a:close/>
              </a:path>
              <a:path w="110743" h="286384">
                <a:moveTo>
                  <a:pt x="64896" y="18922"/>
                </a:moveTo>
                <a:lnTo>
                  <a:pt x="45846" y="18922"/>
                </a:lnTo>
                <a:lnTo>
                  <a:pt x="45846" y="54229"/>
                </a:lnTo>
                <a:lnTo>
                  <a:pt x="55371" y="37900"/>
                </a:lnTo>
                <a:lnTo>
                  <a:pt x="47116" y="23749"/>
                </a:lnTo>
                <a:lnTo>
                  <a:pt x="64896" y="23749"/>
                </a:lnTo>
                <a:lnTo>
                  <a:pt x="64896" y="18922"/>
                </a:lnTo>
                <a:close/>
              </a:path>
              <a:path w="110743" h="286384">
                <a:moveTo>
                  <a:pt x="64896" y="23749"/>
                </a:moveTo>
                <a:lnTo>
                  <a:pt x="63626" y="23749"/>
                </a:lnTo>
                <a:lnTo>
                  <a:pt x="55371" y="37900"/>
                </a:lnTo>
                <a:lnTo>
                  <a:pt x="64897" y="54229"/>
                </a:lnTo>
                <a:lnTo>
                  <a:pt x="64896" y="23749"/>
                </a:lnTo>
                <a:close/>
              </a:path>
              <a:path w="110743" h="286384">
                <a:moveTo>
                  <a:pt x="63626" y="23749"/>
                </a:moveTo>
                <a:lnTo>
                  <a:pt x="47116" y="23749"/>
                </a:lnTo>
                <a:lnTo>
                  <a:pt x="55371" y="37900"/>
                </a:lnTo>
                <a:lnTo>
                  <a:pt x="63626" y="23749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5511087" y="5415076"/>
            <a:ext cx="3490570" cy="136550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5511088" y="2432304"/>
            <a:ext cx="3390290" cy="136550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5570473" y="2473019"/>
            <a:ext cx="3271520" cy="0"/>
          </a:xfrm>
          <a:custGeom>
            <a:avLst/>
            <a:gdLst/>
            <a:ahLst/>
            <a:cxnLst/>
            <a:rect l="l" t="t" r="r" b="b"/>
            <a:pathLst>
              <a:path w="2336800">
                <a:moveTo>
                  <a:pt x="0" y="0"/>
                </a:moveTo>
                <a:lnTo>
                  <a:pt x="2336800" y="0"/>
                </a:lnTo>
              </a:path>
            </a:pathLst>
          </a:custGeom>
          <a:ln w="12700">
            <a:solidFill>
              <a:srgbClr val="938953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5577229" y="1369771"/>
            <a:ext cx="3292145" cy="138684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4996181" y="1974468"/>
            <a:ext cx="3715131" cy="5040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практи</a:t>
            </a:r>
            <a:r>
              <a:rPr sz="17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1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sz="17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69492">
              <a:lnSpc>
                <a:spcPts val="1729"/>
              </a:lnSpc>
            </a:pPr>
            <a:r>
              <a:rPr sz="1500" b="1" i="1" dirty="0">
                <a:solidFill>
                  <a:prstClr val="black"/>
                </a:solidFill>
                <a:cs typeface="Calibri"/>
              </a:rPr>
              <a:t>Ра</a:t>
            </a:r>
            <a:r>
              <a:rPr sz="1500" b="1" i="1" spc="-7" dirty="0">
                <a:solidFill>
                  <a:prstClr val="black"/>
                </a:solidFill>
                <a:cs typeface="Calibri"/>
              </a:rPr>
              <a:t>з</a:t>
            </a:r>
            <a:r>
              <a:rPr sz="1500" b="1" i="1" dirty="0">
                <a:solidFill>
                  <a:prstClr val="black"/>
                </a:solidFill>
                <a:cs typeface="Calibri"/>
              </a:rPr>
              <a:t>ре</a:t>
            </a:r>
            <a:r>
              <a:rPr sz="1500" b="1" i="1" spc="-7" dirty="0">
                <a:solidFill>
                  <a:prstClr val="black"/>
                </a:solidFill>
                <a:cs typeface="Calibri"/>
              </a:rPr>
              <a:t>ш</a:t>
            </a:r>
            <a:r>
              <a:rPr sz="1500" b="1" i="1" dirty="0">
                <a:solidFill>
                  <a:prstClr val="black"/>
                </a:solidFill>
                <a:cs typeface="Calibri"/>
              </a:rPr>
              <a:t>ен</a:t>
            </a:r>
            <a:r>
              <a:rPr sz="1500" b="1" i="1" spc="7" dirty="0">
                <a:solidFill>
                  <a:prstClr val="black"/>
                </a:solidFill>
                <a:cs typeface="Calibri"/>
              </a:rPr>
              <a:t>и</a:t>
            </a:r>
            <a:r>
              <a:rPr sz="1500" b="1" i="1" dirty="0">
                <a:solidFill>
                  <a:prstClr val="black"/>
                </a:solidFill>
                <a:cs typeface="Calibri"/>
              </a:rPr>
              <a:t>е</a:t>
            </a:r>
            <a:r>
              <a:rPr sz="1500" b="1" i="1" spc="-84" dirty="0">
                <a:solidFill>
                  <a:prstClr val="black"/>
                </a:solidFill>
                <a:cs typeface="Calibri"/>
              </a:rPr>
              <a:t> </a:t>
            </a:r>
            <a:r>
              <a:rPr sz="1500" b="1" i="1" dirty="0">
                <a:solidFill>
                  <a:prstClr val="black"/>
                </a:solidFill>
                <a:cs typeface="Calibri"/>
              </a:rPr>
              <a:t>на</a:t>
            </a:r>
            <a:r>
              <a:rPr sz="1500" b="1" i="1" spc="-7" dirty="0">
                <a:solidFill>
                  <a:prstClr val="black"/>
                </a:solidFill>
                <a:cs typeface="Calibri"/>
              </a:rPr>
              <a:t> </a:t>
            </a:r>
            <a:r>
              <a:rPr sz="1500" b="1" i="1" dirty="0">
                <a:solidFill>
                  <a:prstClr val="black"/>
                </a:solidFill>
                <a:cs typeface="Calibri"/>
              </a:rPr>
              <a:t>к</a:t>
            </a:r>
            <a:r>
              <a:rPr sz="1500" b="1" i="1" spc="-7" dirty="0">
                <a:solidFill>
                  <a:prstClr val="black"/>
                </a:solidFill>
                <a:cs typeface="Calibri"/>
              </a:rPr>
              <a:t>л</a:t>
            </a:r>
            <a:r>
              <a:rPr sz="1500" b="1" i="1" spc="7" dirty="0">
                <a:solidFill>
                  <a:prstClr val="black"/>
                </a:solidFill>
                <a:cs typeface="Calibri"/>
              </a:rPr>
              <a:t>и</a:t>
            </a:r>
            <a:r>
              <a:rPr sz="1500" b="1" i="1" dirty="0">
                <a:solidFill>
                  <a:prstClr val="black"/>
                </a:solidFill>
                <a:cs typeface="Calibri"/>
              </a:rPr>
              <a:t>н</a:t>
            </a:r>
            <a:r>
              <a:rPr sz="1500" b="1" i="1" spc="7" dirty="0">
                <a:solidFill>
                  <a:prstClr val="black"/>
                </a:solidFill>
                <a:cs typeface="Calibri"/>
              </a:rPr>
              <a:t>и</a:t>
            </a:r>
            <a:r>
              <a:rPr sz="1500" b="1" i="1" dirty="0">
                <a:solidFill>
                  <a:prstClr val="black"/>
                </a:solidFill>
                <a:cs typeface="Calibri"/>
              </a:rPr>
              <a:t>ческ</a:t>
            </a:r>
            <a:r>
              <a:rPr sz="1500" b="1" i="1" spc="7" dirty="0">
                <a:solidFill>
                  <a:prstClr val="black"/>
                </a:solidFill>
                <a:cs typeface="Calibri"/>
              </a:rPr>
              <a:t>о</a:t>
            </a:r>
            <a:r>
              <a:rPr sz="1500" b="1" i="1" dirty="0">
                <a:solidFill>
                  <a:prstClr val="black"/>
                </a:solidFill>
                <a:cs typeface="Calibri"/>
              </a:rPr>
              <a:t>е</a:t>
            </a:r>
            <a:endParaRPr sz="15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5619192" y="1180948"/>
            <a:ext cx="3208401" cy="4978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46735" marR="17780" indent="-529844">
              <a:tabLst>
                <a:tab pos="546735" algn="l"/>
                <a:tab pos="3189732" algn="l"/>
              </a:tabLst>
            </a:pPr>
            <a:r>
              <a:rPr sz="1500" b="1" i="1" u="dash" dirty="0">
                <a:solidFill>
                  <a:prstClr val="black"/>
                </a:solidFill>
                <a:cs typeface="Calibri"/>
              </a:rPr>
              <a:t> 	</a:t>
            </a:r>
            <a:r>
              <a:rPr sz="1500" b="1" i="1" u="dash" dirty="0" err="1" smtClean="0">
                <a:solidFill>
                  <a:prstClr val="black"/>
                </a:solidFill>
                <a:cs typeface="Calibri"/>
              </a:rPr>
              <a:t>Стандарт</a:t>
            </a:r>
            <a:r>
              <a:rPr sz="1500" b="1" i="1" u="dash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00" b="1" i="1" u="dash" spc="-84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00" b="1" i="1" u="dash" dirty="0" err="1" smtClean="0">
                <a:solidFill>
                  <a:prstClr val="black"/>
                </a:solidFill>
                <a:cs typeface="Calibri"/>
              </a:rPr>
              <a:t>ока</a:t>
            </a:r>
            <a:r>
              <a:rPr sz="1500" b="1" i="1" u="dash" spc="-7" dirty="0" err="1" smtClean="0">
                <a:solidFill>
                  <a:prstClr val="black"/>
                </a:solidFill>
                <a:cs typeface="Calibri"/>
              </a:rPr>
              <a:t>з</a:t>
            </a:r>
            <a:r>
              <a:rPr sz="1500" b="1" i="1" u="dash" dirty="0" err="1" smtClean="0">
                <a:solidFill>
                  <a:prstClr val="black"/>
                </a:solidFill>
                <a:cs typeface="Calibri"/>
              </a:rPr>
              <a:t>ания</a:t>
            </a:r>
            <a:r>
              <a:rPr sz="1500" b="1" i="1" u="dash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00" b="1" i="1" u="dash" dirty="0">
                <a:solidFill>
                  <a:prstClr val="black"/>
                </a:solidFill>
                <a:cs typeface="Calibri"/>
              </a:rPr>
              <a:t>	</a:t>
            </a:r>
            <a:r>
              <a:rPr sz="1500" b="1" i="1" dirty="0">
                <a:solidFill>
                  <a:prstClr val="black"/>
                </a:solidFill>
                <a:cs typeface="Calibri"/>
              </a:rPr>
              <a:t> ме</a:t>
            </a:r>
            <a:r>
              <a:rPr sz="1500" b="1" i="1" spc="-7" dirty="0">
                <a:solidFill>
                  <a:prstClr val="black"/>
                </a:solidFill>
                <a:cs typeface="Calibri"/>
              </a:rPr>
              <a:t>д</a:t>
            </a:r>
            <a:r>
              <a:rPr sz="1500" b="1" i="1" spc="7" dirty="0">
                <a:solidFill>
                  <a:prstClr val="black"/>
                </a:solidFill>
                <a:cs typeface="Calibri"/>
              </a:rPr>
              <a:t>и</a:t>
            </a:r>
            <a:r>
              <a:rPr sz="1500" b="1" i="1" dirty="0">
                <a:solidFill>
                  <a:prstClr val="black"/>
                </a:solidFill>
                <a:cs typeface="Calibri"/>
              </a:rPr>
              <a:t>цинс</a:t>
            </a:r>
            <a:r>
              <a:rPr sz="1500" b="1" i="1" spc="-14" dirty="0">
                <a:solidFill>
                  <a:prstClr val="black"/>
                </a:solidFill>
                <a:cs typeface="Calibri"/>
              </a:rPr>
              <a:t>ко</a:t>
            </a:r>
            <a:r>
              <a:rPr sz="1500" b="1" i="1" dirty="0">
                <a:solidFill>
                  <a:prstClr val="black"/>
                </a:solidFill>
                <a:cs typeface="Calibri"/>
              </a:rPr>
              <a:t>й</a:t>
            </a:r>
            <a:r>
              <a:rPr sz="1500" b="1" i="1" spc="-70" dirty="0">
                <a:solidFill>
                  <a:prstClr val="black"/>
                </a:solidFill>
                <a:cs typeface="Calibri"/>
              </a:rPr>
              <a:t> </a:t>
            </a:r>
            <a:r>
              <a:rPr sz="1500" b="1" i="1" dirty="0">
                <a:solidFill>
                  <a:prstClr val="black"/>
                </a:solidFill>
                <a:cs typeface="Calibri"/>
              </a:rPr>
              <a:t>пом</a:t>
            </a:r>
            <a:r>
              <a:rPr sz="1500" b="1" i="1" spc="7" dirty="0">
                <a:solidFill>
                  <a:prstClr val="black"/>
                </a:solidFill>
                <a:cs typeface="Calibri"/>
              </a:rPr>
              <a:t>о</a:t>
            </a:r>
            <a:r>
              <a:rPr sz="1500" b="1" i="1" dirty="0">
                <a:solidFill>
                  <a:prstClr val="black"/>
                </a:solidFill>
                <a:cs typeface="Calibri"/>
              </a:rPr>
              <a:t>щи</a:t>
            </a:r>
            <a:endParaRPr sz="15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6248248" y="2450973"/>
            <a:ext cx="1094359" cy="26314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500" b="1" i="1" dirty="0">
                <a:solidFill>
                  <a:prstClr val="black"/>
                </a:solidFill>
                <a:cs typeface="Calibri"/>
              </a:rPr>
              <a:t>применен</a:t>
            </a:r>
            <a:r>
              <a:rPr sz="1500" b="1" i="1" spc="-14" dirty="0">
                <a:solidFill>
                  <a:prstClr val="black"/>
                </a:solidFill>
                <a:cs typeface="Calibri"/>
              </a:rPr>
              <a:t>и</a:t>
            </a:r>
            <a:r>
              <a:rPr sz="1500" b="1" i="1" dirty="0">
                <a:solidFill>
                  <a:prstClr val="black"/>
                </a:solidFill>
                <a:cs typeface="Calibri"/>
              </a:rPr>
              <a:t>е</a:t>
            </a:r>
            <a:endParaRPr sz="15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5552693" y="5226610"/>
            <a:ext cx="3406648" cy="4756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13435" marR="17780" indent="-796544">
              <a:tabLst>
                <a:tab pos="813435" algn="l"/>
                <a:tab pos="3387979" algn="l"/>
              </a:tabLst>
            </a:pPr>
            <a:r>
              <a:rPr sz="1500" b="1" i="1" u="dash" dirty="0">
                <a:solidFill>
                  <a:prstClr val="black"/>
                </a:solidFill>
                <a:cs typeface="Calibri"/>
              </a:rPr>
              <a:t> </a:t>
            </a:r>
            <a:r>
              <a:rPr sz="1500" b="1" i="1" u="dash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1500" b="1" i="1" u="dash" spc="-7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1500" b="1" i="1" u="dash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sz="1500" b="1" i="1" u="dash" spc="-14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1500" b="1" i="1" u="dash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еш</a:t>
            </a:r>
            <a:r>
              <a:rPr sz="1500" b="1" i="1" u="dash" spc="-7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1500" b="1" i="1" u="dash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500" b="1" i="1" u="dash" spc="-7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1500" b="1" i="1" u="dash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1500" b="1" i="1" u="dash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500" b="1" i="1" u="dash" spc="-84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500" b="1" i="1" u="dash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1500" b="1" i="1" u="dash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500" b="1" i="1" u="dash" spc="-2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500" b="1" i="1" u="dash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1500" b="1" i="1" u="dash" spc="-7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</a:t>
            </a:r>
            <a:r>
              <a:rPr sz="1500" b="1" i="1" u="dash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500" b="1" i="1" u="dash" spc="-7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1500" b="1" i="1" u="dash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</a:t>
            </a:r>
            <a:r>
              <a:rPr sz="1500" b="1" i="1" u="dash" spc="-14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500" b="1" i="1" u="dash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1500" b="1" i="1" u="dash" spc="-7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1500" b="1" i="1" u="dash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1500" b="1" i="1" u="dash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500" b="1" i="1" u="dash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sz="15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500" b="1" i="1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15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500" b="1" i="1" spc="-14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500" b="1" i="1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sz="15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1500" b="1" i="1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sz="15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500" b="1" i="1" spc="-14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15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500" b="1" i="1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15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sz="1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4516831" y="5235854"/>
            <a:ext cx="411783" cy="364846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4625646" y="5235854"/>
            <a:ext cx="369111" cy="364846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4691787" y="5235854"/>
            <a:ext cx="520597" cy="364846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13" name="object 113"/>
          <p:cNvSpPr/>
          <p:nvPr/>
        </p:nvSpPr>
        <p:spPr>
          <a:xfrm>
            <a:off x="4909412" y="5235854"/>
            <a:ext cx="352044" cy="364846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4635602" y="5295240"/>
            <a:ext cx="428498" cy="2844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700" b="1" spc="-14" dirty="0">
                <a:solidFill>
                  <a:srgbClr val="990000"/>
                </a:solidFill>
                <a:cs typeface="Calibri"/>
              </a:rPr>
              <a:t>6-10</a:t>
            </a:r>
            <a:endParaRPr sz="17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4625645" y="2361895"/>
            <a:ext cx="411785" cy="364844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4734458" y="2361895"/>
            <a:ext cx="369111" cy="364844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4800600" y="2361895"/>
            <a:ext cx="411785" cy="364844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4909412" y="2361895"/>
            <a:ext cx="352044" cy="364844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4744770" y="2419502"/>
            <a:ext cx="319151" cy="28536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700" b="1" dirty="0">
                <a:solidFill>
                  <a:srgbClr val="990000"/>
                </a:solidFill>
                <a:cs typeface="Calibri"/>
              </a:rPr>
              <a:t>1-2</a:t>
            </a:r>
            <a:endParaRPr sz="17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4100778" y="7491070"/>
            <a:ext cx="1160677" cy="364844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4958486" y="7491070"/>
            <a:ext cx="352044" cy="364844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4220793" y="7550809"/>
            <a:ext cx="892556" cy="2844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700" b="1" spc="-14" dirty="0">
                <a:solidFill>
                  <a:srgbClr val="990000"/>
                </a:solidFill>
                <a:cs typeface="Calibri"/>
              </a:rPr>
              <a:t>1</a:t>
            </a:r>
            <a:r>
              <a:rPr sz="1700" b="1" spc="-7" dirty="0">
                <a:solidFill>
                  <a:srgbClr val="990000"/>
                </a:solidFill>
                <a:cs typeface="Calibri"/>
              </a:rPr>
              <a:t> </a:t>
            </a:r>
            <a:r>
              <a:rPr sz="1700" b="1" spc="-14" dirty="0">
                <a:solidFill>
                  <a:srgbClr val="990000"/>
                </a:solidFill>
                <a:cs typeface="Calibri"/>
              </a:rPr>
              <a:t>0</a:t>
            </a:r>
            <a:r>
              <a:rPr sz="1700" b="1" spc="-7" dirty="0">
                <a:solidFill>
                  <a:srgbClr val="990000"/>
                </a:solidFill>
                <a:cs typeface="Calibri"/>
              </a:rPr>
              <a:t>0</a:t>
            </a:r>
            <a:r>
              <a:rPr sz="1700" b="1" spc="-14" dirty="0">
                <a:solidFill>
                  <a:srgbClr val="990000"/>
                </a:solidFill>
                <a:cs typeface="Calibri"/>
              </a:rPr>
              <a:t>0</a:t>
            </a:r>
            <a:r>
              <a:rPr sz="1700" b="1" spc="7" dirty="0">
                <a:solidFill>
                  <a:srgbClr val="990000"/>
                </a:solidFill>
                <a:cs typeface="Calibri"/>
              </a:rPr>
              <a:t> </a:t>
            </a:r>
            <a:r>
              <a:rPr sz="1700" b="1" spc="-14" dirty="0">
                <a:solidFill>
                  <a:srgbClr val="990000"/>
                </a:solidFill>
                <a:cs typeface="Calibri"/>
              </a:rPr>
              <a:t>0</a:t>
            </a:r>
            <a:r>
              <a:rPr sz="1700" b="1" spc="-7" dirty="0">
                <a:solidFill>
                  <a:srgbClr val="990000"/>
                </a:solidFill>
                <a:cs typeface="Calibri"/>
              </a:rPr>
              <a:t>0</a:t>
            </a:r>
            <a:r>
              <a:rPr sz="1700" b="1" spc="-14" dirty="0">
                <a:solidFill>
                  <a:srgbClr val="990000"/>
                </a:solidFill>
                <a:cs typeface="Calibri"/>
              </a:rPr>
              <a:t>0</a:t>
            </a:r>
            <a:endParaRPr sz="17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23" name="object 123"/>
          <p:cNvSpPr/>
          <p:nvPr/>
        </p:nvSpPr>
        <p:spPr>
          <a:xfrm>
            <a:off x="4582973" y="6569354"/>
            <a:ext cx="629411" cy="364846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4909412" y="6569354"/>
            <a:ext cx="352044" cy="364846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4702098" y="6628740"/>
            <a:ext cx="362711" cy="2844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/>
            <a:r>
              <a:rPr sz="1700" b="1" spc="-14" dirty="0">
                <a:solidFill>
                  <a:srgbClr val="990000"/>
                </a:solidFill>
                <a:cs typeface="Calibri"/>
              </a:rPr>
              <a:t>100</a:t>
            </a:r>
            <a:endParaRPr sz="17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121615" y="5235854"/>
            <a:ext cx="714756" cy="652882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27" name="object 127"/>
          <p:cNvSpPr/>
          <p:nvPr/>
        </p:nvSpPr>
        <p:spPr>
          <a:xfrm>
            <a:off x="420319" y="5502555"/>
            <a:ext cx="119480" cy="119480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28" name="object 128"/>
          <p:cNvSpPr/>
          <p:nvPr/>
        </p:nvSpPr>
        <p:spPr>
          <a:xfrm>
            <a:off x="208595" y="5293461"/>
            <a:ext cx="542165" cy="481127"/>
          </a:xfrm>
          <a:custGeom>
            <a:avLst/>
            <a:gdLst/>
            <a:ahLst/>
            <a:cxnLst/>
            <a:rect l="l" t="t" r="r" b="b"/>
            <a:pathLst>
              <a:path w="387261" h="343662">
                <a:moveTo>
                  <a:pt x="0" y="171830"/>
                </a:moveTo>
                <a:lnTo>
                  <a:pt x="5627" y="130547"/>
                </a:lnTo>
                <a:lnTo>
                  <a:pt x="21612" y="92878"/>
                </a:lnTo>
                <a:lnTo>
                  <a:pt x="46610" y="60017"/>
                </a:lnTo>
                <a:lnTo>
                  <a:pt x="79275" y="33162"/>
                </a:lnTo>
                <a:lnTo>
                  <a:pt x="118262" y="13507"/>
                </a:lnTo>
                <a:lnTo>
                  <a:pt x="162227" y="2249"/>
                </a:lnTo>
                <a:lnTo>
                  <a:pt x="193636" y="0"/>
                </a:lnTo>
                <a:lnTo>
                  <a:pt x="209516" y="569"/>
                </a:lnTo>
                <a:lnTo>
                  <a:pt x="225043" y="2249"/>
                </a:lnTo>
                <a:lnTo>
                  <a:pt x="269003" y="13507"/>
                </a:lnTo>
                <a:lnTo>
                  <a:pt x="307988" y="33162"/>
                </a:lnTo>
                <a:lnTo>
                  <a:pt x="340651" y="60017"/>
                </a:lnTo>
                <a:lnTo>
                  <a:pt x="365648" y="92878"/>
                </a:lnTo>
                <a:lnTo>
                  <a:pt x="381633" y="130547"/>
                </a:lnTo>
                <a:lnTo>
                  <a:pt x="387261" y="171830"/>
                </a:lnTo>
                <a:lnTo>
                  <a:pt x="386619" y="185919"/>
                </a:lnTo>
                <a:lnTo>
                  <a:pt x="384726" y="199695"/>
                </a:lnTo>
                <a:lnTo>
                  <a:pt x="372044" y="238702"/>
                </a:lnTo>
                <a:lnTo>
                  <a:pt x="349902" y="273298"/>
                </a:lnTo>
                <a:lnTo>
                  <a:pt x="319644" y="302288"/>
                </a:lnTo>
                <a:lnTo>
                  <a:pt x="282617" y="324476"/>
                </a:lnTo>
                <a:lnTo>
                  <a:pt x="240166" y="338666"/>
                </a:lnTo>
                <a:lnTo>
                  <a:pt x="193636" y="343661"/>
                </a:lnTo>
                <a:lnTo>
                  <a:pt x="177755" y="343092"/>
                </a:lnTo>
                <a:lnTo>
                  <a:pt x="162227" y="341412"/>
                </a:lnTo>
                <a:lnTo>
                  <a:pt x="118262" y="330154"/>
                </a:lnTo>
                <a:lnTo>
                  <a:pt x="79275" y="310499"/>
                </a:lnTo>
                <a:lnTo>
                  <a:pt x="46610" y="283644"/>
                </a:lnTo>
                <a:lnTo>
                  <a:pt x="21612" y="250783"/>
                </a:lnTo>
                <a:lnTo>
                  <a:pt x="5627" y="213114"/>
                </a:lnTo>
                <a:lnTo>
                  <a:pt x="0" y="171830"/>
                </a:lnTo>
                <a:close/>
              </a:path>
            </a:pathLst>
          </a:custGeom>
          <a:ln w="38099">
            <a:solidFill>
              <a:srgbClr val="9389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29" name="object 129"/>
          <p:cNvSpPr/>
          <p:nvPr/>
        </p:nvSpPr>
        <p:spPr>
          <a:xfrm>
            <a:off x="470796" y="5774588"/>
            <a:ext cx="5099676" cy="292837"/>
          </a:xfrm>
          <a:custGeom>
            <a:avLst/>
            <a:gdLst/>
            <a:ahLst/>
            <a:cxnLst/>
            <a:rect l="l" t="t" r="r" b="b"/>
            <a:pathLst>
              <a:path w="3642626" h="209169">
                <a:moveTo>
                  <a:pt x="3617408" y="157416"/>
                </a:moveTo>
                <a:lnTo>
                  <a:pt x="3547630" y="198120"/>
                </a:lnTo>
                <a:lnTo>
                  <a:pt x="3546614" y="202057"/>
                </a:lnTo>
                <a:lnTo>
                  <a:pt x="3548392" y="205105"/>
                </a:lnTo>
                <a:lnTo>
                  <a:pt x="3550170" y="208026"/>
                </a:lnTo>
                <a:lnTo>
                  <a:pt x="3554107" y="209169"/>
                </a:lnTo>
                <a:lnTo>
                  <a:pt x="3557028" y="207391"/>
                </a:lnTo>
                <a:lnTo>
                  <a:pt x="3631764" y="163703"/>
                </a:lnTo>
                <a:lnTo>
                  <a:pt x="3630180" y="163703"/>
                </a:lnTo>
                <a:lnTo>
                  <a:pt x="3630180" y="162941"/>
                </a:lnTo>
                <a:lnTo>
                  <a:pt x="3626878" y="162941"/>
                </a:lnTo>
                <a:lnTo>
                  <a:pt x="3617408" y="157416"/>
                </a:lnTo>
                <a:close/>
              </a:path>
              <a:path w="3642626" h="209169">
                <a:moveTo>
                  <a:pt x="12700" y="0"/>
                </a:moveTo>
                <a:lnTo>
                  <a:pt x="0" y="0"/>
                </a:lnTo>
                <a:lnTo>
                  <a:pt x="0" y="160909"/>
                </a:lnTo>
                <a:lnTo>
                  <a:pt x="2832" y="163703"/>
                </a:lnTo>
                <a:lnTo>
                  <a:pt x="3606631" y="163703"/>
                </a:lnTo>
                <a:lnTo>
                  <a:pt x="3617408" y="157416"/>
                </a:lnTo>
                <a:lnTo>
                  <a:pt x="12700" y="157353"/>
                </a:lnTo>
                <a:lnTo>
                  <a:pt x="6350" y="151003"/>
                </a:lnTo>
                <a:lnTo>
                  <a:pt x="12700" y="151003"/>
                </a:lnTo>
                <a:lnTo>
                  <a:pt x="12700" y="0"/>
                </a:lnTo>
                <a:close/>
              </a:path>
              <a:path w="3642626" h="209169">
                <a:moveTo>
                  <a:pt x="3631736" y="151003"/>
                </a:moveTo>
                <a:lnTo>
                  <a:pt x="3630180" y="151003"/>
                </a:lnTo>
                <a:lnTo>
                  <a:pt x="3630180" y="163703"/>
                </a:lnTo>
                <a:lnTo>
                  <a:pt x="3631764" y="163703"/>
                </a:lnTo>
                <a:lnTo>
                  <a:pt x="3642626" y="157353"/>
                </a:lnTo>
                <a:lnTo>
                  <a:pt x="3631736" y="151003"/>
                </a:lnTo>
                <a:close/>
              </a:path>
              <a:path w="3642626" h="209169">
                <a:moveTo>
                  <a:pt x="3626878" y="151892"/>
                </a:moveTo>
                <a:lnTo>
                  <a:pt x="3617408" y="157416"/>
                </a:lnTo>
                <a:lnTo>
                  <a:pt x="3626878" y="162941"/>
                </a:lnTo>
                <a:lnTo>
                  <a:pt x="3626878" y="151892"/>
                </a:lnTo>
                <a:close/>
              </a:path>
              <a:path w="3642626" h="209169">
                <a:moveTo>
                  <a:pt x="3630180" y="151892"/>
                </a:moveTo>
                <a:lnTo>
                  <a:pt x="3626878" y="151892"/>
                </a:lnTo>
                <a:lnTo>
                  <a:pt x="3626878" y="162941"/>
                </a:lnTo>
                <a:lnTo>
                  <a:pt x="3630180" y="162941"/>
                </a:lnTo>
                <a:lnTo>
                  <a:pt x="3630180" y="151892"/>
                </a:lnTo>
                <a:close/>
              </a:path>
              <a:path w="3642626" h="209169">
                <a:moveTo>
                  <a:pt x="3554107" y="105664"/>
                </a:moveTo>
                <a:lnTo>
                  <a:pt x="3550170" y="106680"/>
                </a:lnTo>
                <a:lnTo>
                  <a:pt x="3546614" y="112776"/>
                </a:lnTo>
                <a:lnTo>
                  <a:pt x="3547630" y="116713"/>
                </a:lnTo>
                <a:lnTo>
                  <a:pt x="3617408" y="157416"/>
                </a:lnTo>
                <a:lnTo>
                  <a:pt x="3626878" y="151892"/>
                </a:lnTo>
                <a:lnTo>
                  <a:pt x="3630180" y="151892"/>
                </a:lnTo>
                <a:lnTo>
                  <a:pt x="3630180" y="151003"/>
                </a:lnTo>
                <a:lnTo>
                  <a:pt x="3631736" y="151003"/>
                </a:lnTo>
                <a:lnTo>
                  <a:pt x="3557028" y="107442"/>
                </a:lnTo>
                <a:lnTo>
                  <a:pt x="3554107" y="105664"/>
                </a:lnTo>
                <a:close/>
              </a:path>
              <a:path w="3642626" h="209169">
                <a:moveTo>
                  <a:pt x="12700" y="151003"/>
                </a:moveTo>
                <a:lnTo>
                  <a:pt x="6350" y="151003"/>
                </a:lnTo>
                <a:lnTo>
                  <a:pt x="12700" y="157353"/>
                </a:lnTo>
                <a:lnTo>
                  <a:pt x="12700" y="151003"/>
                </a:lnTo>
                <a:close/>
              </a:path>
              <a:path w="3642626" h="209169">
                <a:moveTo>
                  <a:pt x="3606413" y="151003"/>
                </a:moveTo>
                <a:lnTo>
                  <a:pt x="12700" y="151003"/>
                </a:lnTo>
                <a:lnTo>
                  <a:pt x="12700" y="157353"/>
                </a:lnTo>
                <a:lnTo>
                  <a:pt x="3617299" y="157353"/>
                </a:lnTo>
                <a:lnTo>
                  <a:pt x="3606413" y="151003"/>
                </a:lnTo>
                <a:close/>
              </a:path>
            </a:pathLst>
          </a:custGeom>
          <a:solidFill>
            <a:srgbClr val="938953"/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5136998" y="7994991"/>
            <a:ext cx="600075" cy="530181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1" name="object 131"/>
          <p:cNvSpPr/>
          <p:nvPr/>
        </p:nvSpPr>
        <p:spPr>
          <a:xfrm>
            <a:off x="5504689" y="5735116"/>
            <a:ext cx="1322831" cy="573938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2" name="object 132"/>
          <p:cNvSpPr/>
          <p:nvPr/>
        </p:nvSpPr>
        <p:spPr>
          <a:xfrm>
            <a:off x="5752728" y="5736704"/>
            <a:ext cx="1209751" cy="599542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5570473" y="5774445"/>
            <a:ext cx="1189660" cy="440908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4" name="object 134"/>
          <p:cNvSpPr/>
          <p:nvPr/>
        </p:nvSpPr>
        <p:spPr>
          <a:xfrm>
            <a:off x="5570473" y="5774445"/>
            <a:ext cx="1189660" cy="440908"/>
          </a:xfrm>
          <a:custGeom>
            <a:avLst/>
            <a:gdLst/>
            <a:ahLst/>
            <a:cxnLst/>
            <a:rect l="l" t="t" r="r" b="b"/>
            <a:pathLst>
              <a:path w="849757" h="314934">
                <a:moveTo>
                  <a:pt x="0" y="314934"/>
                </a:moveTo>
                <a:lnTo>
                  <a:pt x="849757" y="314934"/>
                </a:lnTo>
                <a:lnTo>
                  <a:pt x="849757" y="0"/>
                </a:lnTo>
                <a:lnTo>
                  <a:pt x="0" y="0"/>
                </a:lnTo>
                <a:lnTo>
                  <a:pt x="0" y="314934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5392688" y="5771564"/>
            <a:ext cx="1368152" cy="4533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wrap="square" lIns="0" tIns="0" rIns="0" bIns="0" rtlCol="0">
            <a:noAutofit/>
          </a:bodyPr>
          <a:lstStyle/>
          <a:p>
            <a:pPr marL="57785" marR="17780" indent="-40893" algn="ctr"/>
            <a:r>
              <a:rPr sz="1600" spc="-14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</a:t>
            </a:r>
            <a:r>
              <a:rPr sz="1600" spc="-2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600" spc="-14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ели </a:t>
            </a:r>
            <a:r>
              <a:rPr sz="1600" spc="-2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600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живот</a:t>
            </a:r>
            <a:r>
              <a:rPr sz="1600" spc="-28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600" spc="-2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sz="1600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6" name="object 136"/>
          <p:cNvSpPr/>
          <p:nvPr/>
        </p:nvSpPr>
        <p:spPr>
          <a:xfrm>
            <a:off x="2976371" y="5508954"/>
            <a:ext cx="2442972" cy="413918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7" name="object 137"/>
          <p:cNvSpPr/>
          <p:nvPr/>
        </p:nvSpPr>
        <p:spPr>
          <a:xfrm>
            <a:off x="3036645" y="5549492"/>
            <a:ext cx="2322424" cy="267767"/>
          </a:xfrm>
          <a:custGeom>
            <a:avLst/>
            <a:gdLst/>
            <a:ahLst/>
            <a:cxnLst/>
            <a:rect l="l" t="t" r="r" b="b"/>
            <a:pathLst>
              <a:path w="1658874" h="191262">
                <a:moveTo>
                  <a:pt x="1658874" y="0"/>
                </a:moveTo>
                <a:lnTo>
                  <a:pt x="0" y="191262"/>
                </a:lnTo>
              </a:path>
            </a:pathLst>
          </a:custGeom>
          <a:ln w="19050">
            <a:solidFill>
              <a:srgbClr val="C0504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2133600" y="5739383"/>
            <a:ext cx="1918106" cy="573938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9" name="object 139"/>
          <p:cNvSpPr/>
          <p:nvPr/>
        </p:nvSpPr>
        <p:spPr>
          <a:xfrm>
            <a:off x="2214675" y="5700979"/>
            <a:ext cx="1794358" cy="599542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2199919" y="5774445"/>
            <a:ext cx="1784401" cy="440908"/>
          </a:xfrm>
          <a:custGeom>
            <a:avLst/>
            <a:gdLst/>
            <a:ahLst/>
            <a:cxnLst/>
            <a:rect l="l" t="t" r="r" b="b"/>
            <a:pathLst>
              <a:path w="1274572" h="314934">
                <a:moveTo>
                  <a:pt x="0" y="314934"/>
                </a:moveTo>
                <a:lnTo>
                  <a:pt x="1274572" y="314934"/>
                </a:lnTo>
                <a:lnTo>
                  <a:pt x="1274572" y="0"/>
                </a:lnTo>
                <a:lnTo>
                  <a:pt x="0" y="0"/>
                </a:lnTo>
                <a:lnTo>
                  <a:pt x="0" y="314934"/>
                </a:lnTo>
                <a:close/>
              </a:path>
            </a:pathLst>
          </a:custGeom>
          <a:solidFill>
            <a:srgbClr val="009900"/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41" name="object 141"/>
          <p:cNvSpPr/>
          <p:nvPr/>
        </p:nvSpPr>
        <p:spPr>
          <a:xfrm>
            <a:off x="2199919" y="5774445"/>
            <a:ext cx="1784401" cy="440908"/>
          </a:xfrm>
          <a:custGeom>
            <a:avLst/>
            <a:gdLst/>
            <a:ahLst/>
            <a:cxnLst/>
            <a:rect l="l" t="t" r="r" b="b"/>
            <a:pathLst>
              <a:path w="1274572" h="314934">
                <a:moveTo>
                  <a:pt x="0" y="314934"/>
                </a:moveTo>
                <a:lnTo>
                  <a:pt x="1274572" y="314934"/>
                </a:lnTo>
                <a:lnTo>
                  <a:pt x="1274572" y="0"/>
                </a:lnTo>
                <a:lnTo>
                  <a:pt x="0" y="0"/>
                </a:lnTo>
                <a:lnTo>
                  <a:pt x="0" y="314934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42" name="object 142"/>
          <p:cNvSpPr txBox="1"/>
          <p:nvPr/>
        </p:nvSpPr>
        <p:spPr>
          <a:xfrm>
            <a:off x="2224336" y="5736704"/>
            <a:ext cx="1800200" cy="504056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0" tIns="0" rIns="0" bIns="0" rtlCol="0">
            <a:noAutofit/>
          </a:bodyPr>
          <a:lstStyle/>
          <a:p>
            <a:pPr marL="305816" marR="17780" indent="-288036"/>
            <a:r>
              <a:rPr sz="16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Произв</a:t>
            </a:r>
            <a:r>
              <a:rPr sz="16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spc="-2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6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ств</a:t>
            </a:r>
            <a:r>
              <a:rPr sz="16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1600" spc="-2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sz="16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ая т</a:t>
            </a:r>
            <a:r>
              <a:rPr sz="16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16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sz="1600" spc="-2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1600" spc="-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ол</a:t>
            </a:r>
            <a:r>
              <a:rPr sz="1600" spc="-7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огия</a:t>
            </a:r>
            <a:endParaRPr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" name="object 143"/>
          <p:cNvSpPr/>
          <p:nvPr/>
        </p:nvSpPr>
        <p:spPr>
          <a:xfrm>
            <a:off x="1043331" y="5735116"/>
            <a:ext cx="1108997" cy="573938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44" name="object 144"/>
          <p:cNvSpPr/>
          <p:nvPr/>
        </p:nvSpPr>
        <p:spPr>
          <a:xfrm>
            <a:off x="1252423" y="5773522"/>
            <a:ext cx="853440" cy="437387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1109313" y="5774445"/>
            <a:ext cx="971008" cy="440908"/>
          </a:xfrm>
          <a:prstGeom prst="rect">
            <a:avLst/>
          </a:prstGeom>
          <a:blipFill>
            <a:blip r:embed="rId6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6" name="object 146"/>
          <p:cNvSpPr/>
          <p:nvPr/>
        </p:nvSpPr>
        <p:spPr>
          <a:xfrm>
            <a:off x="1109313" y="5774445"/>
            <a:ext cx="899000" cy="440908"/>
          </a:xfrm>
          <a:custGeom>
            <a:avLst/>
            <a:gdLst/>
            <a:ahLst/>
            <a:cxnLst/>
            <a:rect l="l" t="t" r="r" b="b"/>
            <a:pathLst>
              <a:path w="778941" h="314934">
                <a:moveTo>
                  <a:pt x="0" y="314934"/>
                </a:moveTo>
                <a:lnTo>
                  <a:pt x="778941" y="314934"/>
                </a:lnTo>
                <a:lnTo>
                  <a:pt x="778941" y="0"/>
                </a:lnTo>
                <a:lnTo>
                  <a:pt x="0" y="0"/>
                </a:lnTo>
                <a:lnTo>
                  <a:pt x="0" y="314934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47" name="object 147"/>
          <p:cNvSpPr txBox="1"/>
          <p:nvPr/>
        </p:nvSpPr>
        <p:spPr>
          <a:xfrm>
            <a:off x="1072208" y="5808712"/>
            <a:ext cx="1008112" cy="4320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wrap="square" lIns="0" tIns="0" rIns="0" bIns="0" rtlCol="0">
            <a:noAutofit/>
          </a:bodyPr>
          <a:lstStyle/>
          <a:p>
            <a:pPr marL="17780" algn="ctr"/>
            <a:r>
              <a:rPr sz="1700" spc="-14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GMP</a:t>
            </a:r>
            <a:endParaRPr sz="17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8" name="object 148"/>
          <p:cNvSpPr/>
          <p:nvPr/>
        </p:nvSpPr>
        <p:spPr>
          <a:xfrm>
            <a:off x="3917290" y="5735116"/>
            <a:ext cx="1322832" cy="573938"/>
          </a:xfrm>
          <a:prstGeom prst="rect">
            <a:avLst/>
          </a:prstGeom>
          <a:blipFill>
            <a:blip r:embed="rId6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4117848" y="5696710"/>
            <a:ext cx="955853" cy="599542"/>
          </a:xfrm>
          <a:prstGeom prst="rect">
            <a:avLst/>
          </a:prstGeom>
          <a:blipFill>
            <a:blip r:embed="rId6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50" name="object 150"/>
          <p:cNvSpPr/>
          <p:nvPr/>
        </p:nvSpPr>
        <p:spPr>
          <a:xfrm>
            <a:off x="3984320" y="5774445"/>
            <a:ext cx="1189517" cy="440908"/>
          </a:xfrm>
          <a:prstGeom prst="rect">
            <a:avLst/>
          </a:prstGeom>
          <a:blipFill>
            <a:blip r:embed="rId6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1" name="object 151"/>
          <p:cNvSpPr/>
          <p:nvPr/>
        </p:nvSpPr>
        <p:spPr>
          <a:xfrm>
            <a:off x="3984320" y="5774445"/>
            <a:ext cx="1189517" cy="440908"/>
          </a:xfrm>
          <a:custGeom>
            <a:avLst/>
            <a:gdLst/>
            <a:ahLst/>
            <a:cxnLst/>
            <a:rect l="l" t="t" r="r" b="b"/>
            <a:pathLst>
              <a:path w="849655" h="314934">
                <a:moveTo>
                  <a:pt x="0" y="314934"/>
                </a:moveTo>
                <a:lnTo>
                  <a:pt x="849655" y="314934"/>
                </a:lnTo>
                <a:lnTo>
                  <a:pt x="849655" y="0"/>
                </a:lnTo>
                <a:lnTo>
                  <a:pt x="0" y="0"/>
                </a:lnTo>
                <a:lnTo>
                  <a:pt x="0" y="314934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52" name="object 152"/>
          <p:cNvSpPr txBox="1"/>
          <p:nvPr/>
        </p:nvSpPr>
        <p:spPr>
          <a:xfrm>
            <a:off x="3952528" y="5771564"/>
            <a:ext cx="1224136" cy="4533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wrap="square" lIns="0" tIns="0" rIns="0" bIns="0" rtlCol="0">
            <a:noAutofit/>
          </a:bodyPr>
          <a:lstStyle/>
          <a:p>
            <a:pPr marL="60452" marR="17780" indent="-42672" algn="ctr"/>
            <a:r>
              <a:rPr sz="1600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Готовая фо</a:t>
            </a:r>
            <a:r>
              <a:rPr sz="1600" spc="-14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рма</a:t>
            </a:r>
            <a:endParaRPr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7089953" y="4734457"/>
            <a:ext cx="1817827" cy="573938"/>
          </a:xfrm>
          <a:prstGeom prst="rect">
            <a:avLst/>
          </a:prstGeom>
          <a:blipFill>
            <a:blip r:embed="rId6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54" name="object 154"/>
          <p:cNvSpPr/>
          <p:nvPr/>
        </p:nvSpPr>
        <p:spPr>
          <a:xfrm>
            <a:off x="7403590" y="4770730"/>
            <a:ext cx="1239622" cy="437387"/>
          </a:xfrm>
          <a:prstGeom prst="rect">
            <a:avLst/>
          </a:prstGeom>
          <a:blipFill>
            <a:blip r:embed="rId6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7156804" y="4772384"/>
            <a:ext cx="1685348" cy="440889"/>
          </a:xfrm>
          <a:prstGeom prst="rect">
            <a:avLst/>
          </a:prstGeom>
          <a:blipFill>
            <a:blip r:embed="rId6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56" name="object 156"/>
          <p:cNvSpPr/>
          <p:nvPr/>
        </p:nvSpPr>
        <p:spPr>
          <a:xfrm>
            <a:off x="7156804" y="4772384"/>
            <a:ext cx="1685348" cy="440889"/>
          </a:xfrm>
          <a:custGeom>
            <a:avLst/>
            <a:gdLst/>
            <a:ahLst/>
            <a:cxnLst/>
            <a:rect l="l" t="t" r="r" b="b"/>
            <a:pathLst>
              <a:path w="1203820" h="314921">
                <a:moveTo>
                  <a:pt x="0" y="314921"/>
                </a:moveTo>
                <a:lnTo>
                  <a:pt x="1203820" y="314921"/>
                </a:lnTo>
                <a:lnTo>
                  <a:pt x="1203820" y="0"/>
                </a:lnTo>
                <a:lnTo>
                  <a:pt x="0" y="0"/>
                </a:lnTo>
                <a:lnTo>
                  <a:pt x="0" y="314921"/>
                </a:lnTo>
                <a:close/>
              </a:path>
            </a:pathLst>
          </a:custGeom>
          <a:ln w="9525">
            <a:solidFill>
              <a:srgbClr val="97B85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57" name="object 157"/>
          <p:cNvSpPr txBox="1"/>
          <p:nvPr/>
        </p:nvSpPr>
        <p:spPr>
          <a:xfrm>
            <a:off x="7120880" y="4800600"/>
            <a:ext cx="1728192" cy="4320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wrap="square" lIns="0" tIns="0" rIns="0" bIns="0" rtlCol="0">
            <a:noAutofit/>
          </a:bodyPr>
          <a:lstStyle/>
          <a:p>
            <a:pPr marL="17780" algn="ctr"/>
            <a:r>
              <a:rPr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sz="1700" spc="-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CP;</a:t>
            </a:r>
            <a:r>
              <a:rPr sz="1700" spc="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SOP</a:t>
            </a:r>
          </a:p>
        </p:txBody>
      </p:sp>
      <p:sp>
        <p:nvSpPr>
          <p:cNvPr id="158" name="object 158"/>
          <p:cNvSpPr/>
          <p:nvPr/>
        </p:nvSpPr>
        <p:spPr>
          <a:xfrm>
            <a:off x="2897429" y="6053023"/>
            <a:ext cx="2634995" cy="667817"/>
          </a:xfrm>
          <a:prstGeom prst="rect">
            <a:avLst/>
          </a:prstGeom>
          <a:blipFill>
            <a:blip r:embed="rId6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3091941" y="6161124"/>
            <a:ext cx="2381631" cy="468325"/>
          </a:xfrm>
          <a:custGeom>
            <a:avLst/>
            <a:gdLst/>
            <a:ahLst/>
            <a:cxnLst/>
            <a:rect l="l" t="t" r="r" b="b"/>
            <a:pathLst>
              <a:path w="1701165" h="334518">
                <a:moveTo>
                  <a:pt x="55079" y="38368"/>
                </a:moveTo>
                <a:lnTo>
                  <a:pt x="37366" y="45045"/>
                </a:lnTo>
                <a:lnTo>
                  <a:pt x="51911" y="57165"/>
                </a:lnTo>
                <a:lnTo>
                  <a:pt x="1697990" y="334518"/>
                </a:lnTo>
                <a:lnTo>
                  <a:pt x="1701165" y="315722"/>
                </a:lnTo>
                <a:lnTo>
                  <a:pt x="55079" y="38368"/>
                </a:lnTo>
                <a:close/>
              </a:path>
              <a:path w="1701165" h="334518">
                <a:moveTo>
                  <a:pt x="102743" y="0"/>
                </a:moveTo>
                <a:lnTo>
                  <a:pt x="97789" y="1778"/>
                </a:lnTo>
                <a:lnTo>
                  <a:pt x="0" y="38735"/>
                </a:lnTo>
                <a:lnTo>
                  <a:pt x="80390" y="105664"/>
                </a:lnTo>
                <a:lnTo>
                  <a:pt x="84455" y="109093"/>
                </a:lnTo>
                <a:lnTo>
                  <a:pt x="90424" y="108585"/>
                </a:lnTo>
                <a:lnTo>
                  <a:pt x="93725" y="104521"/>
                </a:lnTo>
                <a:lnTo>
                  <a:pt x="97155" y="100457"/>
                </a:lnTo>
                <a:lnTo>
                  <a:pt x="96646" y="94488"/>
                </a:lnTo>
                <a:lnTo>
                  <a:pt x="92582" y="91059"/>
                </a:lnTo>
                <a:lnTo>
                  <a:pt x="51911" y="57165"/>
                </a:lnTo>
                <a:lnTo>
                  <a:pt x="17144" y="51308"/>
                </a:lnTo>
                <a:lnTo>
                  <a:pt x="20319" y="32512"/>
                </a:lnTo>
                <a:lnTo>
                  <a:pt x="70617" y="32512"/>
                </a:lnTo>
                <a:lnTo>
                  <a:pt x="104647" y="19685"/>
                </a:lnTo>
                <a:lnTo>
                  <a:pt x="109474" y="17780"/>
                </a:lnTo>
                <a:lnTo>
                  <a:pt x="112013" y="12319"/>
                </a:lnTo>
                <a:lnTo>
                  <a:pt x="110108" y="7366"/>
                </a:lnTo>
                <a:lnTo>
                  <a:pt x="108331" y="2413"/>
                </a:lnTo>
                <a:lnTo>
                  <a:pt x="102743" y="0"/>
                </a:lnTo>
                <a:close/>
              </a:path>
              <a:path w="1701165" h="334518">
                <a:moveTo>
                  <a:pt x="20319" y="32512"/>
                </a:moveTo>
                <a:lnTo>
                  <a:pt x="17144" y="51308"/>
                </a:lnTo>
                <a:lnTo>
                  <a:pt x="51911" y="57165"/>
                </a:lnTo>
                <a:lnTo>
                  <a:pt x="44272" y="50800"/>
                </a:lnTo>
                <a:lnTo>
                  <a:pt x="22097" y="50800"/>
                </a:lnTo>
                <a:lnTo>
                  <a:pt x="24764" y="34544"/>
                </a:lnTo>
                <a:lnTo>
                  <a:pt x="32379" y="34544"/>
                </a:lnTo>
                <a:lnTo>
                  <a:pt x="20319" y="32512"/>
                </a:lnTo>
                <a:close/>
              </a:path>
              <a:path w="1701165" h="334518">
                <a:moveTo>
                  <a:pt x="24764" y="34544"/>
                </a:moveTo>
                <a:lnTo>
                  <a:pt x="22097" y="50800"/>
                </a:lnTo>
                <a:lnTo>
                  <a:pt x="37366" y="45045"/>
                </a:lnTo>
                <a:lnTo>
                  <a:pt x="24764" y="34544"/>
                </a:lnTo>
                <a:close/>
              </a:path>
              <a:path w="1701165" h="334518">
                <a:moveTo>
                  <a:pt x="37366" y="45045"/>
                </a:moveTo>
                <a:lnTo>
                  <a:pt x="22097" y="50800"/>
                </a:lnTo>
                <a:lnTo>
                  <a:pt x="44272" y="50800"/>
                </a:lnTo>
                <a:lnTo>
                  <a:pt x="37366" y="45045"/>
                </a:lnTo>
                <a:close/>
              </a:path>
              <a:path w="1701165" h="334518">
                <a:moveTo>
                  <a:pt x="32379" y="34544"/>
                </a:moveTo>
                <a:lnTo>
                  <a:pt x="24764" y="34544"/>
                </a:lnTo>
                <a:lnTo>
                  <a:pt x="37366" y="45045"/>
                </a:lnTo>
                <a:lnTo>
                  <a:pt x="55079" y="38368"/>
                </a:lnTo>
                <a:lnTo>
                  <a:pt x="32379" y="34544"/>
                </a:lnTo>
                <a:close/>
              </a:path>
              <a:path w="1701165" h="334518">
                <a:moveTo>
                  <a:pt x="70617" y="32512"/>
                </a:moveTo>
                <a:lnTo>
                  <a:pt x="20319" y="32512"/>
                </a:lnTo>
                <a:lnTo>
                  <a:pt x="55079" y="38368"/>
                </a:lnTo>
                <a:lnTo>
                  <a:pt x="70617" y="32512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60" name="object 160"/>
          <p:cNvSpPr/>
          <p:nvPr/>
        </p:nvSpPr>
        <p:spPr>
          <a:xfrm>
            <a:off x="5408676" y="6053023"/>
            <a:ext cx="2438705" cy="667817"/>
          </a:xfrm>
          <a:prstGeom prst="rect">
            <a:avLst/>
          </a:prstGeom>
          <a:blipFill>
            <a:blip r:embed="rId7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61" name="object 161"/>
          <p:cNvSpPr/>
          <p:nvPr/>
        </p:nvSpPr>
        <p:spPr>
          <a:xfrm>
            <a:off x="5468949" y="6163260"/>
            <a:ext cx="2183562" cy="466014"/>
          </a:xfrm>
          <a:custGeom>
            <a:avLst/>
            <a:gdLst/>
            <a:ahLst/>
            <a:cxnLst/>
            <a:rect l="l" t="t" r="r" b="b"/>
            <a:pathLst>
              <a:path w="1559687" h="332867">
                <a:moveTo>
                  <a:pt x="1504573" y="37637"/>
                </a:moveTo>
                <a:lnTo>
                  <a:pt x="0" y="314198"/>
                </a:lnTo>
                <a:lnTo>
                  <a:pt x="3429" y="332867"/>
                </a:lnTo>
                <a:lnTo>
                  <a:pt x="1508165" y="56400"/>
                </a:lnTo>
                <a:lnTo>
                  <a:pt x="1522471" y="44103"/>
                </a:lnTo>
                <a:lnTo>
                  <a:pt x="1504573" y="37637"/>
                </a:lnTo>
                <a:close/>
              </a:path>
              <a:path w="1559687" h="332867">
                <a:moveTo>
                  <a:pt x="1543106" y="31242"/>
                </a:moveTo>
                <a:lnTo>
                  <a:pt x="1539367" y="31242"/>
                </a:lnTo>
                <a:lnTo>
                  <a:pt x="1542796" y="50038"/>
                </a:lnTo>
                <a:lnTo>
                  <a:pt x="1508165" y="56400"/>
                </a:lnTo>
                <a:lnTo>
                  <a:pt x="1467993" y="90932"/>
                </a:lnTo>
                <a:lnTo>
                  <a:pt x="1463929" y="94361"/>
                </a:lnTo>
                <a:lnTo>
                  <a:pt x="1463548" y="100330"/>
                </a:lnTo>
                <a:lnTo>
                  <a:pt x="1466977" y="104394"/>
                </a:lnTo>
                <a:lnTo>
                  <a:pt x="1470406" y="108331"/>
                </a:lnTo>
                <a:lnTo>
                  <a:pt x="1476375" y="108839"/>
                </a:lnTo>
                <a:lnTo>
                  <a:pt x="1480312" y="105410"/>
                </a:lnTo>
                <a:lnTo>
                  <a:pt x="1559687" y="37211"/>
                </a:lnTo>
                <a:lnTo>
                  <a:pt x="1543106" y="31242"/>
                </a:lnTo>
                <a:close/>
              </a:path>
              <a:path w="1559687" h="332867">
                <a:moveTo>
                  <a:pt x="1522471" y="44103"/>
                </a:moveTo>
                <a:lnTo>
                  <a:pt x="1508165" y="56400"/>
                </a:lnTo>
                <a:lnTo>
                  <a:pt x="1542796" y="50038"/>
                </a:lnTo>
                <a:lnTo>
                  <a:pt x="1542726" y="49657"/>
                </a:lnTo>
                <a:lnTo>
                  <a:pt x="1537843" y="49657"/>
                </a:lnTo>
                <a:lnTo>
                  <a:pt x="1522471" y="44103"/>
                </a:lnTo>
                <a:close/>
              </a:path>
              <a:path w="1559687" h="332867">
                <a:moveTo>
                  <a:pt x="1534922" y="33401"/>
                </a:moveTo>
                <a:lnTo>
                  <a:pt x="1522471" y="44103"/>
                </a:lnTo>
                <a:lnTo>
                  <a:pt x="1537843" y="49657"/>
                </a:lnTo>
                <a:lnTo>
                  <a:pt x="1534922" y="33401"/>
                </a:lnTo>
                <a:close/>
              </a:path>
              <a:path w="1559687" h="332867">
                <a:moveTo>
                  <a:pt x="1539760" y="33401"/>
                </a:moveTo>
                <a:lnTo>
                  <a:pt x="1534922" y="33401"/>
                </a:lnTo>
                <a:lnTo>
                  <a:pt x="1537843" y="49657"/>
                </a:lnTo>
                <a:lnTo>
                  <a:pt x="1542726" y="49657"/>
                </a:lnTo>
                <a:lnTo>
                  <a:pt x="1539760" y="33401"/>
                </a:lnTo>
                <a:close/>
              </a:path>
              <a:path w="1559687" h="332867">
                <a:moveTo>
                  <a:pt x="1539367" y="31242"/>
                </a:moveTo>
                <a:lnTo>
                  <a:pt x="1504573" y="37637"/>
                </a:lnTo>
                <a:lnTo>
                  <a:pt x="1522471" y="44103"/>
                </a:lnTo>
                <a:lnTo>
                  <a:pt x="1534922" y="33401"/>
                </a:lnTo>
                <a:lnTo>
                  <a:pt x="1539760" y="33401"/>
                </a:lnTo>
                <a:lnTo>
                  <a:pt x="1539367" y="31242"/>
                </a:lnTo>
                <a:close/>
              </a:path>
              <a:path w="1559687" h="332867">
                <a:moveTo>
                  <a:pt x="1456436" y="0"/>
                </a:moveTo>
                <a:lnTo>
                  <a:pt x="1450975" y="2540"/>
                </a:lnTo>
                <a:lnTo>
                  <a:pt x="1449070" y="7493"/>
                </a:lnTo>
                <a:lnTo>
                  <a:pt x="1447292" y="12446"/>
                </a:lnTo>
                <a:lnTo>
                  <a:pt x="1449959" y="17907"/>
                </a:lnTo>
                <a:lnTo>
                  <a:pt x="1504573" y="37637"/>
                </a:lnTo>
                <a:lnTo>
                  <a:pt x="1539367" y="31242"/>
                </a:lnTo>
                <a:lnTo>
                  <a:pt x="1543106" y="31242"/>
                </a:lnTo>
                <a:lnTo>
                  <a:pt x="1456436" y="0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62" name="object 162"/>
          <p:cNvSpPr/>
          <p:nvPr/>
        </p:nvSpPr>
        <p:spPr>
          <a:xfrm>
            <a:off x="5398009" y="6588555"/>
            <a:ext cx="147217" cy="279502"/>
          </a:xfrm>
          <a:prstGeom prst="rect">
            <a:avLst/>
          </a:prstGeom>
          <a:blipFill>
            <a:blip r:embed="rId7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63" name="object 163"/>
          <p:cNvSpPr/>
          <p:nvPr/>
        </p:nvSpPr>
        <p:spPr>
          <a:xfrm>
            <a:off x="5471439" y="6616292"/>
            <a:ext cx="0" cy="160196"/>
          </a:xfrm>
          <a:custGeom>
            <a:avLst/>
            <a:gdLst/>
            <a:ahLst/>
            <a:cxnLst/>
            <a:rect l="l" t="t" r="r" b="b"/>
            <a:pathLst>
              <a:path h="114426">
                <a:moveTo>
                  <a:pt x="0" y="0"/>
                </a:moveTo>
                <a:lnTo>
                  <a:pt x="0" y="114426"/>
                </a:lnTo>
              </a:path>
            </a:pathLst>
          </a:custGeom>
          <a:ln w="19050">
            <a:solidFill>
              <a:srgbClr val="C0504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69" name="object 169"/>
          <p:cNvSpPr txBox="1">
            <a:spLocks noGrp="1"/>
          </p:cNvSpPr>
          <p:nvPr>
            <p:ph type="sldNum" sz="quarter" idx="4294967295"/>
          </p:nvPr>
        </p:nvSpPr>
        <p:spPr>
          <a:xfrm>
            <a:off x="12434088" y="9244889"/>
            <a:ext cx="288747" cy="28447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560"/>
            <a:fld id="{81D60167-4931-47E6-BA6A-407CBD079E47}" type="slidenum">
              <a:rPr sz="1700" spc="-14" dirty="0">
                <a:solidFill>
                  <a:srgbClr val="888888"/>
                </a:solidFill>
                <a:cs typeface="Calibri"/>
              </a:rPr>
              <a:pPr marL="35560"/>
              <a:t>10</a:t>
            </a:fld>
            <a:endParaRPr sz="17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71" name="Стрелка вверх 170"/>
          <p:cNvSpPr/>
          <p:nvPr/>
        </p:nvSpPr>
        <p:spPr>
          <a:xfrm>
            <a:off x="9857184" y="1776264"/>
            <a:ext cx="2808312" cy="72008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R="80899" algn="ctr"/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Обес</a:t>
            </a:r>
            <a:r>
              <a:rPr lang="ru-RU" spc="-14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ечение</a:t>
            </a:r>
            <a:r>
              <a:rPr lang="ru-RU" spc="14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непрерывно</a:t>
            </a:r>
            <a:r>
              <a:rPr lang="ru-RU" spc="-14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ти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780" marR="17780" indent="-74676" algn="ctr"/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pc="-14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инхрон</a:t>
            </a:r>
            <a:r>
              <a:rPr lang="ru-RU" spc="-14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pc="-14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pc="42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</a:t>
            </a:r>
            <a:r>
              <a:rPr lang="ru-RU" spc="-2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pc="-2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pc="-14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pc="3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14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pc="-28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дания ин</a:t>
            </a:r>
            <a:r>
              <a:rPr lang="ru-RU" spc="-14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овацио</a:t>
            </a:r>
            <a:r>
              <a:rPr lang="ru-RU" spc="-14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ных</a:t>
            </a:r>
            <a:r>
              <a:rPr lang="ru-RU" spc="14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pc="-42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дици</a:t>
            </a:r>
            <a:r>
              <a:rPr lang="ru-RU" spc="-14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нс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ких пр</a:t>
            </a:r>
            <a:r>
              <a:rPr lang="ru-RU" spc="-7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pc="-14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ук</a:t>
            </a:r>
            <a:r>
              <a:rPr lang="ru-RU" spc="-28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810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816" y="1043914"/>
            <a:ext cx="6182507" cy="5256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4" name="Схема 73"/>
          <p:cNvGraphicFramePr/>
          <p:nvPr>
            <p:extLst>
              <p:ext uri="{D42A27DB-BD31-4B8C-83A1-F6EECF244321}">
                <p14:modId xmlns:p14="http://schemas.microsoft.com/office/powerpoint/2010/main" val="2478924063"/>
              </p:ext>
            </p:extLst>
          </p:nvPr>
        </p:nvGraphicFramePr>
        <p:xfrm>
          <a:off x="2158487" y="4198984"/>
          <a:ext cx="8534400" cy="8856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1573255917"/>
              </p:ext>
            </p:extLst>
          </p:nvPr>
        </p:nvGraphicFramePr>
        <p:xfrm>
          <a:off x="2141846" y="3125728"/>
          <a:ext cx="8534400" cy="8856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3079" name="Прямоугольник 4"/>
          <p:cNvSpPr>
            <a:spLocks noChangeArrowheads="1"/>
          </p:cNvSpPr>
          <p:nvPr/>
        </p:nvSpPr>
        <p:spPr bwMode="auto">
          <a:xfrm>
            <a:off x="1400175" y="1"/>
            <a:ext cx="2000250" cy="202248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134095" tIns="67047" rIns="134095" bIns="67047" anchor="ctr"/>
          <a:lstStyle/>
          <a:p>
            <a:pPr algn="ctr" defTabSz="1340168"/>
            <a:endParaRPr lang="ru-RU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80" name="Прямоугольник 13"/>
          <p:cNvSpPr>
            <a:spLocks noChangeArrowheads="1"/>
          </p:cNvSpPr>
          <p:nvPr/>
        </p:nvSpPr>
        <p:spPr bwMode="auto">
          <a:xfrm>
            <a:off x="136104" y="162243"/>
            <a:ext cx="12510164" cy="800100"/>
          </a:xfrm>
          <a:prstGeom prst="rect">
            <a:avLst/>
          </a:prstGeom>
          <a:solidFill>
            <a:srgbClr val="00B0F0"/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34095" tIns="67047" rIns="134095" bIns="67047" anchor="ctr"/>
          <a:lstStyle/>
          <a:p>
            <a:pPr algn="ctr" defTabSz="1340168"/>
            <a:r>
              <a:rPr lang="ru-RU" dirty="0" smtClean="0">
                <a:solidFill>
                  <a:srgbClr val="FFFFFF"/>
                </a:solidFill>
                <a:latin typeface="Calibri" pitchFamily="34" charset="0"/>
              </a:rPr>
              <a:t>Инновационное развитие медицинской науки</a:t>
            </a: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1589817"/>
              </p:ext>
            </p:extLst>
          </p:nvPr>
        </p:nvGraphicFramePr>
        <p:xfrm>
          <a:off x="2272156" y="1488232"/>
          <a:ext cx="4549139" cy="3513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" name="Слайд" r:id="rId16" imgW="4385898" imgH="3288797" progId="PowerPoint.Slide.12">
                  <p:embed/>
                </p:oleObj>
              </mc:Choice>
              <mc:Fallback>
                <p:oleObj name="Слайд" r:id="rId16" imgW="4385898" imgH="3288797" progId="PowerPoint.Slide.12">
                  <p:embed/>
                  <p:pic>
                    <p:nvPicPr>
                      <p:cNvPr id="0" name="Object 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2156" y="1488232"/>
                        <a:ext cx="4549139" cy="35137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Стрелка вправо 20"/>
          <p:cNvSpPr/>
          <p:nvPr/>
        </p:nvSpPr>
        <p:spPr>
          <a:xfrm rot="21600000">
            <a:off x="136104" y="5487078"/>
            <a:ext cx="12385375" cy="965523"/>
          </a:xfrm>
          <a:prstGeom prst="rightArrow">
            <a:avLst>
              <a:gd name="adj1" fmla="val 62611"/>
              <a:gd name="adj2" fmla="val 125543"/>
            </a:avLst>
          </a:prstGeom>
          <a:gradFill>
            <a:gsLst>
              <a:gs pos="0">
                <a:schemeClr val="accent5">
                  <a:shade val="51000"/>
                  <a:satMod val="130000"/>
                  <a:alpha val="20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649273" y="6655315"/>
            <a:ext cx="1994848" cy="280076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Будут созданы (в том числе и в рамках государственно-частного партнерства):</a:t>
            </a:r>
          </a:p>
          <a:p>
            <a:r>
              <a:rPr lang="ru-RU" sz="1600" b="1" dirty="0" smtClean="0">
                <a:solidFill>
                  <a:schemeClr val="bg1"/>
                </a:solidFill>
              </a:rPr>
              <a:t>69</a:t>
            </a:r>
            <a:r>
              <a:rPr lang="ru-RU" sz="1400" b="1" dirty="0" smtClean="0">
                <a:solidFill>
                  <a:schemeClr val="bg1"/>
                </a:solidFill>
              </a:rPr>
              <a:t> </a:t>
            </a:r>
            <a:r>
              <a:rPr lang="ru-RU" sz="1400" dirty="0" smtClean="0">
                <a:solidFill>
                  <a:schemeClr val="bg1"/>
                </a:solidFill>
              </a:rPr>
              <a:t>новых лекарственных средств</a:t>
            </a:r>
          </a:p>
          <a:p>
            <a:r>
              <a:rPr lang="ru-RU" sz="1600" b="1" dirty="0" smtClean="0">
                <a:solidFill>
                  <a:schemeClr val="bg1"/>
                </a:solidFill>
              </a:rPr>
              <a:t>43 </a:t>
            </a:r>
            <a:r>
              <a:rPr lang="ru-RU" sz="1400" dirty="0" smtClean="0">
                <a:solidFill>
                  <a:schemeClr val="bg1"/>
                </a:solidFill>
              </a:rPr>
              <a:t>диагностические тест-системы </a:t>
            </a:r>
          </a:p>
          <a:p>
            <a:r>
              <a:rPr lang="ru-RU" sz="1600" b="1" dirty="0" smtClean="0">
                <a:solidFill>
                  <a:schemeClr val="bg1"/>
                </a:solidFill>
              </a:rPr>
              <a:t>10</a:t>
            </a:r>
            <a:r>
              <a:rPr lang="ru-RU" sz="1400" dirty="0" smtClean="0">
                <a:solidFill>
                  <a:schemeClr val="bg1"/>
                </a:solidFill>
              </a:rPr>
              <a:t> клеточных продуктов</a:t>
            </a:r>
            <a:endParaRPr lang="ru-RU" sz="1600" b="1" dirty="0" smtClean="0">
              <a:solidFill>
                <a:schemeClr val="bg1"/>
              </a:solidFill>
            </a:endParaRPr>
          </a:p>
          <a:p>
            <a:r>
              <a:rPr lang="ru-RU" sz="1600" b="1" dirty="0" smtClean="0">
                <a:solidFill>
                  <a:schemeClr val="bg1"/>
                </a:solidFill>
              </a:rPr>
              <a:t>6</a:t>
            </a:r>
            <a:r>
              <a:rPr lang="ru-RU" sz="1400" dirty="0" smtClean="0">
                <a:solidFill>
                  <a:schemeClr val="bg1"/>
                </a:solidFill>
              </a:rPr>
              <a:t> инновационных изделий</a:t>
            </a:r>
            <a:endParaRPr lang="ru-RU" sz="1600" b="1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534805156"/>
              </p:ext>
            </p:extLst>
          </p:nvPr>
        </p:nvGraphicFramePr>
        <p:xfrm>
          <a:off x="-2474912" y="1416224"/>
          <a:ext cx="7435552" cy="3722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0802" y="5638979"/>
            <a:ext cx="11073481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Стратегия развития  медицинской науки в Российской  Федерации до 2025 года</a:t>
            </a:r>
            <a:endParaRPr lang="en-US" dirty="0" smtClean="0"/>
          </a:p>
          <a:p>
            <a:r>
              <a:rPr lang="en-US" sz="1200" dirty="0" smtClean="0"/>
              <a:t>                                           </a:t>
            </a:r>
            <a:r>
              <a:rPr lang="ru-RU" sz="1200" dirty="0" smtClean="0"/>
              <a:t>утверждена </a:t>
            </a:r>
            <a:r>
              <a:rPr lang="ru-RU" sz="1200" dirty="0"/>
              <a:t>распоряжением Правительства Российской Федерации от 28 декабря 2012 года № 2580-р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376546" y="6655315"/>
            <a:ext cx="933784" cy="4370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128016" tIns="64008" rIns="128016" bIns="64008" anchor="ctr">
            <a:spAutoFit/>
          </a:bodyPr>
          <a:lstStyle/>
          <a:p>
            <a:pPr algn="ctr" eaLnBrk="0" hangingPunct="0">
              <a:defRPr/>
            </a:pPr>
            <a:r>
              <a:rPr lang="en-US" sz="2000" dirty="0" smtClean="0">
                <a:solidFill>
                  <a:srgbClr val="1F497D">
                    <a:lumMod val="50000"/>
                  </a:srgbClr>
                </a:solidFill>
                <a:ea typeface="宋体" pitchFamily="2" charset="-122"/>
              </a:rPr>
              <a:t>201</a:t>
            </a:r>
            <a:r>
              <a:rPr lang="ru-RU" sz="2000" dirty="0" smtClean="0">
                <a:solidFill>
                  <a:srgbClr val="1F497D">
                    <a:lumMod val="50000"/>
                  </a:srgbClr>
                </a:solidFill>
                <a:ea typeface="宋体" pitchFamily="2" charset="-122"/>
              </a:rPr>
              <a:t>5</a:t>
            </a:r>
            <a:endParaRPr lang="en-US" sz="2000" dirty="0">
              <a:solidFill>
                <a:srgbClr val="1F497D">
                  <a:lumMod val="50000"/>
                </a:srgbClr>
              </a:solidFill>
              <a:ea typeface="宋体" pitchFamily="2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759615" y="6659579"/>
            <a:ext cx="839899" cy="4370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128016" tIns="64008" rIns="128016" bIns="64008" anchor="ctr">
            <a:spAutoFit/>
          </a:bodyPr>
          <a:lstStyle/>
          <a:p>
            <a:pPr algn="ctr" eaLnBrk="0" hangingPunct="0">
              <a:defRPr/>
            </a:pPr>
            <a:r>
              <a:rPr lang="en-US" sz="2000" dirty="0" smtClean="0">
                <a:solidFill>
                  <a:srgbClr val="1F497D">
                    <a:lumMod val="50000"/>
                  </a:srgbClr>
                </a:solidFill>
                <a:ea typeface="宋体" pitchFamily="2" charset="-122"/>
              </a:rPr>
              <a:t>201</a:t>
            </a:r>
            <a:r>
              <a:rPr lang="ru-RU" sz="2000" dirty="0">
                <a:solidFill>
                  <a:srgbClr val="1F497D">
                    <a:lumMod val="50000"/>
                  </a:srgbClr>
                </a:solidFill>
                <a:ea typeface="宋体" pitchFamily="2" charset="-122"/>
              </a:rPr>
              <a:t>6</a:t>
            </a:r>
            <a:endParaRPr lang="en-US" sz="2000" dirty="0">
              <a:solidFill>
                <a:srgbClr val="1F497D">
                  <a:lumMod val="50000"/>
                </a:srgbClr>
              </a:solidFill>
              <a:ea typeface="宋体" pitchFamily="2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960640" y="6646080"/>
            <a:ext cx="936104" cy="4370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128016" tIns="64008" rIns="128016" bIns="64008" anchor="ctr">
            <a:spAutoFit/>
          </a:bodyPr>
          <a:lstStyle/>
          <a:p>
            <a:pPr algn="ctr" eaLnBrk="0" hangingPunct="0">
              <a:defRPr/>
            </a:pPr>
            <a:r>
              <a:rPr lang="en-US" sz="2000" dirty="0" smtClean="0">
                <a:solidFill>
                  <a:srgbClr val="1F497D">
                    <a:lumMod val="50000"/>
                  </a:srgbClr>
                </a:solidFill>
                <a:ea typeface="宋体" pitchFamily="2" charset="-122"/>
              </a:rPr>
              <a:t>201</a:t>
            </a:r>
            <a:r>
              <a:rPr lang="ru-RU" sz="2000" dirty="0">
                <a:solidFill>
                  <a:srgbClr val="1F497D">
                    <a:lumMod val="50000"/>
                  </a:srgbClr>
                </a:solidFill>
                <a:ea typeface="宋体" pitchFamily="2" charset="-122"/>
              </a:rPr>
              <a:t>7</a:t>
            </a:r>
            <a:endParaRPr lang="en-US" sz="2000" dirty="0">
              <a:solidFill>
                <a:srgbClr val="1F497D">
                  <a:lumMod val="50000"/>
                </a:srgbClr>
              </a:solidFill>
              <a:ea typeface="宋体" pitchFamily="2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363027" y="6646079"/>
            <a:ext cx="916536" cy="4370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128016" tIns="64008" rIns="128016" bIns="64008" anchor="ctr">
            <a:spAutoFit/>
          </a:bodyPr>
          <a:lstStyle/>
          <a:p>
            <a:pPr algn="ctr" eaLnBrk="0" hangingPunct="0">
              <a:defRPr/>
            </a:pPr>
            <a:r>
              <a:rPr lang="en-US" sz="2000" dirty="0" smtClean="0">
                <a:solidFill>
                  <a:srgbClr val="1F497D">
                    <a:lumMod val="50000"/>
                  </a:srgbClr>
                </a:solidFill>
                <a:ea typeface="宋体" pitchFamily="2" charset="-122"/>
              </a:rPr>
              <a:t>201</a:t>
            </a:r>
            <a:r>
              <a:rPr lang="ru-RU" sz="2000" dirty="0">
                <a:solidFill>
                  <a:srgbClr val="1F497D">
                    <a:lumMod val="50000"/>
                  </a:srgbClr>
                </a:solidFill>
                <a:ea typeface="宋体" pitchFamily="2" charset="-122"/>
              </a:rPr>
              <a:t>8</a:t>
            </a:r>
            <a:endParaRPr lang="en-US" sz="2000" dirty="0">
              <a:solidFill>
                <a:srgbClr val="1F497D">
                  <a:lumMod val="50000"/>
                </a:srgbClr>
              </a:solidFill>
              <a:ea typeface="宋体" pitchFamily="2" charset="-122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36104" y="7184832"/>
            <a:ext cx="2022383" cy="7386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1400" dirty="0" smtClean="0"/>
              <a:t>Развитие инфраструктуры </a:t>
            </a:r>
          </a:p>
          <a:p>
            <a:r>
              <a:rPr lang="ru-RU" sz="1400" dirty="0" smtClean="0"/>
              <a:t>научных исследований </a:t>
            </a:r>
            <a:endParaRPr lang="ru-RU" sz="1400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119463" y="8067360"/>
            <a:ext cx="2022383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1200" dirty="0" smtClean="0"/>
              <a:t>Поддержка проектов в рамках 14 научных медицинских платформ, создание Национального депозитария биоматериалов </a:t>
            </a:r>
            <a:endParaRPr lang="ru-RU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7840960" y="6636844"/>
            <a:ext cx="916536" cy="4370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128016" tIns="64008" rIns="128016" bIns="64008" anchor="ctr">
            <a:spAutoFit/>
          </a:bodyPr>
          <a:lstStyle/>
          <a:p>
            <a:pPr algn="ctr" eaLnBrk="0" hangingPunct="0">
              <a:defRPr/>
            </a:pPr>
            <a:r>
              <a:rPr lang="en-US" sz="2000" dirty="0" smtClean="0">
                <a:solidFill>
                  <a:srgbClr val="1F497D">
                    <a:lumMod val="50000"/>
                  </a:srgbClr>
                </a:solidFill>
                <a:ea typeface="宋体" pitchFamily="2" charset="-122"/>
              </a:rPr>
              <a:t>201</a:t>
            </a:r>
            <a:r>
              <a:rPr lang="ru-RU" sz="2000" dirty="0" smtClean="0">
                <a:solidFill>
                  <a:srgbClr val="1F497D">
                    <a:lumMod val="50000"/>
                  </a:srgbClr>
                </a:solidFill>
                <a:ea typeface="宋体" pitchFamily="2" charset="-122"/>
              </a:rPr>
              <a:t>9</a:t>
            </a:r>
            <a:endParaRPr lang="en-US" sz="2000" dirty="0">
              <a:solidFill>
                <a:srgbClr val="1F497D">
                  <a:lumMod val="50000"/>
                </a:srgbClr>
              </a:solidFill>
              <a:ea typeface="宋体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177801" y="6650344"/>
            <a:ext cx="916536" cy="4370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128016" tIns="64008" rIns="128016" bIns="64008" anchor="ctr">
            <a:spAutoFit/>
          </a:bodyPr>
          <a:lstStyle/>
          <a:p>
            <a:pPr algn="ctr" eaLnBrk="0" hangingPunct="0">
              <a:defRPr/>
            </a:pPr>
            <a:r>
              <a:rPr lang="en-US" sz="2000" dirty="0" smtClean="0">
                <a:solidFill>
                  <a:srgbClr val="1F497D">
                    <a:lumMod val="50000"/>
                  </a:srgbClr>
                </a:solidFill>
                <a:ea typeface="宋体" pitchFamily="2" charset="-122"/>
              </a:rPr>
              <a:t>20</a:t>
            </a:r>
            <a:r>
              <a:rPr lang="ru-RU" sz="2000" dirty="0" smtClean="0">
                <a:solidFill>
                  <a:srgbClr val="1F497D">
                    <a:lumMod val="50000"/>
                  </a:srgbClr>
                </a:solidFill>
                <a:ea typeface="宋体" pitchFamily="2" charset="-122"/>
              </a:rPr>
              <a:t>20</a:t>
            </a:r>
            <a:endParaRPr lang="en-US" sz="2000" dirty="0">
              <a:solidFill>
                <a:srgbClr val="1F497D">
                  <a:lumMod val="50000"/>
                </a:srgbClr>
              </a:solidFill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492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86984" y="3691662"/>
            <a:ext cx="3481680" cy="29008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1360240" y="0"/>
            <a:ext cx="2000250" cy="163932"/>
          </a:xfrm>
          <a:custGeom>
            <a:avLst/>
            <a:gdLst/>
            <a:ahLst/>
            <a:cxnLst/>
            <a:rect l="l" t="t" r="r" b="b"/>
            <a:pathLst>
              <a:path w="1428750" h="117094">
                <a:moveTo>
                  <a:pt x="0" y="117094"/>
                </a:moveTo>
                <a:lnTo>
                  <a:pt x="1428750" y="117094"/>
                </a:lnTo>
                <a:lnTo>
                  <a:pt x="1428750" y="0"/>
                </a:lnTo>
                <a:lnTo>
                  <a:pt x="0" y="0"/>
                </a:lnTo>
                <a:lnTo>
                  <a:pt x="0" y="11709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272208" y="120081"/>
            <a:ext cx="12529392" cy="1152128"/>
          </a:xfrm>
          <a:custGeom>
            <a:avLst/>
            <a:gdLst/>
            <a:ahLst/>
            <a:cxnLst/>
            <a:rect l="l" t="t" r="r" b="b"/>
            <a:pathLst>
              <a:path w="8135874" h="571500">
                <a:moveTo>
                  <a:pt x="0" y="571500"/>
                </a:moveTo>
                <a:lnTo>
                  <a:pt x="8135874" y="571500"/>
                </a:lnTo>
                <a:lnTo>
                  <a:pt x="8135874" y="0"/>
                </a:lnTo>
                <a:lnTo>
                  <a:pt x="0" y="0"/>
                </a:lnTo>
                <a:lnTo>
                  <a:pt x="0" y="57150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801600" cy="19846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096636" marR="17780" indent="-4580128"/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Готовность к формированию «прорывных» инновационных биомедицинских продуктов</a:t>
            </a:r>
            <a:endParaRPr sz="2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586174" y="3187597"/>
            <a:ext cx="3830877" cy="3830879"/>
          </a:xfrm>
          <a:custGeom>
            <a:avLst/>
            <a:gdLst/>
            <a:ahLst/>
            <a:cxnLst/>
            <a:rect l="l" t="t" r="r" b="b"/>
            <a:pathLst>
              <a:path w="2736341" h="2736342">
                <a:moveTo>
                  <a:pt x="0" y="1368171"/>
                </a:moveTo>
                <a:lnTo>
                  <a:pt x="4535" y="1255955"/>
                </a:lnTo>
                <a:lnTo>
                  <a:pt x="17906" y="1146239"/>
                </a:lnTo>
                <a:lnTo>
                  <a:pt x="39760" y="1039373"/>
                </a:lnTo>
                <a:lnTo>
                  <a:pt x="69747" y="935711"/>
                </a:lnTo>
                <a:lnTo>
                  <a:pt x="107513" y="835604"/>
                </a:lnTo>
                <a:lnTo>
                  <a:pt x="152707" y="739404"/>
                </a:lnTo>
                <a:lnTo>
                  <a:pt x="204976" y="647463"/>
                </a:lnTo>
                <a:lnTo>
                  <a:pt x="263968" y="560134"/>
                </a:lnTo>
                <a:lnTo>
                  <a:pt x="329333" y="477767"/>
                </a:lnTo>
                <a:lnTo>
                  <a:pt x="400716" y="400716"/>
                </a:lnTo>
                <a:lnTo>
                  <a:pt x="477767" y="329333"/>
                </a:lnTo>
                <a:lnTo>
                  <a:pt x="560134" y="263968"/>
                </a:lnTo>
                <a:lnTo>
                  <a:pt x="647463" y="204976"/>
                </a:lnTo>
                <a:lnTo>
                  <a:pt x="739404" y="152707"/>
                </a:lnTo>
                <a:lnTo>
                  <a:pt x="835604" y="107513"/>
                </a:lnTo>
                <a:lnTo>
                  <a:pt x="935711" y="69747"/>
                </a:lnTo>
                <a:lnTo>
                  <a:pt x="1039373" y="39760"/>
                </a:lnTo>
                <a:lnTo>
                  <a:pt x="1146239" y="17906"/>
                </a:lnTo>
                <a:lnTo>
                  <a:pt x="1255955" y="4535"/>
                </a:lnTo>
                <a:lnTo>
                  <a:pt x="1368171" y="0"/>
                </a:lnTo>
                <a:lnTo>
                  <a:pt x="1480386" y="4535"/>
                </a:lnTo>
                <a:lnTo>
                  <a:pt x="1590102" y="17906"/>
                </a:lnTo>
                <a:lnTo>
                  <a:pt x="1696968" y="39760"/>
                </a:lnTo>
                <a:lnTo>
                  <a:pt x="1800630" y="69747"/>
                </a:lnTo>
                <a:lnTo>
                  <a:pt x="1900737" y="107513"/>
                </a:lnTo>
                <a:lnTo>
                  <a:pt x="1996937" y="152707"/>
                </a:lnTo>
                <a:lnTo>
                  <a:pt x="2088878" y="204976"/>
                </a:lnTo>
                <a:lnTo>
                  <a:pt x="2176207" y="263968"/>
                </a:lnTo>
                <a:lnTo>
                  <a:pt x="2258574" y="329333"/>
                </a:lnTo>
                <a:lnTo>
                  <a:pt x="2335625" y="400716"/>
                </a:lnTo>
                <a:lnTo>
                  <a:pt x="2407008" y="477767"/>
                </a:lnTo>
                <a:lnTo>
                  <a:pt x="2472373" y="560134"/>
                </a:lnTo>
                <a:lnTo>
                  <a:pt x="2531365" y="647463"/>
                </a:lnTo>
                <a:lnTo>
                  <a:pt x="2583634" y="739404"/>
                </a:lnTo>
                <a:lnTo>
                  <a:pt x="2628828" y="835604"/>
                </a:lnTo>
                <a:lnTo>
                  <a:pt x="2666594" y="935711"/>
                </a:lnTo>
                <a:lnTo>
                  <a:pt x="2696581" y="1039373"/>
                </a:lnTo>
                <a:lnTo>
                  <a:pt x="2718435" y="1146239"/>
                </a:lnTo>
                <a:lnTo>
                  <a:pt x="2731806" y="1255955"/>
                </a:lnTo>
                <a:lnTo>
                  <a:pt x="2736341" y="1368171"/>
                </a:lnTo>
                <a:lnTo>
                  <a:pt x="2731806" y="1480386"/>
                </a:lnTo>
                <a:lnTo>
                  <a:pt x="2718435" y="1590102"/>
                </a:lnTo>
                <a:lnTo>
                  <a:pt x="2696581" y="1696968"/>
                </a:lnTo>
                <a:lnTo>
                  <a:pt x="2666594" y="1800630"/>
                </a:lnTo>
                <a:lnTo>
                  <a:pt x="2628828" y="1900737"/>
                </a:lnTo>
                <a:lnTo>
                  <a:pt x="2583634" y="1996937"/>
                </a:lnTo>
                <a:lnTo>
                  <a:pt x="2531365" y="2088878"/>
                </a:lnTo>
                <a:lnTo>
                  <a:pt x="2472373" y="2176207"/>
                </a:lnTo>
                <a:lnTo>
                  <a:pt x="2407008" y="2258574"/>
                </a:lnTo>
                <a:lnTo>
                  <a:pt x="2335625" y="2335625"/>
                </a:lnTo>
                <a:lnTo>
                  <a:pt x="2258574" y="2407008"/>
                </a:lnTo>
                <a:lnTo>
                  <a:pt x="2176207" y="2472373"/>
                </a:lnTo>
                <a:lnTo>
                  <a:pt x="2088878" y="2531365"/>
                </a:lnTo>
                <a:lnTo>
                  <a:pt x="1996937" y="2583634"/>
                </a:lnTo>
                <a:lnTo>
                  <a:pt x="1900737" y="2628828"/>
                </a:lnTo>
                <a:lnTo>
                  <a:pt x="1800630" y="2666594"/>
                </a:lnTo>
                <a:lnTo>
                  <a:pt x="1696968" y="2696581"/>
                </a:lnTo>
                <a:lnTo>
                  <a:pt x="1590102" y="2718435"/>
                </a:lnTo>
                <a:lnTo>
                  <a:pt x="1480386" y="2731806"/>
                </a:lnTo>
                <a:lnTo>
                  <a:pt x="1368171" y="2736342"/>
                </a:lnTo>
                <a:lnTo>
                  <a:pt x="1255955" y="2731806"/>
                </a:lnTo>
                <a:lnTo>
                  <a:pt x="1146239" y="2718435"/>
                </a:lnTo>
                <a:lnTo>
                  <a:pt x="1039373" y="2696581"/>
                </a:lnTo>
                <a:lnTo>
                  <a:pt x="935711" y="2666594"/>
                </a:lnTo>
                <a:lnTo>
                  <a:pt x="835604" y="2628828"/>
                </a:lnTo>
                <a:lnTo>
                  <a:pt x="739404" y="2583634"/>
                </a:lnTo>
                <a:lnTo>
                  <a:pt x="647463" y="2531365"/>
                </a:lnTo>
                <a:lnTo>
                  <a:pt x="560134" y="2472373"/>
                </a:lnTo>
                <a:lnTo>
                  <a:pt x="477767" y="2407008"/>
                </a:lnTo>
                <a:lnTo>
                  <a:pt x="400716" y="2335625"/>
                </a:lnTo>
                <a:lnTo>
                  <a:pt x="329333" y="2258574"/>
                </a:lnTo>
                <a:lnTo>
                  <a:pt x="263968" y="2176207"/>
                </a:lnTo>
                <a:lnTo>
                  <a:pt x="204976" y="2088878"/>
                </a:lnTo>
                <a:lnTo>
                  <a:pt x="152707" y="1996937"/>
                </a:lnTo>
                <a:lnTo>
                  <a:pt x="107513" y="1900737"/>
                </a:lnTo>
                <a:lnTo>
                  <a:pt x="69747" y="1800630"/>
                </a:lnTo>
                <a:lnTo>
                  <a:pt x="39760" y="1696968"/>
                </a:lnTo>
                <a:lnTo>
                  <a:pt x="17906" y="1590102"/>
                </a:lnTo>
                <a:lnTo>
                  <a:pt x="4535" y="1480386"/>
                </a:lnTo>
                <a:lnTo>
                  <a:pt x="0" y="1368171"/>
                </a:lnTo>
                <a:close/>
              </a:path>
            </a:pathLst>
          </a:custGeom>
          <a:ln w="127000">
            <a:solidFill>
              <a:srgbClr val="6699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object 7"/>
          <p:cNvSpPr/>
          <p:nvPr/>
        </p:nvSpPr>
        <p:spPr>
          <a:xfrm>
            <a:off x="9131807" y="2895295"/>
            <a:ext cx="3669791" cy="169407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335565" y="3034336"/>
            <a:ext cx="2995930" cy="15246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 marR="17780"/>
            <a:r>
              <a:rPr sz="2000" b="1" dirty="0">
                <a:solidFill>
                  <a:srgbClr val="375F92"/>
                </a:solidFill>
                <a:cs typeface="Calibri"/>
              </a:rPr>
              <a:t>Превен</a:t>
            </a:r>
            <a:r>
              <a:rPr sz="2000" b="1" spc="7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и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в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н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ые</a:t>
            </a:r>
            <a:r>
              <a:rPr sz="2000" b="1" spc="-70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зд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оровь</a:t>
            </a:r>
            <a:r>
              <a:rPr sz="2000" b="1" spc="7" dirty="0">
                <a:solidFill>
                  <a:srgbClr val="375F92"/>
                </a:solidFill>
                <a:cs typeface="Calibri"/>
              </a:rPr>
              <a:t>е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- с</a:t>
            </a:r>
            <a:r>
              <a:rPr sz="2000" b="1" spc="-35" dirty="0">
                <a:solidFill>
                  <a:srgbClr val="375F92"/>
                </a:solidFill>
                <a:cs typeface="Calibri"/>
              </a:rPr>
              <a:t>о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храня</a:t>
            </a:r>
            <a:r>
              <a:rPr sz="2000" b="1" spc="-7" dirty="0">
                <a:solidFill>
                  <a:srgbClr val="375F92"/>
                </a:solidFill>
                <a:cs typeface="Calibri"/>
              </a:rPr>
              <a:t>ю</a:t>
            </a:r>
            <a:r>
              <a:rPr sz="2000" b="1" spc="-28" dirty="0">
                <a:solidFill>
                  <a:srgbClr val="375F92"/>
                </a:solidFill>
                <a:cs typeface="Calibri"/>
              </a:rPr>
              <a:t>щ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ие</a:t>
            </a:r>
            <a:r>
              <a:rPr sz="2000" b="1" spc="-91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те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х</a:t>
            </a:r>
            <a:r>
              <a:rPr sz="2000" b="1" spc="7" dirty="0">
                <a:solidFill>
                  <a:srgbClr val="375F92"/>
                </a:solidFill>
                <a:cs typeface="Calibri"/>
              </a:rPr>
              <a:t>н</a:t>
            </a:r>
            <a:r>
              <a:rPr sz="2000" b="1" spc="-35" dirty="0">
                <a:solidFill>
                  <a:srgbClr val="375F92"/>
                </a:solidFill>
                <a:cs typeface="Calibri"/>
              </a:rPr>
              <a:t>о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ло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г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ии: 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ес</a:t>
            </a:r>
            <a:r>
              <a:rPr sz="2000" b="1" spc="7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-сис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тем</a:t>
            </a:r>
            <a:r>
              <a:rPr sz="2000" b="1" spc="-7" dirty="0">
                <a:solidFill>
                  <a:srgbClr val="375F92"/>
                </a:solidFill>
                <a:cs typeface="Calibri"/>
              </a:rPr>
              <a:t>ы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, ориенти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р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ва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нные</a:t>
            </a:r>
            <a:r>
              <a:rPr sz="2000" b="1" spc="-98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на вы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я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в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ление</a:t>
            </a:r>
            <a:r>
              <a:rPr sz="2000" b="1" spc="-77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факторов</a:t>
            </a:r>
            <a:r>
              <a:rPr sz="2000" b="1" spc="-77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рис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к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а</a:t>
            </a:r>
            <a:endParaRPr sz="20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60020" y="5818326"/>
            <a:ext cx="3409493" cy="12908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1574" y="5958612"/>
            <a:ext cx="2791460" cy="92722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 marR="17780"/>
            <a:r>
              <a:rPr sz="2000" b="1" dirty="0">
                <a:solidFill>
                  <a:srgbClr val="375F92"/>
                </a:solidFill>
                <a:cs typeface="Calibri"/>
              </a:rPr>
              <a:t>Новое</a:t>
            </a:r>
            <a:r>
              <a:rPr sz="2000" b="1" spc="-56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по</a:t>
            </a:r>
            <a:r>
              <a:rPr sz="2000" b="1" spc="-35" dirty="0">
                <a:solidFill>
                  <a:srgbClr val="375F92"/>
                </a:solidFill>
                <a:cs typeface="Calibri"/>
              </a:rPr>
              <a:t>ко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лен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и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е вакцин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н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ых</a:t>
            </a:r>
            <a:r>
              <a:rPr sz="2000" b="1" spc="-77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пре</a:t>
            </a:r>
            <a:r>
              <a:rPr sz="2000" b="1" spc="7" dirty="0">
                <a:solidFill>
                  <a:srgbClr val="375F92"/>
                </a:solidFill>
                <a:cs typeface="Calibri"/>
              </a:rPr>
              <a:t>п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ар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ат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в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,</a:t>
            </a:r>
            <a:r>
              <a:rPr sz="2000" b="1" spc="-84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в 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ом</a:t>
            </a:r>
            <a:r>
              <a:rPr sz="2000" b="1" spc="-35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числе</a:t>
            </a:r>
            <a:r>
              <a:rPr sz="2000" b="1" spc="-35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от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у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берк</a:t>
            </a:r>
            <a:r>
              <a:rPr sz="2000" b="1" spc="-77" dirty="0">
                <a:solidFill>
                  <a:srgbClr val="375F92"/>
                </a:solidFill>
                <a:cs typeface="Calibri"/>
              </a:rPr>
              <a:t>у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леза</a:t>
            </a:r>
            <a:endParaRPr sz="20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60021" y="8035138"/>
            <a:ext cx="4518963" cy="9174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61574" y="8176667"/>
            <a:ext cx="3922268" cy="92722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 marR="17780"/>
            <a:r>
              <a:rPr sz="2000" b="1" dirty="0">
                <a:solidFill>
                  <a:srgbClr val="375F92"/>
                </a:solidFill>
                <a:cs typeface="Calibri"/>
              </a:rPr>
              <a:t>Новый</a:t>
            </a:r>
            <a:r>
              <a:rPr sz="2000" b="1" spc="-42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к</a:t>
            </a:r>
            <a:r>
              <a:rPr sz="2000" b="1" spc="7" dirty="0">
                <a:solidFill>
                  <a:srgbClr val="375F92"/>
                </a:solidFill>
                <a:cs typeface="Calibri"/>
              </a:rPr>
              <a:t>л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а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с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с</a:t>
            </a:r>
            <a:r>
              <a:rPr sz="2000" b="1" spc="-42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ле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к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арств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ен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ных ср</a:t>
            </a:r>
            <a:r>
              <a:rPr sz="2000" b="1" spc="-28" dirty="0">
                <a:solidFill>
                  <a:srgbClr val="375F92"/>
                </a:solidFill>
                <a:cs typeface="Calibri"/>
              </a:rPr>
              <a:t>е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д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ств</a:t>
            </a:r>
            <a:r>
              <a:rPr sz="2000" b="1" spc="-56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на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основе</a:t>
            </a:r>
            <a:r>
              <a:rPr sz="2000" b="1" spc="-49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ре</a:t>
            </a:r>
            <a:r>
              <a:rPr sz="2000" b="1" spc="-28" dirty="0">
                <a:solidFill>
                  <a:srgbClr val="375F92"/>
                </a:solidFill>
                <a:cs typeface="Calibri"/>
              </a:rPr>
              <a:t>к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</a:t>
            </a:r>
            <a:r>
              <a:rPr sz="2000" b="1" spc="-7" dirty="0">
                <a:solidFill>
                  <a:srgbClr val="375F92"/>
                </a:solidFill>
                <a:cs typeface="Calibri"/>
              </a:rPr>
              <a:t>м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б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и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нан</a:t>
            </a:r>
            <a:r>
              <a:rPr sz="2000" b="1" spc="7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ных 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ерапе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в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тич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е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ск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и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х</a:t>
            </a:r>
            <a:r>
              <a:rPr sz="2000" b="1" spc="-91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анти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spc="-35" dirty="0">
                <a:solidFill>
                  <a:srgbClr val="375F92"/>
                </a:solidFill>
                <a:cs typeface="Calibri"/>
              </a:rPr>
              <a:t>е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л</a:t>
            </a:r>
            <a:endParaRPr sz="20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719365" y="1179881"/>
            <a:ext cx="4721657" cy="139324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923835" y="1320166"/>
            <a:ext cx="4136517" cy="92722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 marR="17780"/>
            <a:r>
              <a:rPr sz="2000" b="1" dirty="0">
                <a:solidFill>
                  <a:srgbClr val="375F92"/>
                </a:solidFill>
                <a:cs typeface="Calibri"/>
              </a:rPr>
              <a:t>Новый</a:t>
            </a:r>
            <a:r>
              <a:rPr sz="2000" b="1" spc="-42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к</a:t>
            </a:r>
            <a:r>
              <a:rPr sz="2000" b="1" spc="7" dirty="0">
                <a:solidFill>
                  <a:srgbClr val="375F92"/>
                </a:solidFill>
                <a:cs typeface="Calibri"/>
              </a:rPr>
              <a:t>л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а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с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с</a:t>
            </a:r>
            <a:r>
              <a:rPr sz="2000" b="1" spc="-42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пре</a:t>
            </a:r>
            <a:r>
              <a:rPr sz="2000" b="1" spc="7" dirty="0">
                <a:solidFill>
                  <a:srgbClr val="375F92"/>
                </a:solidFill>
                <a:cs typeface="Calibri"/>
              </a:rPr>
              <a:t>п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ара</a:t>
            </a:r>
            <a:r>
              <a:rPr sz="2000" b="1" spc="-28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ов ре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г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енер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а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и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в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н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ой</a:t>
            </a:r>
            <a:r>
              <a:rPr sz="2000" b="1" spc="-98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м</a:t>
            </a:r>
            <a:r>
              <a:rPr sz="2000" b="1" spc="-35" dirty="0">
                <a:solidFill>
                  <a:srgbClr val="375F92"/>
                </a:solidFill>
                <a:cs typeface="Calibri"/>
              </a:rPr>
              <a:t>е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дицины</a:t>
            </a:r>
            <a:r>
              <a:rPr sz="2000" b="1" spc="-35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на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основе ре</a:t>
            </a:r>
            <a:r>
              <a:rPr sz="2000" b="1" spc="-28" dirty="0">
                <a:solidFill>
                  <a:srgbClr val="375F92"/>
                </a:solidFill>
                <a:cs typeface="Calibri"/>
              </a:rPr>
              <a:t>к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</a:t>
            </a:r>
            <a:r>
              <a:rPr sz="2000" b="1" spc="-7" dirty="0">
                <a:solidFill>
                  <a:srgbClr val="375F92"/>
                </a:solidFill>
                <a:cs typeface="Calibri"/>
              </a:rPr>
              <a:t>м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б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и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на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н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тных</a:t>
            </a:r>
            <a:r>
              <a:rPr sz="2000" b="1" spc="-84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ци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окинов</a:t>
            </a:r>
            <a:endParaRPr sz="20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62991" y="1282294"/>
            <a:ext cx="4719523" cy="149352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64118" y="1420500"/>
            <a:ext cx="4014724" cy="92811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 marR="17780">
              <a:lnSpc>
                <a:spcPct val="100099"/>
              </a:lnSpc>
            </a:pPr>
            <a:r>
              <a:rPr sz="2000" b="1" dirty="0">
                <a:solidFill>
                  <a:srgbClr val="375F92"/>
                </a:solidFill>
                <a:cs typeface="Calibri"/>
              </a:rPr>
              <a:t>Новые</a:t>
            </a:r>
            <a:r>
              <a:rPr sz="2000" b="1" spc="-56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к</a:t>
            </a:r>
            <a:r>
              <a:rPr sz="2000" b="1" spc="7" dirty="0">
                <a:solidFill>
                  <a:srgbClr val="375F92"/>
                </a:solidFill>
                <a:cs typeface="Calibri"/>
              </a:rPr>
              <a:t>л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е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очные</a:t>
            </a:r>
            <a:r>
              <a:rPr sz="2000" b="1" spc="-56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пр</a:t>
            </a:r>
            <a:r>
              <a:rPr sz="2000" b="1" spc="-49" dirty="0">
                <a:solidFill>
                  <a:srgbClr val="375F92"/>
                </a:solidFill>
                <a:cs typeface="Calibri"/>
              </a:rPr>
              <a:t>о</a:t>
            </a:r>
            <a:r>
              <a:rPr sz="2000" b="1" spc="-42" dirty="0">
                <a:solidFill>
                  <a:srgbClr val="375F92"/>
                </a:solidFill>
                <a:cs typeface="Calibri"/>
              </a:rPr>
              <a:t>д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у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кты</a:t>
            </a:r>
            <a:r>
              <a:rPr sz="2000" b="1" spc="-49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для во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с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стано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в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л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е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н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ия</a:t>
            </a:r>
            <a:r>
              <a:rPr sz="2000" b="1" spc="-91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к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аней</a:t>
            </a:r>
            <a:r>
              <a:rPr sz="2000" b="1" spc="-77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и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ф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у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нкций</a:t>
            </a:r>
            <a:r>
              <a:rPr sz="2000" b="1" spc="-49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(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в 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ом</a:t>
            </a:r>
            <a:r>
              <a:rPr sz="2000" b="1" spc="-35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числе</a:t>
            </a:r>
            <a:r>
              <a:rPr sz="2000" b="1" spc="-35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spc="-28" dirty="0">
                <a:solidFill>
                  <a:srgbClr val="375F92"/>
                </a:solidFill>
                <a:cs typeface="Calibri"/>
              </a:rPr>
              <a:t>г</a:t>
            </a:r>
            <a:r>
              <a:rPr sz="2000" b="1" spc="-35" dirty="0">
                <a:solidFill>
                  <a:srgbClr val="375F92"/>
                </a:solidFill>
                <a:cs typeface="Calibri"/>
              </a:rPr>
              <a:t>о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ловно</a:t>
            </a:r>
            <a:r>
              <a:rPr sz="2000" b="1" spc="-28" dirty="0">
                <a:solidFill>
                  <a:srgbClr val="375F92"/>
                </a:solidFill>
                <a:cs typeface="Calibri"/>
              </a:rPr>
              <a:t>г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</a:t>
            </a:r>
            <a:r>
              <a:rPr sz="2000" b="1" spc="-35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м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оз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г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а)</a:t>
            </a:r>
            <a:endParaRPr sz="20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60020" y="2995573"/>
            <a:ext cx="3913022" cy="14935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61574" y="3134970"/>
            <a:ext cx="3177286" cy="12259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 marR="17780"/>
            <a:r>
              <a:rPr sz="2000" b="1" dirty="0">
                <a:solidFill>
                  <a:srgbClr val="375F92"/>
                </a:solidFill>
                <a:cs typeface="Calibri"/>
              </a:rPr>
              <a:t>Ме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spc="-49" dirty="0">
                <a:solidFill>
                  <a:srgbClr val="375F92"/>
                </a:solidFill>
                <a:cs typeface="Calibri"/>
              </a:rPr>
              <a:t>о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ды</a:t>
            </a:r>
            <a:r>
              <a:rPr sz="2000" b="1" spc="-49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напра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в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л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е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н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н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ой адресной</a:t>
            </a:r>
            <a:r>
              <a:rPr sz="2000" b="1" spc="-98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д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оставки ле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к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а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р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ст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в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е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н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ных</a:t>
            </a:r>
            <a:r>
              <a:rPr sz="2000" b="1" spc="-91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пре</a:t>
            </a:r>
            <a:r>
              <a:rPr sz="2000" b="1" spc="7" dirty="0">
                <a:solidFill>
                  <a:srgbClr val="375F92"/>
                </a:solidFill>
                <a:cs typeface="Calibri"/>
              </a:rPr>
              <a:t>п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ара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о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в</a:t>
            </a:r>
            <a:r>
              <a:rPr sz="2000" b="1" spc="-77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и к</a:t>
            </a:r>
            <a:r>
              <a:rPr sz="2000" b="1" spc="7" dirty="0">
                <a:solidFill>
                  <a:srgbClr val="375F92"/>
                </a:solidFill>
                <a:cs typeface="Calibri"/>
              </a:rPr>
              <a:t>л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е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очных</a:t>
            </a:r>
            <a:r>
              <a:rPr sz="2000" b="1" spc="-91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пр</a:t>
            </a:r>
            <a:r>
              <a:rPr sz="2000" b="1" spc="-49" dirty="0">
                <a:solidFill>
                  <a:srgbClr val="375F92"/>
                </a:solidFill>
                <a:cs typeface="Calibri"/>
              </a:rPr>
              <a:t>о</a:t>
            </a:r>
            <a:r>
              <a:rPr sz="2000" b="1" spc="-42" dirty="0">
                <a:solidFill>
                  <a:srgbClr val="375F92"/>
                </a:solidFill>
                <a:cs typeface="Calibri"/>
              </a:rPr>
              <a:t>д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у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к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т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ов</a:t>
            </a:r>
            <a:endParaRPr sz="20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933700" y="3484169"/>
            <a:ext cx="1295095" cy="75316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994093" y="3510901"/>
            <a:ext cx="886390" cy="406032"/>
          </a:xfrm>
          <a:custGeom>
            <a:avLst/>
            <a:gdLst/>
            <a:ahLst/>
            <a:cxnLst/>
            <a:rect l="l" t="t" r="r" b="b"/>
            <a:pathLst>
              <a:path w="633136" h="290023">
                <a:moveTo>
                  <a:pt x="521032" y="229881"/>
                </a:moveTo>
                <a:lnTo>
                  <a:pt x="393077" y="255312"/>
                </a:lnTo>
                <a:lnTo>
                  <a:pt x="386112" y="264579"/>
                </a:lnTo>
                <a:lnTo>
                  <a:pt x="385790" y="278867"/>
                </a:lnTo>
                <a:lnTo>
                  <a:pt x="394251" y="288110"/>
                </a:lnTo>
                <a:lnTo>
                  <a:pt x="406822" y="290023"/>
                </a:lnTo>
                <a:lnTo>
                  <a:pt x="602607" y="252558"/>
                </a:lnTo>
                <a:lnTo>
                  <a:pt x="589956" y="252558"/>
                </a:lnTo>
                <a:lnTo>
                  <a:pt x="521032" y="229881"/>
                </a:lnTo>
                <a:close/>
              </a:path>
              <a:path w="633136" h="290023">
                <a:moveTo>
                  <a:pt x="558773" y="222380"/>
                </a:moveTo>
                <a:lnTo>
                  <a:pt x="521032" y="229881"/>
                </a:lnTo>
                <a:lnTo>
                  <a:pt x="589956" y="252558"/>
                </a:lnTo>
                <a:lnTo>
                  <a:pt x="591674" y="247351"/>
                </a:lnTo>
                <a:lnTo>
                  <a:pt x="581828" y="247351"/>
                </a:lnTo>
                <a:lnTo>
                  <a:pt x="558773" y="222380"/>
                </a:lnTo>
                <a:close/>
              </a:path>
              <a:path w="633136" h="290023">
                <a:moveTo>
                  <a:pt x="469273" y="72579"/>
                </a:moveTo>
                <a:lnTo>
                  <a:pt x="458267" y="72867"/>
                </a:lnTo>
                <a:lnTo>
                  <a:pt x="446363" y="80737"/>
                </a:lnTo>
                <a:lnTo>
                  <a:pt x="443830" y="92299"/>
                </a:lnTo>
                <a:lnTo>
                  <a:pt x="448859" y="103333"/>
                </a:lnTo>
                <a:lnTo>
                  <a:pt x="531980" y="193360"/>
                </a:lnTo>
                <a:lnTo>
                  <a:pt x="601894" y="216363"/>
                </a:lnTo>
                <a:lnTo>
                  <a:pt x="589956" y="252558"/>
                </a:lnTo>
                <a:lnTo>
                  <a:pt x="602607" y="252558"/>
                </a:lnTo>
                <a:lnTo>
                  <a:pt x="633136" y="246716"/>
                </a:lnTo>
                <a:lnTo>
                  <a:pt x="476799" y="77425"/>
                </a:lnTo>
                <a:lnTo>
                  <a:pt x="469273" y="72579"/>
                </a:lnTo>
                <a:close/>
              </a:path>
              <a:path w="633136" h="290023">
                <a:moveTo>
                  <a:pt x="592242" y="215728"/>
                </a:moveTo>
                <a:lnTo>
                  <a:pt x="558773" y="222380"/>
                </a:lnTo>
                <a:lnTo>
                  <a:pt x="581828" y="247351"/>
                </a:lnTo>
                <a:lnTo>
                  <a:pt x="592242" y="215728"/>
                </a:lnTo>
                <a:close/>
              </a:path>
              <a:path w="633136" h="290023">
                <a:moveTo>
                  <a:pt x="599964" y="215728"/>
                </a:moveTo>
                <a:lnTo>
                  <a:pt x="592242" y="215728"/>
                </a:lnTo>
                <a:lnTo>
                  <a:pt x="581828" y="247351"/>
                </a:lnTo>
                <a:lnTo>
                  <a:pt x="591674" y="247351"/>
                </a:lnTo>
                <a:lnTo>
                  <a:pt x="601894" y="216363"/>
                </a:lnTo>
                <a:lnTo>
                  <a:pt x="599964" y="215728"/>
                </a:lnTo>
                <a:close/>
              </a:path>
              <a:path w="633136" h="290023">
                <a:moveTo>
                  <a:pt x="114096" y="55871"/>
                </a:moveTo>
                <a:lnTo>
                  <a:pt x="114225" y="56950"/>
                </a:lnTo>
                <a:lnTo>
                  <a:pt x="113026" y="69017"/>
                </a:lnTo>
                <a:lnTo>
                  <a:pt x="107445" y="82199"/>
                </a:lnTo>
                <a:lnTo>
                  <a:pt x="101051" y="91702"/>
                </a:lnTo>
                <a:lnTo>
                  <a:pt x="521032" y="229881"/>
                </a:lnTo>
                <a:lnTo>
                  <a:pt x="558773" y="222380"/>
                </a:lnTo>
                <a:lnTo>
                  <a:pt x="531980" y="193360"/>
                </a:lnTo>
                <a:lnTo>
                  <a:pt x="114096" y="55871"/>
                </a:lnTo>
                <a:close/>
              </a:path>
              <a:path w="633136" h="290023">
                <a:moveTo>
                  <a:pt x="531980" y="193360"/>
                </a:moveTo>
                <a:lnTo>
                  <a:pt x="558773" y="222380"/>
                </a:lnTo>
                <a:lnTo>
                  <a:pt x="592242" y="215728"/>
                </a:lnTo>
                <a:lnTo>
                  <a:pt x="599964" y="215728"/>
                </a:lnTo>
                <a:lnTo>
                  <a:pt x="531980" y="193360"/>
                </a:lnTo>
                <a:close/>
              </a:path>
              <a:path w="633136" h="290023">
                <a:moveTo>
                  <a:pt x="58116" y="0"/>
                </a:moveTo>
                <a:lnTo>
                  <a:pt x="15022" y="19111"/>
                </a:lnTo>
                <a:lnTo>
                  <a:pt x="0" y="54386"/>
                </a:lnTo>
                <a:lnTo>
                  <a:pt x="747" y="66732"/>
                </a:lnTo>
                <a:lnTo>
                  <a:pt x="27594" y="106109"/>
                </a:lnTo>
                <a:lnTo>
                  <a:pt x="58173" y="114238"/>
                </a:lnTo>
                <a:lnTo>
                  <a:pt x="69821" y="112635"/>
                </a:lnTo>
                <a:lnTo>
                  <a:pt x="80889" y="108543"/>
                </a:lnTo>
                <a:lnTo>
                  <a:pt x="91059" y="102049"/>
                </a:lnTo>
                <a:lnTo>
                  <a:pt x="100017" y="93238"/>
                </a:lnTo>
                <a:lnTo>
                  <a:pt x="101051" y="91702"/>
                </a:lnTo>
                <a:lnTo>
                  <a:pt x="51095" y="75266"/>
                </a:lnTo>
                <a:lnTo>
                  <a:pt x="63033" y="39071"/>
                </a:lnTo>
                <a:lnTo>
                  <a:pt x="110697" y="39071"/>
                </a:lnTo>
                <a:lnTo>
                  <a:pt x="108892" y="33897"/>
                </a:lnTo>
                <a:lnTo>
                  <a:pt x="102580" y="23586"/>
                </a:lnTo>
                <a:lnTo>
                  <a:pt x="93983" y="14535"/>
                </a:lnTo>
                <a:lnTo>
                  <a:pt x="83212" y="7082"/>
                </a:lnTo>
                <a:lnTo>
                  <a:pt x="70376" y="1564"/>
                </a:lnTo>
                <a:lnTo>
                  <a:pt x="58116" y="0"/>
                </a:lnTo>
                <a:close/>
              </a:path>
              <a:path w="633136" h="290023">
                <a:moveTo>
                  <a:pt x="63033" y="39071"/>
                </a:moveTo>
                <a:lnTo>
                  <a:pt x="51095" y="75266"/>
                </a:lnTo>
                <a:lnTo>
                  <a:pt x="101051" y="91702"/>
                </a:lnTo>
                <a:lnTo>
                  <a:pt x="107445" y="82199"/>
                </a:lnTo>
                <a:lnTo>
                  <a:pt x="113026" y="69017"/>
                </a:lnTo>
                <a:lnTo>
                  <a:pt x="114225" y="56950"/>
                </a:lnTo>
                <a:lnTo>
                  <a:pt x="114096" y="55871"/>
                </a:lnTo>
                <a:lnTo>
                  <a:pt x="63033" y="39071"/>
                </a:lnTo>
                <a:close/>
              </a:path>
              <a:path w="633136" h="290023">
                <a:moveTo>
                  <a:pt x="110697" y="39071"/>
                </a:moveTo>
                <a:lnTo>
                  <a:pt x="63033" y="39071"/>
                </a:lnTo>
                <a:lnTo>
                  <a:pt x="114096" y="55871"/>
                </a:lnTo>
                <a:lnTo>
                  <a:pt x="112811" y="45131"/>
                </a:lnTo>
                <a:lnTo>
                  <a:pt x="110697" y="39071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136390" y="5997549"/>
            <a:ext cx="1292962" cy="69555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198916" y="6209629"/>
            <a:ext cx="883193" cy="334303"/>
          </a:xfrm>
          <a:custGeom>
            <a:avLst/>
            <a:gdLst/>
            <a:ahLst/>
            <a:cxnLst/>
            <a:rect l="l" t="t" r="r" b="b"/>
            <a:pathLst>
              <a:path w="630852" h="238788">
                <a:moveTo>
                  <a:pt x="50255" y="126223"/>
                </a:moveTo>
                <a:lnTo>
                  <a:pt x="8640" y="149915"/>
                </a:lnTo>
                <a:lnTo>
                  <a:pt x="0" y="188170"/>
                </a:lnTo>
                <a:lnTo>
                  <a:pt x="2171" y="203921"/>
                </a:lnTo>
                <a:lnTo>
                  <a:pt x="39272" y="236689"/>
                </a:lnTo>
                <a:lnTo>
                  <a:pt x="52017" y="238788"/>
                </a:lnTo>
                <a:lnTo>
                  <a:pt x="65321" y="237896"/>
                </a:lnTo>
                <a:lnTo>
                  <a:pt x="99915" y="215766"/>
                </a:lnTo>
                <a:lnTo>
                  <a:pt x="107196" y="200431"/>
                </a:lnTo>
                <a:lnTo>
                  <a:pt x="58336" y="200431"/>
                </a:lnTo>
                <a:lnTo>
                  <a:pt x="51351" y="162966"/>
                </a:lnTo>
                <a:lnTo>
                  <a:pt x="104233" y="153044"/>
                </a:lnTo>
                <a:lnTo>
                  <a:pt x="104165" y="152894"/>
                </a:lnTo>
                <a:lnTo>
                  <a:pt x="97020" y="143585"/>
                </a:lnTo>
                <a:lnTo>
                  <a:pt x="87875" y="136015"/>
                </a:lnTo>
                <a:lnTo>
                  <a:pt x="76911" y="130433"/>
                </a:lnTo>
                <a:lnTo>
                  <a:pt x="64311" y="127086"/>
                </a:lnTo>
                <a:lnTo>
                  <a:pt x="50255" y="126223"/>
                </a:lnTo>
                <a:close/>
              </a:path>
              <a:path w="630852" h="238788">
                <a:moveTo>
                  <a:pt x="596201" y="62128"/>
                </a:moveTo>
                <a:lnTo>
                  <a:pt x="588815" y="62128"/>
                </a:lnTo>
                <a:lnTo>
                  <a:pt x="595800" y="99593"/>
                </a:lnTo>
                <a:lnTo>
                  <a:pt x="525280" y="112823"/>
                </a:lnTo>
                <a:lnTo>
                  <a:pt x="423792" y="199029"/>
                </a:lnTo>
                <a:lnTo>
                  <a:pt x="423657" y="209937"/>
                </a:lnTo>
                <a:lnTo>
                  <a:pt x="430962" y="222065"/>
                </a:lnTo>
                <a:lnTo>
                  <a:pt x="442349" y="225114"/>
                </a:lnTo>
                <a:lnTo>
                  <a:pt x="453560" y="220751"/>
                </a:lnTo>
                <a:lnTo>
                  <a:pt x="630852" y="73685"/>
                </a:lnTo>
                <a:lnTo>
                  <a:pt x="596201" y="62128"/>
                </a:lnTo>
                <a:close/>
              </a:path>
              <a:path w="630852" h="238788">
                <a:moveTo>
                  <a:pt x="104233" y="153044"/>
                </a:moveTo>
                <a:lnTo>
                  <a:pt x="51351" y="162966"/>
                </a:lnTo>
                <a:lnTo>
                  <a:pt x="58336" y="200431"/>
                </a:lnTo>
                <a:lnTo>
                  <a:pt x="109695" y="190795"/>
                </a:lnTo>
                <a:lnTo>
                  <a:pt x="110724" y="178664"/>
                </a:lnTo>
                <a:lnTo>
                  <a:pt x="109127" y="163694"/>
                </a:lnTo>
                <a:lnTo>
                  <a:pt x="104233" y="153044"/>
                </a:lnTo>
                <a:close/>
              </a:path>
              <a:path w="630852" h="238788">
                <a:moveTo>
                  <a:pt x="109695" y="190795"/>
                </a:moveTo>
                <a:lnTo>
                  <a:pt x="58336" y="200431"/>
                </a:lnTo>
                <a:lnTo>
                  <a:pt x="107196" y="200431"/>
                </a:lnTo>
                <a:lnTo>
                  <a:pt x="109552" y="192479"/>
                </a:lnTo>
                <a:lnTo>
                  <a:pt x="109695" y="190795"/>
                </a:lnTo>
                <a:close/>
              </a:path>
              <a:path w="630852" h="238788">
                <a:moveTo>
                  <a:pt x="516462" y="75702"/>
                </a:moveTo>
                <a:lnTo>
                  <a:pt x="104233" y="153044"/>
                </a:lnTo>
                <a:lnTo>
                  <a:pt x="109127" y="163694"/>
                </a:lnTo>
                <a:lnTo>
                  <a:pt x="110724" y="178664"/>
                </a:lnTo>
                <a:lnTo>
                  <a:pt x="109695" y="190795"/>
                </a:lnTo>
                <a:lnTo>
                  <a:pt x="525280" y="112823"/>
                </a:lnTo>
                <a:lnTo>
                  <a:pt x="554188" y="88269"/>
                </a:lnTo>
                <a:lnTo>
                  <a:pt x="516462" y="75702"/>
                </a:lnTo>
                <a:close/>
              </a:path>
              <a:path w="630852" h="238788">
                <a:moveTo>
                  <a:pt x="554188" y="88269"/>
                </a:moveTo>
                <a:lnTo>
                  <a:pt x="525280" y="112823"/>
                </a:lnTo>
                <a:lnTo>
                  <a:pt x="595800" y="99593"/>
                </a:lnTo>
                <a:lnTo>
                  <a:pt x="595682" y="98958"/>
                </a:lnTo>
                <a:lnTo>
                  <a:pt x="586275" y="98958"/>
                </a:lnTo>
                <a:lnTo>
                  <a:pt x="554188" y="88269"/>
                </a:lnTo>
                <a:close/>
              </a:path>
              <a:path w="630852" h="238788">
                <a:moveTo>
                  <a:pt x="580179" y="66192"/>
                </a:moveTo>
                <a:lnTo>
                  <a:pt x="554188" y="88269"/>
                </a:lnTo>
                <a:lnTo>
                  <a:pt x="586275" y="98958"/>
                </a:lnTo>
                <a:lnTo>
                  <a:pt x="580179" y="66192"/>
                </a:lnTo>
                <a:close/>
              </a:path>
              <a:path w="630852" h="238788">
                <a:moveTo>
                  <a:pt x="589573" y="66192"/>
                </a:moveTo>
                <a:lnTo>
                  <a:pt x="580179" y="66192"/>
                </a:lnTo>
                <a:lnTo>
                  <a:pt x="586275" y="98958"/>
                </a:lnTo>
                <a:lnTo>
                  <a:pt x="595682" y="98958"/>
                </a:lnTo>
                <a:lnTo>
                  <a:pt x="589573" y="66192"/>
                </a:lnTo>
                <a:close/>
              </a:path>
              <a:path w="630852" h="238788">
                <a:moveTo>
                  <a:pt x="588815" y="62128"/>
                </a:moveTo>
                <a:lnTo>
                  <a:pt x="516462" y="75702"/>
                </a:lnTo>
                <a:lnTo>
                  <a:pt x="554188" y="88269"/>
                </a:lnTo>
                <a:lnTo>
                  <a:pt x="580179" y="66192"/>
                </a:lnTo>
                <a:lnTo>
                  <a:pt x="589573" y="66192"/>
                </a:lnTo>
                <a:lnTo>
                  <a:pt x="588815" y="62128"/>
                </a:lnTo>
                <a:close/>
              </a:path>
              <a:path w="630852" h="238788">
                <a:moveTo>
                  <a:pt x="404301" y="0"/>
                </a:moveTo>
                <a:lnTo>
                  <a:pt x="394188" y="5164"/>
                </a:lnTo>
                <a:lnTo>
                  <a:pt x="387204" y="17917"/>
                </a:lnTo>
                <a:lnTo>
                  <a:pt x="390417" y="29558"/>
                </a:lnTo>
                <a:lnTo>
                  <a:pt x="400220" y="36982"/>
                </a:lnTo>
                <a:lnTo>
                  <a:pt x="516462" y="75702"/>
                </a:lnTo>
                <a:lnTo>
                  <a:pt x="588815" y="62128"/>
                </a:lnTo>
                <a:lnTo>
                  <a:pt x="596201" y="62128"/>
                </a:lnTo>
                <a:lnTo>
                  <a:pt x="412285" y="787"/>
                </a:lnTo>
                <a:lnTo>
                  <a:pt x="404301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942891" y="7307580"/>
            <a:ext cx="1898904" cy="119268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003571" y="7609307"/>
            <a:ext cx="1489914" cy="799669"/>
          </a:xfrm>
          <a:custGeom>
            <a:avLst/>
            <a:gdLst/>
            <a:ahLst/>
            <a:cxnLst/>
            <a:rect l="l" t="t" r="r" b="b"/>
            <a:pathLst>
              <a:path w="1064224" h="571192">
                <a:moveTo>
                  <a:pt x="61324" y="458482"/>
                </a:moveTo>
                <a:lnTo>
                  <a:pt x="22962" y="467519"/>
                </a:lnTo>
                <a:lnTo>
                  <a:pt x="166" y="506516"/>
                </a:lnTo>
                <a:lnTo>
                  <a:pt x="0" y="518640"/>
                </a:lnTo>
                <a:lnTo>
                  <a:pt x="2331" y="531138"/>
                </a:lnTo>
                <a:lnTo>
                  <a:pt x="34523" y="566966"/>
                </a:lnTo>
                <a:lnTo>
                  <a:pt x="57844" y="571192"/>
                </a:lnTo>
                <a:lnTo>
                  <a:pt x="69874" y="569530"/>
                </a:lnTo>
                <a:lnTo>
                  <a:pt x="103743" y="545633"/>
                </a:lnTo>
                <a:lnTo>
                  <a:pt x="110313" y="531101"/>
                </a:lnTo>
                <a:lnTo>
                  <a:pt x="64607" y="531101"/>
                </a:lnTo>
                <a:lnTo>
                  <a:pt x="47589" y="497014"/>
                </a:lnTo>
                <a:lnTo>
                  <a:pt x="95494" y="473064"/>
                </a:lnTo>
                <a:lnTo>
                  <a:pt x="92711" y="470296"/>
                </a:lnTo>
                <a:lnTo>
                  <a:pt x="83383" y="464295"/>
                </a:lnTo>
                <a:lnTo>
                  <a:pt x="72849" y="460306"/>
                </a:lnTo>
                <a:lnTo>
                  <a:pt x="61324" y="458482"/>
                </a:lnTo>
                <a:close/>
              </a:path>
              <a:path w="1064224" h="571192">
                <a:moveTo>
                  <a:pt x="95494" y="473064"/>
                </a:moveTo>
                <a:lnTo>
                  <a:pt x="47589" y="497014"/>
                </a:lnTo>
                <a:lnTo>
                  <a:pt x="64607" y="531101"/>
                </a:lnTo>
                <a:lnTo>
                  <a:pt x="112452" y="507179"/>
                </a:lnTo>
                <a:lnTo>
                  <a:pt x="111342" y="499639"/>
                </a:lnTo>
                <a:lnTo>
                  <a:pt x="106884" y="487728"/>
                </a:lnTo>
                <a:lnTo>
                  <a:pt x="100616" y="478158"/>
                </a:lnTo>
                <a:lnTo>
                  <a:pt x="95494" y="473064"/>
                </a:lnTo>
                <a:close/>
              </a:path>
              <a:path w="1064224" h="571192">
                <a:moveTo>
                  <a:pt x="112452" y="507179"/>
                </a:moveTo>
                <a:lnTo>
                  <a:pt x="64607" y="531101"/>
                </a:lnTo>
                <a:lnTo>
                  <a:pt x="110313" y="531101"/>
                </a:lnTo>
                <a:lnTo>
                  <a:pt x="112366" y="523710"/>
                </a:lnTo>
                <a:lnTo>
                  <a:pt x="113126" y="511757"/>
                </a:lnTo>
                <a:lnTo>
                  <a:pt x="112452" y="507179"/>
                </a:lnTo>
                <a:close/>
              </a:path>
              <a:path w="1064224" h="571192">
                <a:moveTo>
                  <a:pt x="954892" y="43422"/>
                </a:moveTo>
                <a:lnTo>
                  <a:pt x="95494" y="473064"/>
                </a:lnTo>
                <a:lnTo>
                  <a:pt x="100616" y="478158"/>
                </a:lnTo>
                <a:lnTo>
                  <a:pt x="106884" y="487728"/>
                </a:lnTo>
                <a:lnTo>
                  <a:pt x="111342" y="499639"/>
                </a:lnTo>
                <a:lnTo>
                  <a:pt x="112452" y="507179"/>
                </a:lnTo>
                <a:lnTo>
                  <a:pt x="973406" y="76713"/>
                </a:lnTo>
                <a:lnTo>
                  <a:pt x="994481" y="45141"/>
                </a:lnTo>
                <a:lnTo>
                  <a:pt x="954892" y="43422"/>
                </a:lnTo>
                <a:close/>
              </a:path>
              <a:path w="1064224" h="571192">
                <a:moveTo>
                  <a:pt x="1063876" y="10540"/>
                </a:moveTo>
                <a:lnTo>
                  <a:pt x="1020663" y="10540"/>
                </a:lnTo>
                <a:lnTo>
                  <a:pt x="1037681" y="44576"/>
                </a:lnTo>
                <a:lnTo>
                  <a:pt x="973406" y="76713"/>
                </a:lnTo>
                <a:lnTo>
                  <a:pt x="899619" y="187250"/>
                </a:lnTo>
                <a:lnTo>
                  <a:pt x="902436" y="197856"/>
                </a:lnTo>
                <a:lnTo>
                  <a:pt x="912831" y="207652"/>
                </a:lnTo>
                <a:lnTo>
                  <a:pt x="924567" y="207440"/>
                </a:lnTo>
                <a:lnTo>
                  <a:pt x="934049" y="200177"/>
                </a:lnTo>
                <a:lnTo>
                  <a:pt x="1063876" y="10540"/>
                </a:lnTo>
                <a:close/>
              </a:path>
              <a:path w="1064224" h="571192">
                <a:moveTo>
                  <a:pt x="994481" y="45141"/>
                </a:moveTo>
                <a:lnTo>
                  <a:pt x="973406" y="76713"/>
                </a:lnTo>
                <a:lnTo>
                  <a:pt x="1033617" y="46608"/>
                </a:lnTo>
                <a:lnTo>
                  <a:pt x="1028283" y="46608"/>
                </a:lnTo>
                <a:lnTo>
                  <a:pt x="994481" y="45141"/>
                </a:lnTo>
                <a:close/>
              </a:path>
              <a:path w="1064224" h="571192">
                <a:moveTo>
                  <a:pt x="1013424" y="16763"/>
                </a:moveTo>
                <a:lnTo>
                  <a:pt x="994481" y="45141"/>
                </a:lnTo>
                <a:lnTo>
                  <a:pt x="1028283" y="46608"/>
                </a:lnTo>
                <a:lnTo>
                  <a:pt x="1013424" y="16763"/>
                </a:lnTo>
                <a:close/>
              </a:path>
              <a:path w="1064224" h="571192">
                <a:moveTo>
                  <a:pt x="1023774" y="16763"/>
                </a:moveTo>
                <a:lnTo>
                  <a:pt x="1013424" y="16763"/>
                </a:lnTo>
                <a:lnTo>
                  <a:pt x="1028283" y="46608"/>
                </a:lnTo>
                <a:lnTo>
                  <a:pt x="1033617" y="46608"/>
                </a:lnTo>
                <a:lnTo>
                  <a:pt x="1037681" y="44576"/>
                </a:lnTo>
                <a:lnTo>
                  <a:pt x="1023774" y="16763"/>
                </a:lnTo>
                <a:close/>
              </a:path>
              <a:path w="1064224" h="571192">
                <a:moveTo>
                  <a:pt x="1020663" y="10540"/>
                </a:moveTo>
                <a:lnTo>
                  <a:pt x="954892" y="43422"/>
                </a:lnTo>
                <a:lnTo>
                  <a:pt x="994481" y="45141"/>
                </a:lnTo>
                <a:lnTo>
                  <a:pt x="1013424" y="16763"/>
                </a:lnTo>
                <a:lnTo>
                  <a:pt x="1023774" y="16763"/>
                </a:lnTo>
                <a:lnTo>
                  <a:pt x="1020663" y="10540"/>
                </a:lnTo>
                <a:close/>
              </a:path>
              <a:path w="1064224" h="571192">
                <a:moveTo>
                  <a:pt x="833973" y="0"/>
                </a:moveTo>
                <a:lnTo>
                  <a:pt x="829848" y="264"/>
                </a:lnTo>
                <a:lnTo>
                  <a:pt x="818975" y="6864"/>
                </a:lnTo>
                <a:lnTo>
                  <a:pt x="814209" y="20712"/>
                </a:lnTo>
                <a:lnTo>
                  <a:pt x="819983" y="32752"/>
                </a:lnTo>
                <a:lnTo>
                  <a:pt x="832322" y="38099"/>
                </a:lnTo>
                <a:lnTo>
                  <a:pt x="954892" y="43422"/>
                </a:lnTo>
                <a:lnTo>
                  <a:pt x="1020663" y="10540"/>
                </a:lnTo>
                <a:lnTo>
                  <a:pt x="1063876" y="10540"/>
                </a:lnTo>
                <a:lnTo>
                  <a:pt x="1064224" y="10032"/>
                </a:lnTo>
                <a:lnTo>
                  <a:pt x="833973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7215834" y="7732166"/>
            <a:ext cx="4719523" cy="159593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419593" y="7873823"/>
            <a:ext cx="3591560" cy="92722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80" marR="17780">
              <a:lnSpc>
                <a:spcPct val="100099"/>
              </a:lnSpc>
            </a:pPr>
            <a:r>
              <a:rPr sz="2000" b="1" dirty="0">
                <a:solidFill>
                  <a:srgbClr val="375F92"/>
                </a:solidFill>
                <a:cs typeface="Calibri"/>
              </a:rPr>
              <a:t>Нейро</a:t>
            </a:r>
            <a:r>
              <a:rPr sz="2000" b="1" spc="-35" dirty="0">
                <a:solidFill>
                  <a:srgbClr val="375F92"/>
                </a:solidFill>
                <a:cs typeface="Calibri"/>
              </a:rPr>
              <a:t>к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о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г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н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и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ти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в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ные</a:t>
            </a:r>
            <a:r>
              <a:rPr sz="2000" b="1" spc="-84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те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х</a:t>
            </a:r>
            <a:r>
              <a:rPr sz="2000" b="1" spc="7" dirty="0">
                <a:solidFill>
                  <a:srgbClr val="375F92"/>
                </a:solidFill>
                <a:cs typeface="Calibri"/>
              </a:rPr>
              <a:t>н</a:t>
            </a:r>
            <a:r>
              <a:rPr sz="2000" b="1" spc="-35" dirty="0">
                <a:solidFill>
                  <a:srgbClr val="375F92"/>
                </a:solidFill>
                <a:cs typeface="Calibri"/>
              </a:rPr>
              <a:t>о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ло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г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ии</a:t>
            </a:r>
            <a:r>
              <a:rPr sz="2000" b="1" spc="-63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– нейр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о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у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п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р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а</a:t>
            </a:r>
            <a:r>
              <a:rPr sz="2000" b="1" spc="-35" dirty="0">
                <a:solidFill>
                  <a:srgbClr val="375F92"/>
                </a:solidFill>
                <a:cs typeface="Calibri"/>
              </a:rPr>
              <a:t>в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ля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е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м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ые</a:t>
            </a:r>
            <a:r>
              <a:rPr sz="2000" b="1" spc="-70" dirty="0">
                <a:solidFill>
                  <a:srgbClr val="375F92"/>
                </a:solidFill>
                <a:cs typeface="Calibri"/>
              </a:rPr>
              <a:t> </a:t>
            </a:r>
            <a:r>
              <a:rPr sz="2000" b="1" spc="-28" dirty="0">
                <a:solidFill>
                  <a:srgbClr val="375F92"/>
                </a:solidFill>
                <a:cs typeface="Calibri"/>
              </a:rPr>
              <a:t>у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стройства, нейроэкз</a:t>
            </a:r>
            <a:r>
              <a:rPr sz="2000" b="1" spc="-21" dirty="0">
                <a:solidFill>
                  <a:srgbClr val="375F92"/>
                </a:solidFill>
                <a:cs typeface="Calibri"/>
              </a:rPr>
              <a:t>о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с</a:t>
            </a:r>
            <a:r>
              <a:rPr sz="2000" b="1" spc="-35" dirty="0">
                <a:solidFill>
                  <a:srgbClr val="375F92"/>
                </a:solidFill>
                <a:cs typeface="Calibri"/>
              </a:rPr>
              <a:t>к</a:t>
            </a:r>
            <a:r>
              <a:rPr sz="2000" b="1" spc="-49" dirty="0">
                <a:solidFill>
                  <a:srgbClr val="375F92"/>
                </a:solidFill>
                <a:cs typeface="Calibri"/>
              </a:rPr>
              <a:t>е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л</a:t>
            </a:r>
            <a:r>
              <a:rPr sz="2000" b="1" spc="-14" dirty="0">
                <a:solidFill>
                  <a:srgbClr val="375F92"/>
                </a:solidFill>
                <a:cs typeface="Calibri"/>
              </a:rPr>
              <a:t>е</a:t>
            </a:r>
            <a:r>
              <a:rPr sz="2000" b="1" dirty="0">
                <a:solidFill>
                  <a:srgbClr val="375F92"/>
                </a:solidFill>
                <a:cs typeface="Calibri"/>
              </a:rPr>
              <a:t>т</a:t>
            </a:r>
            <a:endParaRPr sz="20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8169554" y="6804049"/>
            <a:ext cx="1092403" cy="119268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8517865" y="7119291"/>
            <a:ext cx="684639" cy="784729"/>
          </a:xfrm>
          <a:custGeom>
            <a:avLst/>
            <a:gdLst/>
            <a:ahLst/>
            <a:cxnLst/>
            <a:rect l="l" t="t" r="r" b="b"/>
            <a:pathLst>
              <a:path w="489028" h="560521">
                <a:moveTo>
                  <a:pt x="382714" y="475761"/>
                </a:moveTo>
                <a:lnTo>
                  <a:pt x="380888" y="478746"/>
                </a:lnTo>
                <a:lnTo>
                  <a:pt x="377194" y="489280"/>
                </a:lnTo>
                <a:lnTo>
                  <a:pt x="375768" y="500504"/>
                </a:lnTo>
                <a:lnTo>
                  <a:pt x="376707" y="512167"/>
                </a:lnTo>
                <a:lnTo>
                  <a:pt x="394667" y="547290"/>
                </a:lnTo>
                <a:lnTo>
                  <a:pt x="426371" y="560521"/>
                </a:lnTo>
                <a:lnTo>
                  <a:pt x="438135" y="560237"/>
                </a:lnTo>
                <a:lnTo>
                  <a:pt x="480295" y="534671"/>
                </a:lnTo>
                <a:lnTo>
                  <a:pt x="487508" y="516432"/>
                </a:lnTo>
                <a:lnTo>
                  <a:pt x="417575" y="516432"/>
                </a:lnTo>
                <a:lnTo>
                  <a:pt x="382714" y="475761"/>
                </a:lnTo>
                <a:close/>
              </a:path>
              <a:path w="489028" h="560521">
                <a:moveTo>
                  <a:pt x="411684" y="450967"/>
                </a:moveTo>
                <a:lnTo>
                  <a:pt x="405117" y="453619"/>
                </a:lnTo>
                <a:lnTo>
                  <a:pt x="394700" y="460751"/>
                </a:lnTo>
                <a:lnTo>
                  <a:pt x="386755" y="469153"/>
                </a:lnTo>
                <a:lnTo>
                  <a:pt x="382714" y="475761"/>
                </a:lnTo>
                <a:lnTo>
                  <a:pt x="417575" y="516432"/>
                </a:lnTo>
                <a:lnTo>
                  <a:pt x="446532" y="491617"/>
                </a:lnTo>
                <a:lnTo>
                  <a:pt x="411684" y="450967"/>
                </a:lnTo>
                <a:close/>
              </a:path>
              <a:path w="489028" h="560521">
                <a:moveTo>
                  <a:pt x="428252" y="447000"/>
                </a:moveTo>
                <a:lnTo>
                  <a:pt x="416439" y="449046"/>
                </a:lnTo>
                <a:lnTo>
                  <a:pt x="411684" y="450967"/>
                </a:lnTo>
                <a:lnTo>
                  <a:pt x="446532" y="491617"/>
                </a:lnTo>
                <a:lnTo>
                  <a:pt x="417575" y="516432"/>
                </a:lnTo>
                <a:lnTo>
                  <a:pt x="487508" y="516432"/>
                </a:lnTo>
                <a:lnTo>
                  <a:pt x="488560" y="512263"/>
                </a:lnTo>
                <a:lnTo>
                  <a:pt x="489028" y="500362"/>
                </a:lnTo>
                <a:lnTo>
                  <a:pt x="487007" y="488549"/>
                </a:lnTo>
                <a:lnTo>
                  <a:pt x="462512" y="455677"/>
                </a:lnTo>
                <a:lnTo>
                  <a:pt x="440144" y="447446"/>
                </a:lnTo>
                <a:lnTo>
                  <a:pt x="428252" y="447000"/>
                </a:lnTo>
                <a:close/>
              </a:path>
              <a:path w="489028" h="560521">
                <a:moveTo>
                  <a:pt x="50993" y="59190"/>
                </a:moveTo>
                <a:lnTo>
                  <a:pt x="58922" y="98014"/>
                </a:lnTo>
                <a:lnTo>
                  <a:pt x="382714" y="475761"/>
                </a:lnTo>
                <a:lnTo>
                  <a:pt x="386755" y="469153"/>
                </a:lnTo>
                <a:lnTo>
                  <a:pt x="394700" y="460751"/>
                </a:lnTo>
                <a:lnTo>
                  <a:pt x="405117" y="453619"/>
                </a:lnTo>
                <a:lnTo>
                  <a:pt x="411684" y="450967"/>
                </a:lnTo>
                <a:lnTo>
                  <a:pt x="86945" y="72155"/>
                </a:lnTo>
                <a:lnTo>
                  <a:pt x="50993" y="59190"/>
                </a:lnTo>
                <a:close/>
              </a:path>
              <a:path w="489028" h="560521">
                <a:moveTo>
                  <a:pt x="0" y="0"/>
                </a:moveTo>
                <a:lnTo>
                  <a:pt x="46100" y="225806"/>
                </a:lnTo>
                <a:lnTo>
                  <a:pt x="48992" y="232523"/>
                </a:lnTo>
                <a:lnTo>
                  <a:pt x="58382" y="239177"/>
                </a:lnTo>
                <a:lnTo>
                  <a:pt x="72687" y="239230"/>
                </a:lnTo>
                <a:lnTo>
                  <a:pt x="81719" y="230671"/>
                </a:lnTo>
                <a:lnTo>
                  <a:pt x="83438" y="218059"/>
                </a:lnTo>
                <a:lnTo>
                  <a:pt x="58922" y="98014"/>
                </a:lnTo>
                <a:lnTo>
                  <a:pt x="11049" y="42164"/>
                </a:lnTo>
                <a:lnTo>
                  <a:pt x="40005" y="17399"/>
                </a:lnTo>
                <a:lnTo>
                  <a:pt x="46902" y="17399"/>
                </a:lnTo>
                <a:lnTo>
                  <a:pt x="0" y="0"/>
                </a:lnTo>
                <a:close/>
              </a:path>
              <a:path w="489028" h="560521">
                <a:moveTo>
                  <a:pt x="46902" y="17399"/>
                </a:moveTo>
                <a:lnTo>
                  <a:pt x="40005" y="17399"/>
                </a:lnTo>
                <a:lnTo>
                  <a:pt x="86945" y="72155"/>
                </a:lnTo>
                <a:lnTo>
                  <a:pt x="210921" y="116863"/>
                </a:lnTo>
                <a:lnTo>
                  <a:pt x="221074" y="111942"/>
                </a:lnTo>
                <a:lnTo>
                  <a:pt x="228420" y="99504"/>
                </a:lnTo>
                <a:lnTo>
                  <a:pt x="225556" y="87824"/>
                </a:lnTo>
                <a:lnTo>
                  <a:pt x="216026" y="80137"/>
                </a:lnTo>
                <a:lnTo>
                  <a:pt x="46902" y="17399"/>
                </a:lnTo>
                <a:close/>
              </a:path>
              <a:path w="489028" h="560521">
                <a:moveTo>
                  <a:pt x="40005" y="17399"/>
                </a:moveTo>
                <a:lnTo>
                  <a:pt x="11049" y="42164"/>
                </a:lnTo>
                <a:lnTo>
                  <a:pt x="58922" y="98014"/>
                </a:lnTo>
                <a:lnTo>
                  <a:pt x="50993" y="59190"/>
                </a:lnTo>
                <a:lnTo>
                  <a:pt x="18923" y="47625"/>
                </a:lnTo>
                <a:lnTo>
                  <a:pt x="44196" y="25908"/>
                </a:lnTo>
                <a:lnTo>
                  <a:pt x="47299" y="25908"/>
                </a:lnTo>
                <a:lnTo>
                  <a:pt x="40005" y="17399"/>
                </a:lnTo>
                <a:close/>
              </a:path>
              <a:path w="489028" h="560521">
                <a:moveTo>
                  <a:pt x="47299" y="25908"/>
                </a:moveTo>
                <a:lnTo>
                  <a:pt x="44196" y="25908"/>
                </a:lnTo>
                <a:lnTo>
                  <a:pt x="50993" y="59190"/>
                </a:lnTo>
                <a:lnTo>
                  <a:pt x="86945" y="72155"/>
                </a:lnTo>
                <a:lnTo>
                  <a:pt x="47299" y="25908"/>
                </a:lnTo>
                <a:close/>
              </a:path>
              <a:path w="489028" h="560521">
                <a:moveTo>
                  <a:pt x="44196" y="25908"/>
                </a:moveTo>
                <a:lnTo>
                  <a:pt x="18923" y="47625"/>
                </a:lnTo>
                <a:lnTo>
                  <a:pt x="50993" y="59190"/>
                </a:lnTo>
                <a:lnTo>
                  <a:pt x="44196" y="25908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766303" y="2274416"/>
            <a:ext cx="1092403" cy="88971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8114614" y="2301251"/>
            <a:ext cx="683788" cy="483097"/>
          </a:xfrm>
          <a:custGeom>
            <a:avLst/>
            <a:gdLst/>
            <a:ahLst/>
            <a:cxnLst/>
            <a:rect l="l" t="t" r="r" b="b"/>
            <a:pathLst>
              <a:path w="488420" h="345069">
                <a:moveTo>
                  <a:pt x="125784" y="130260"/>
                </a:moveTo>
                <a:lnTo>
                  <a:pt x="114126" y="131874"/>
                </a:lnTo>
                <a:lnTo>
                  <a:pt x="105537" y="140218"/>
                </a:lnTo>
                <a:lnTo>
                  <a:pt x="0" y="345069"/>
                </a:lnTo>
                <a:lnTo>
                  <a:pt x="71852" y="339227"/>
                </a:lnTo>
                <a:lnTo>
                  <a:pt x="43180" y="339227"/>
                </a:lnTo>
                <a:lnTo>
                  <a:pt x="22098" y="307477"/>
                </a:lnTo>
                <a:lnTo>
                  <a:pt x="81856" y="267632"/>
                </a:lnTo>
                <a:lnTo>
                  <a:pt x="141376" y="149138"/>
                </a:lnTo>
                <a:lnTo>
                  <a:pt x="137410" y="138765"/>
                </a:lnTo>
                <a:lnTo>
                  <a:pt x="125784" y="130260"/>
                </a:lnTo>
                <a:close/>
              </a:path>
              <a:path w="488420" h="345069">
                <a:moveTo>
                  <a:pt x="81856" y="267632"/>
                </a:moveTo>
                <a:lnTo>
                  <a:pt x="22098" y="307477"/>
                </a:lnTo>
                <a:lnTo>
                  <a:pt x="43180" y="339227"/>
                </a:lnTo>
                <a:lnTo>
                  <a:pt x="54036" y="331988"/>
                </a:lnTo>
                <a:lnTo>
                  <a:pt x="49530" y="331988"/>
                </a:lnTo>
                <a:lnTo>
                  <a:pt x="31114" y="304302"/>
                </a:lnTo>
                <a:lnTo>
                  <a:pt x="64811" y="301565"/>
                </a:lnTo>
                <a:lnTo>
                  <a:pt x="81856" y="267632"/>
                </a:lnTo>
                <a:close/>
              </a:path>
              <a:path w="488420" h="345069">
                <a:moveTo>
                  <a:pt x="226568" y="288427"/>
                </a:moveTo>
                <a:lnTo>
                  <a:pt x="104498" y="298342"/>
                </a:lnTo>
                <a:lnTo>
                  <a:pt x="43180" y="339227"/>
                </a:lnTo>
                <a:lnTo>
                  <a:pt x="71852" y="339227"/>
                </a:lnTo>
                <a:lnTo>
                  <a:pt x="229616" y="326400"/>
                </a:lnTo>
                <a:lnTo>
                  <a:pt x="234583" y="325346"/>
                </a:lnTo>
                <a:lnTo>
                  <a:pt x="243972" y="317287"/>
                </a:lnTo>
                <a:lnTo>
                  <a:pt x="246677" y="303056"/>
                </a:lnTo>
                <a:lnTo>
                  <a:pt x="239394" y="292098"/>
                </a:lnTo>
                <a:lnTo>
                  <a:pt x="226568" y="288427"/>
                </a:lnTo>
                <a:close/>
              </a:path>
              <a:path w="488420" h="345069">
                <a:moveTo>
                  <a:pt x="64811" y="301565"/>
                </a:moveTo>
                <a:lnTo>
                  <a:pt x="31114" y="304302"/>
                </a:lnTo>
                <a:lnTo>
                  <a:pt x="49530" y="331988"/>
                </a:lnTo>
                <a:lnTo>
                  <a:pt x="64811" y="301565"/>
                </a:lnTo>
                <a:close/>
              </a:path>
              <a:path w="488420" h="345069">
                <a:moveTo>
                  <a:pt x="104498" y="298342"/>
                </a:moveTo>
                <a:lnTo>
                  <a:pt x="64811" y="301565"/>
                </a:lnTo>
                <a:lnTo>
                  <a:pt x="49530" y="331988"/>
                </a:lnTo>
                <a:lnTo>
                  <a:pt x="54036" y="331988"/>
                </a:lnTo>
                <a:lnTo>
                  <a:pt x="104498" y="298342"/>
                </a:lnTo>
                <a:close/>
              </a:path>
              <a:path w="488420" h="345069">
                <a:moveTo>
                  <a:pt x="377150" y="70738"/>
                </a:moveTo>
                <a:lnTo>
                  <a:pt x="81856" y="267632"/>
                </a:lnTo>
                <a:lnTo>
                  <a:pt x="64811" y="301565"/>
                </a:lnTo>
                <a:lnTo>
                  <a:pt x="104498" y="298342"/>
                </a:lnTo>
                <a:lnTo>
                  <a:pt x="398049" y="102610"/>
                </a:lnTo>
                <a:lnTo>
                  <a:pt x="393086" y="98927"/>
                </a:lnTo>
                <a:lnTo>
                  <a:pt x="385617" y="90499"/>
                </a:lnTo>
                <a:lnTo>
                  <a:pt x="379576" y="79071"/>
                </a:lnTo>
                <a:lnTo>
                  <a:pt x="377150" y="70738"/>
                </a:lnTo>
                <a:close/>
              </a:path>
              <a:path w="488420" h="345069">
                <a:moveTo>
                  <a:pt x="485673" y="41158"/>
                </a:moveTo>
                <a:lnTo>
                  <a:pt x="421513" y="41158"/>
                </a:lnTo>
                <a:lnTo>
                  <a:pt x="442595" y="72908"/>
                </a:lnTo>
                <a:lnTo>
                  <a:pt x="398049" y="102610"/>
                </a:lnTo>
                <a:lnTo>
                  <a:pt x="401916" y="105479"/>
                </a:lnTo>
                <a:lnTo>
                  <a:pt x="411892" y="110032"/>
                </a:lnTo>
                <a:lnTo>
                  <a:pt x="422798" y="112462"/>
                </a:lnTo>
                <a:lnTo>
                  <a:pt x="434417" y="112645"/>
                </a:lnTo>
                <a:lnTo>
                  <a:pt x="446534" y="110460"/>
                </a:lnTo>
                <a:lnTo>
                  <a:pt x="478868" y="89694"/>
                </a:lnTo>
                <a:lnTo>
                  <a:pt x="488420" y="57068"/>
                </a:lnTo>
                <a:lnTo>
                  <a:pt x="486959" y="45077"/>
                </a:lnTo>
                <a:lnTo>
                  <a:pt x="485673" y="41158"/>
                </a:lnTo>
                <a:close/>
              </a:path>
              <a:path w="488420" h="345069">
                <a:moveTo>
                  <a:pt x="421513" y="41158"/>
                </a:moveTo>
                <a:lnTo>
                  <a:pt x="377150" y="70738"/>
                </a:lnTo>
                <a:lnTo>
                  <a:pt x="379576" y="79071"/>
                </a:lnTo>
                <a:lnTo>
                  <a:pt x="385617" y="90499"/>
                </a:lnTo>
                <a:lnTo>
                  <a:pt x="393086" y="98927"/>
                </a:lnTo>
                <a:lnTo>
                  <a:pt x="398049" y="102610"/>
                </a:lnTo>
                <a:lnTo>
                  <a:pt x="442595" y="72908"/>
                </a:lnTo>
                <a:lnTo>
                  <a:pt x="421513" y="41158"/>
                </a:lnTo>
                <a:close/>
              </a:path>
              <a:path w="488420" h="345069">
                <a:moveTo>
                  <a:pt x="434899" y="0"/>
                </a:moveTo>
                <a:lnTo>
                  <a:pt x="394689" y="13794"/>
                </a:lnTo>
                <a:lnTo>
                  <a:pt x="375177" y="55285"/>
                </a:lnTo>
                <a:lnTo>
                  <a:pt x="376125" y="67216"/>
                </a:lnTo>
                <a:lnTo>
                  <a:pt x="377150" y="70738"/>
                </a:lnTo>
                <a:lnTo>
                  <a:pt x="421513" y="41158"/>
                </a:lnTo>
                <a:lnTo>
                  <a:pt x="485673" y="41158"/>
                </a:lnTo>
                <a:lnTo>
                  <a:pt x="457646" y="6006"/>
                </a:lnTo>
                <a:lnTo>
                  <a:pt x="446570" y="1820"/>
                </a:lnTo>
                <a:lnTo>
                  <a:pt x="434899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8673083" y="4591506"/>
            <a:ext cx="1194815" cy="99212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9021928" y="4619749"/>
            <a:ext cx="784584" cy="584101"/>
          </a:xfrm>
          <a:custGeom>
            <a:avLst/>
            <a:gdLst/>
            <a:ahLst/>
            <a:cxnLst/>
            <a:rect l="l" t="t" r="r" b="b"/>
            <a:pathLst>
              <a:path w="560417" h="417215">
                <a:moveTo>
                  <a:pt x="118745" y="198367"/>
                </a:moveTo>
                <a:lnTo>
                  <a:pt x="107152" y="200363"/>
                </a:lnTo>
                <a:lnTo>
                  <a:pt x="98806" y="209062"/>
                </a:lnTo>
                <a:lnTo>
                  <a:pt x="0" y="417215"/>
                </a:lnTo>
                <a:lnTo>
                  <a:pt x="64784" y="409849"/>
                </a:lnTo>
                <a:lnTo>
                  <a:pt x="42925" y="409849"/>
                </a:lnTo>
                <a:lnTo>
                  <a:pt x="20827" y="378861"/>
                </a:lnTo>
                <a:lnTo>
                  <a:pt x="79439" y="337007"/>
                </a:lnTo>
                <a:lnTo>
                  <a:pt x="134959" y="216759"/>
                </a:lnTo>
                <a:lnTo>
                  <a:pt x="130642" y="206529"/>
                </a:lnTo>
                <a:lnTo>
                  <a:pt x="118745" y="198367"/>
                </a:lnTo>
                <a:close/>
              </a:path>
              <a:path w="560417" h="417215">
                <a:moveTo>
                  <a:pt x="79439" y="337007"/>
                </a:moveTo>
                <a:lnTo>
                  <a:pt x="20827" y="378861"/>
                </a:lnTo>
                <a:lnTo>
                  <a:pt x="42925" y="409849"/>
                </a:lnTo>
                <a:lnTo>
                  <a:pt x="53063" y="402610"/>
                </a:lnTo>
                <a:lnTo>
                  <a:pt x="49149" y="402610"/>
                </a:lnTo>
                <a:lnTo>
                  <a:pt x="29717" y="375432"/>
                </a:lnTo>
                <a:lnTo>
                  <a:pt x="63463" y="371606"/>
                </a:lnTo>
                <a:lnTo>
                  <a:pt x="79439" y="337007"/>
                </a:lnTo>
                <a:close/>
              </a:path>
              <a:path w="560417" h="417215">
                <a:moveTo>
                  <a:pt x="224662" y="353334"/>
                </a:moveTo>
                <a:lnTo>
                  <a:pt x="102709" y="367158"/>
                </a:lnTo>
                <a:lnTo>
                  <a:pt x="42925" y="409849"/>
                </a:lnTo>
                <a:lnTo>
                  <a:pt x="64784" y="409849"/>
                </a:lnTo>
                <a:lnTo>
                  <a:pt x="228981" y="391180"/>
                </a:lnTo>
                <a:lnTo>
                  <a:pt x="234507" y="389673"/>
                </a:lnTo>
                <a:lnTo>
                  <a:pt x="243109" y="381166"/>
                </a:lnTo>
                <a:lnTo>
                  <a:pt x="245074" y="366889"/>
                </a:lnTo>
                <a:lnTo>
                  <a:pt x="237383" y="356467"/>
                </a:lnTo>
                <a:lnTo>
                  <a:pt x="224662" y="353334"/>
                </a:lnTo>
                <a:close/>
              </a:path>
              <a:path w="560417" h="417215">
                <a:moveTo>
                  <a:pt x="63463" y="371606"/>
                </a:moveTo>
                <a:lnTo>
                  <a:pt x="29717" y="375432"/>
                </a:lnTo>
                <a:lnTo>
                  <a:pt x="49149" y="402610"/>
                </a:lnTo>
                <a:lnTo>
                  <a:pt x="63463" y="371606"/>
                </a:lnTo>
                <a:close/>
              </a:path>
              <a:path w="560417" h="417215">
                <a:moveTo>
                  <a:pt x="102709" y="367158"/>
                </a:moveTo>
                <a:lnTo>
                  <a:pt x="63463" y="371606"/>
                </a:lnTo>
                <a:lnTo>
                  <a:pt x="49149" y="402610"/>
                </a:lnTo>
                <a:lnTo>
                  <a:pt x="53063" y="402610"/>
                </a:lnTo>
                <a:lnTo>
                  <a:pt x="102709" y="367158"/>
                </a:lnTo>
                <a:close/>
              </a:path>
              <a:path w="560417" h="417215">
                <a:moveTo>
                  <a:pt x="449633" y="72653"/>
                </a:moveTo>
                <a:lnTo>
                  <a:pt x="79439" y="337007"/>
                </a:lnTo>
                <a:lnTo>
                  <a:pt x="63463" y="371606"/>
                </a:lnTo>
                <a:lnTo>
                  <a:pt x="102709" y="367158"/>
                </a:lnTo>
                <a:lnTo>
                  <a:pt x="471541" y="103777"/>
                </a:lnTo>
                <a:lnTo>
                  <a:pt x="466410" y="100188"/>
                </a:lnTo>
                <a:lnTo>
                  <a:pt x="458707" y="91970"/>
                </a:lnTo>
                <a:lnTo>
                  <a:pt x="452280" y="80758"/>
                </a:lnTo>
                <a:lnTo>
                  <a:pt x="449633" y="72653"/>
                </a:lnTo>
                <a:close/>
              </a:path>
              <a:path w="560417" h="417215">
                <a:moveTo>
                  <a:pt x="557926" y="41676"/>
                </a:moveTo>
                <a:lnTo>
                  <a:pt x="493013" y="41676"/>
                </a:lnTo>
                <a:lnTo>
                  <a:pt x="515112" y="72664"/>
                </a:lnTo>
                <a:lnTo>
                  <a:pt x="471541" y="103777"/>
                </a:lnTo>
                <a:lnTo>
                  <a:pt x="475422" y="106492"/>
                </a:lnTo>
                <a:lnTo>
                  <a:pt x="485522" y="110762"/>
                </a:lnTo>
                <a:lnTo>
                  <a:pt x="496491" y="112878"/>
                </a:lnTo>
                <a:lnTo>
                  <a:pt x="508108" y="112717"/>
                </a:lnTo>
                <a:lnTo>
                  <a:pt x="544639" y="97366"/>
                </a:lnTo>
                <a:lnTo>
                  <a:pt x="560417" y="55446"/>
                </a:lnTo>
                <a:lnTo>
                  <a:pt x="558578" y="43476"/>
                </a:lnTo>
                <a:lnTo>
                  <a:pt x="557926" y="41676"/>
                </a:lnTo>
                <a:close/>
              </a:path>
              <a:path w="560417" h="417215">
                <a:moveTo>
                  <a:pt x="493013" y="41676"/>
                </a:moveTo>
                <a:lnTo>
                  <a:pt x="449637" y="72664"/>
                </a:lnTo>
                <a:lnTo>
                  <a:pt x="452280" y="80758"/>
                </a:lnTo>
                <a:lnTo>
                  <a:pt x="458707" y="91970"/>
                </a:lnTo>
                <a:lnTo>
                  <a:pt x="466410" y="100188"/>
                </a:lnTo>
                <a:lnTo>
                  <a:pt x="471541" y="103777"/>
                </a:lnTo>
                <a:lnTo>
                  <a:pt x="515112" y="72664"/>
                </a:lnTo>
                <a:lnTo>
                  <a:pt x="493013" y="41676"/>
                </a:lnTo>
                <a:close/>
              </a:path>
              <a:path w="560417" h="417215">
                <a:moveTo>
                  <a:pt x="505051" y="0"/>
                </a:moveTo>
                <a:lnTo>
                  <a:pt x="465392" y="15048"/>
                </a:lnTo>
                <a:lnTo>
                  <a:pt x="447131" y="57126"/>
                </a:lnTo>
                <a:lnTo>
                  <a:pt x="448448" y="69024"/>
                </a:lnTo>
                <a:lnTo>
                  <a:pt x="449633" y="72653"/>
                </a:lnTo>
                <a:lnTo>
                  <a:pt x="493013" y="41676"/>
                </a:lnTo>
                <a:lnTo>
                  <a:pt x="557926" y="41676"/>
                </a:lnTo>
                <a:lnTo>
                  <a:pt x="528009" y="5261"/>
                </a:lnTo>
                <a:lnTo>
                  <a:pt x="516786" y="1438"/>
                </a:lnTo>
                <a:lnTo>
                  <a:pt x="505051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6703238" y="2787547"/>
            <a:ext cx="1209733" cy="120655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6334657" y="2447238"/>
            <a:ext cx="1947977" cy="1947977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7247839" y="3362552"/>
            <a:ext cx="119482" cy="11948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400800" y="2481909"/>
            <a:ext cx="1814627" cy="1814627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400800" y="2481909"/>
            <a:ext cx="1814627" cy="1814627"/>
          </a:xfrm>
          <a:custGeom>
            <a:avLst/>
            <a:gdLst/>
            <a:ahLst/>
            <a:cxnLst/>
            <a:rect l="l" t="t" r="r" b="b"/>
            <a:pathLst>
              <a:path w="1296162" h="1296162">
                <a:moveTo>
                  <a:pt x="0" y="648081"/>
                </a:moveTo>
                <a:lnTo>
                  <a:pt x="2148" y="594933"/>
                </a:lnTo>
                <a:lnTo>
                  <a:pt x="8483" y="542968"/>
                </a:lnTo>
                <a:lnTo>
                  <a:pt x="18837" y="492352"/>
                </a:lnTo>
                <a:lnTo>
                  <a:pt x="33043" y="443252"/>
                </a:lnTo>
                <a:lnTo>
                  <a:pt x="50934" y="395835"/>
                </a:lnTo>
                <a:lnTo>
                  <a:pt x="72345" y="350267"/>
                </a:lnTo>
                <a:lnTo>
                  <a:pt x="97106" y="306717"/>
                </a:lnTo>
                <a:lnTo>
                  <a:pt x="125053" y="265349"/>
                </a:lnTo>
                <a:lnTo>
                  <a:pt x="156017" y="226332"/>
                </a:lnTo>
                <a:lnTo>
                  <a:pt x="189833" y="189833"/>
                </a:lnTo>
                <a:lnTo>
                  <a:pt x="226332" y="156017"/>
                </a:lnTo>
                <a:lnTo>
                  <a:pt x="265349" y="125053"/>
                </a:lnTo>
                <a:lnTo>
                  <a:pt x="306717" y="97106"/>
                </a:lnTo>
                <a:lnTo>
                  <a:pt x="350267" y="72345"/>
                </a:lnTo>
                <a:lnTo>
                  <a:pt x="395835" y="50934"/>
                </a:lnTo>
                <a:lnTo>
                  <a:pt x="443252" y="33043"/>
                </a:lnTo>
                <a:lnTo>
                  <a:pt x="492352" y="18837"/>
                </a:lnTo>
                <a:lnTo>
                  <a:pt x="542968" y="8483"/>
                </a:lnTo>
                <a:lnTo>
                  <a:pt x="594933" y="2148"/>
                </a:lnTo>
                <a:lnTo>
                  <a:pt x="648080" y="0"/>
                </a:lnTo>
                <a:lnTo>
                  <a:pt x="701228" y="2148"/>
                </a:lnTo>
                <a:lnTo>
                  <a:pt x="753193" y="8483"/>
                </a:lnTo>
                <a:lnTo>
                  <a:pt x="803809" y="18837"/>
                </a:lnTo>
                <a:lnTo>
                  <a:pt x="852909" y="33043"/>
                </a:lnTo>
                <a:lnTo>
                  <a:pt x="900326" y="50934"/>
                </a:lnTo>
                <a:lnTo>
                  <a:pt x="945894" y="72345"/>
                </a:lnTo>
                <a:lnTo>
                  <a:pt x="989444" y="97106"/>
                </a:lnTo>
                <a:lnTo>
                  <a:pt x="1030812" y="125053"/>
                </a:lnTo>
                <a:lnTo>
                  <a:pt x="1069829" y="156017"/>
                </a:lnTo>
                <a:lnTo>
                  <a:pt x="1106328" y="189833"/>
                </a:lnTo>
                <a:lnTo>
                  <a:pt x="1140144" y="226332"/>
                </a:lnTo>
                <a:lnTo>
                  <a:pt x="1171108" y="265349"/>
                </a:lnTo>
                <a:lnTo>
                  <a:pt x="1199055" y="306717"/>
                </a:lnTo>
                <a:lnTo>
                  <a:pt x="1223816" y="350267"/>
                </a:lnTo>
                <a:lnTo>
                  <a:pt x="1245227" y="395835"/>
                </a:lnTo>
                <a:lnTo>
                  <a:pt x="1263118" y="443252"/>
                </a:lnTo>
                <a:lnTo>
                  <a:pt x="1277324" y="492352"/>
                </a:lnTo>
                <a:lnTo>
                  <a:pt x="1287678" y="542968"/>
                </a:lnTo>
                <a:lnTo>
                  <a:pt x="1294013" y="594933"/>
                </a:lnTo>
                <a:lnTo>
                  <a:pt x="1296162" y="648081"/>
                </a:lnTo>
                <a:lnTo>
                  <a:pt x="1294013" y="701228"/>
                </a:lnTo>
                <a:lnTo>
                  <a:pt x="1287678" y="753193"/>
                </a:lnTo>
                <a:lnTo>
                  <a:pt x="1277324" y="803809"/>
                </a:lnTo>
                <a:lnTo>
                  <a:pt x="1263118" y="852909"/>
                </a:lnTo>
                <a:lnTo>
                  <a:pt x="1245227" y="900326"/>
                </a:lnTo>
                <a:lnTo>
                  <a:pt x="1223816" y="945894"/>
                </a:lnTo>
                <a:lnTo>
                  <a:pt x="1199055" y="989444"/>
                </a:lnTo>
                <a:lnTo>
                  <a:pt x="1171108" y="1030812"/>
                </a:lnTo>
                <a:lnTo>
                  <a:pt x="1140144" y="1069829"/>
                </a:lnTo>
                <a:lnTo>
                  <a:pt x="1106328" y="1106328"/>
                </a:lnTo>
                <a:lnTo>
                  <a:pt x="1069829" y="1140144"/>
                </a:lnTo>
                <a:lnTo>
                  <a:pt x="1030812" y="1171108"/>
                </a:lnTo>
                <a:lnTo>
                  <a:pt x="989444" y="1199055"/>
                </a:lnTo>
                <a:lnTo>
                  <a:pt x="945894" y="1223816"/>
                </a:lnTo>
                <a:lnTo>
                  <a:pt x="900326" y="1245227"/>
                </a:lnTo>
                <a:lnTo>
                  <a:pt x="852909" y="1263118"/>
                </a:lnTo>
                <a:lnTo>
                  <a:pt x="803809" y="1277324"/>
                </a:lnTo>
                <a:lnTo>
                  <a:pt x="753193" y="1287678"/>
                </a:lnTo>
                <a:lnTo>
                  <a:pt x="701228" y="1294013"/>
                </a:lnTo>
                <a:lnTo>
                  <a:pt x="648080" y="1296162"/>
                </a:lnTo>
                <a:lnTo>
                  <a:pt x="594933" y="1294013"/>
                </a:lnTo>
                <a:lnTo>
                  <a:pt x="542968" y="1287678"/>
                </a:lnTo>
                <a:lnTo>
                  <a:pt x="492352" y="1277324"/>
                </a:lnTo>
                <a:lnTo>
                  <a:pt x="443252" y="1263118"/>
                </a:lnTo>
                <a:lnTo>
                  <a:pt x="395835" y="1245227"/>
                </a:lnTo>
                <a:lnTo>
                  <a:pt x="350267" y="1223816"/>
                </a:lnTo>
                <a:lnTo>
                  <a:pt x="306717" y="1199055"/>
                </a:lnTo>
                <a:lnTo>
                  <a:pt x="265349" y="1171108"/>
                </a:lnTo>
                <a:lnTo>
                  <a:pt x="226332" y="1140144"/>
                </a:lnTo>
                <a:lnTo>
                  <a:pt x="189833" y="1106328"/>
                </a:lnTo>
                <a:lnTo>
                  <a:pt x="156017" y="1069829"/>
                </a:lnTo>
                <a:lnTo>
                  <a:pt x="125053" y="1030812"/>
                </a:lnTo>
                <a:lnTo>
                  <a:pt x="97106" y="989444"/>
                </a:lnTo>
                <a:lnTo>
                  <a:pt x="72345" y="945894"/>
                </a:lnTo>
                <a:lnTo>
                  <a:pt x="50934" y="900326"/>
                </a:lnTo>
                <a:lnTo>
                  <a:pt x="33043" y="852909"/>
                </a:lnTo>
                <a:lnTo>
                  <a:pt x="18837" y="803809"/>
                </a:lnTo>
                <a:lnTo>
                  <a:pt x="8483" y="753193"/>
                </a:lnTo>
                <a:lnTo>
                  <a:pt x="2148" y="701228"/>
                </a:lnTo>
                <a:lnTo>
                  <a:pt x="0" y="648081"/>
                </a:lnTo>
                <a:close/>
              </a:path>
            </a:pathLst>
          </a:custGeom>
          <a:ln w="9525">
            <a:solidFill>
              <a:srgbClr val="F6924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727951" y="2809063"/>
            <a:ext cx="1160323" cy="1160321"/>
          </a:xfrm>
          <a:custGeom>
            <a:avLst/>
            <a:gdLst/>
            <a:ahLst/>
            <a:cxnLst/>
            <a:rect l="l" t="t" r="r" b="b"/>
            <a:pathLst>
              <a:path w="828802" h="828801">
                <a:moveTo>
                  <a:pt x="0" y="414400"/>
                </a:moveTo>
                <a:lnTo>
                  <a:pt x="5424" y="481615"/>
                </a:lnTo>
                <a:lnTo>
                  <a:pt x="21127" y="545378"/>
                </a:lnTo>
                <a:lnTo>
                  <a:pt x="46257" y="604836"/>
                </a:lnTo>
                <a:lnTo>
                  <a:pt x="79959" y="659135"/>
                </a:lnTo>
                <a:lnTo>
                  <a:pt x="121380" y="707421"/>
                </a:lnTo>
                <a:lnTo>
                  <a:pt x="169666" y="748842"/>
                </a:lnTo>
                <a:lnTo>
                  <a:pt x="223965" y="782544"/>
                </a:lnTo>
                <a:lnTo>
                  <a:pt x="283423" y="807674"/>
                </a:lnTo>
                <a:lnTo>
                  <a:pt x="347186" y="823377"/>
                </a:lnTo>
                <a:lnTo>
                  <a:pt x="414400" y="828801"/>
                </a:lnTo>
                <a:lnTo>
                  <a:pt x="448386" y="827428"/>
                </a:lnTo>
                <a:lnTo>
                  <a:pt x="481615" y="823377"/>
                </a:lnTo>
                <a:lnTo>
                  <a:pt x="545378" y="807674"/>
                </a:lnTo>
                <a:lnTo>
                  <a:pt x="604836" y="782544"/>
                </a:lnTo>
                <a:lnTo>
                  <a:pt x="659135" y="748842"/>
                </a:lnTo>
                <a:lnTo>
                  <a:pt x="707421" y="707421"/>
                </a:lnTo>
                <a:lnTo>
                  <a:pt x="748842" y="659135"/>
                </a:lnTo>
                <a:lnTo>
                  <a:pt x="782544" y="604836"/>
                </a:lnTo>
                <a:lnTo>
                  <a:pt x="807674" y="545378"/>
                </a:lnTo>
                <a:lnTo>
                  <a:pt x="823377" y="481615"/>
                </a:lnTo>
                <a:lnTo>
                  <a:pt x="828802" y="414400"/>
                </a:lnTo>
                <a:lnTo>
                  <a:pt x="827428" y="380415"/>
                </a:lnTo>
                <a:lnTo>
                  <a:pt x="816757" y="314819"/>
                </a:lnTo>
                <a:lnTo>
                  <a:pt x="796234" y="253103"/>
                </a:lnTo>
                <a:lnTo>
                  <a:pt x="766712" y="196118"/>
                </a:lnTo>
                <a:lnTo>
                  <a:pt x="729043" y="144718"/>
                </a:lnTo>
                <a:lnTo>
                  <a:pt x="684083" y="99758"/>
                </a:lnTo>
                <a:lnTo>
                  <a:pt x="632683" y="62089"/>
                </a:lnTo>
                <a:lnTo>
                  <a:pt x="575698" y="32567"/>
                </a:lnTo>
                <a:lnTo>
                  <a:pt x="513982" y="12044"/>
                </a:lnTo>
                <a:lnTo>
                  <a:pt x="448386" y="1373"/>
                </a:lnTo>
                <a:lnTo>
                  <a:pt x="414400" y="0"/>
                </a:lnTo>
                <a:lnTo>
                  <a:pt x="380415" y="1373"/>
                </a:lnTo>
                <a:lnTo>
                  <a:pt x="347186" y="5424"/>
                </a:lnTo>
                <a:lnTo>
                  <a:pt x="283423" y="21127"/>
                </a:lnTo>
                <a:lnTo>
                  <a:pt x="223965" y="46257"/>
                </a:lnTo>
                <a:lnTo>
                  <a:pt x="169666" y="79959"/>
                </a:lnTo>
                <a:lnTo>
                  <a:pt x="121380" y="121380"/>
                </a:lnTo>
                <a:lnTo>
                  <a:pt x="79959" y="169666"/>
                </a:lnTo>
                <a:lnTo>
                  <a:pt x="46257" y="223965"/>
                </a:lnTo>
                <a:lnTo>
                  <a:pt x="21127" y="283423"/>
                </a:lnTo>
                <a:lnTo>
                  <a:pt x="5424" y="347186"/>
                </a:lnTo>
                <a:lnTo>
                  <a:pt x="1373" y="380415"/>
                </a:lnTo>
                <a:lnTo>
                  <a:pt x="0" y="414400"/>
                </a:lnTo>
                <a:close/>
              </a:path>
            </a:pathLst>
          </a:custGeom>
          <a:ln w="9525">
            <a:solidFill>
              <a:srgbClr val="F6924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5248672" y="2712368"/>
            <a:ext cx="1215796" cy="1205928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4989422" y="2481909"/>
            <a:ext cx="1814627" cy="1814627"/>
          </a:xfrm>
          <a:custGeom>
            <a:avLst/>
            <a:gdLst/>
            <a:ahLst/>
            <a:cxnLst/>
            <a:rect l="l" t="t" r="r" b="b"/>
            <a:pathLst>
              <a:path w="1296162" h="1296162">
                <a:moveTo>
                  <a:pt x="648080" y="0"/>
                </a:moveTo>
                <a:lnTo>
                  <a:pt x="594933" y="2148"/>
                </a:lnTo>
                <a:lnTo>
                  <a:pt x="542968" y="8483"/>
                </a:lnTo>
                <a:lnTo>
                  <a:pt x="492352" y="18837"/>
                </a:lnTo>
                <a:lnTo>
                  <a:pt x="443252" y="33043"/>
                </a:lnTo>
                <a:lnTo>
                  <a:pt x="395835" y="50934"/>
                </a:lnTo>
                <a:lnTo>
                  <a:pt x="350267" y="72345"/>
                </a:lnTo>
                <a:lnTo>
                  <a:pt x="306717" y="97106"/>
                </a:lnTo>
                <a:lnTo>
                  <a:pt x="265349" y="125053"/>
                </a:lnTo>
                <a:lnTo>
                  <a:pt x="226332" y="156017"/>
                </a:lnTo>
                <a:lnTo>
                  <a:pt x="189833" y="189833"/>
                </a:lnTo>
                <a:lnTo>
                  <a:pt x="156017" y="226332"/>
                </a:lnTo>
                <a:lnTo>
                  <a:pt x="125053" y="265349"/>
                </a:lnTo>
                <a:lnTo>
                  <a:pt x="97106" y="306717"/>
                </a:lnTo>
                <a:lnTo>
                  <a:pt x="72345" y="350267"/>
                </a:lnTo>
                <a:lnTo>
                  <a:pt x="50934" y="395835"/>
                </a:lnTo>
                <a:lnTo>
                  <a:pt x="33043" y="443252"/>
                </a:lnTo>
                <a:lnTo>
                  <a:pt x="18837" y="492352"/>
                </a:lnTo>
                <a:lnTo>
                  <a:pt x="8483" y="542968"/>
                </a:lnTo>
                <a:lnTo>
                  <a:pt x="2148" y="594933"/>
                </a:lnTo>
                <a:lnTo>
                  <a:pt x="0" y="648081"/>
                </a:lnTo>
                <a:lnTo>
                  <a:pt x="2148" y="701228"/>
                </a:lnTo>
                <a:lnTo>
                  <a:pt x="8483" y="753193"/>
                </a:lnTo>
                <a:lnTo>
                  <a:pt x="18837" y="803809"/>
                </a:lnTo>
                <a:lnTo>
                  <a:pt x="33043" y="852909"/>
                </a:lnTo>
                <a:lnTo>
                  <a:pt x="50934" y="900326"/>
                </a:lnTo>
                <a:lnTo>
                  <a:pt x="72345" y="945894"/>
                </a:lnTo>
                <a:lnTo>
                  <a:pt x="97106" y="989444"/>
                </a:lnTo>
                <a:lnTo>
                  <a:pt x="125053" y="1030812"/>
                </a:lnTo>
                <a:lnTo>
                  <a:pt x="156017" y="1069829"/>
                </a:lnTo>
                <a:lnTo>
                  <a:pt x="189833" y="1106328"/>
                </a:lnTo>
                <a:lnTo>
                  <a:pt x="226332" y="1140144"/>
                </a:lnTo>
                <a:lnTo>
                  <a:pt x="265349" y="1171108"/>
                </a:lnTo>
                <a:lnTo>
                  <a:pt x="306717" y="1199055"/>
                </a:lnTo>
                <a:lnTo>
                  <a:pt x="350267" y="1223816"/>
                </a:lnTo>
                <a:lnTo>
                  <a:pt x="395835" y="1245227"/>
                </a:lnTo>
                <a:lnTo>
                  <a:pt x="443252" y="1263118"/>
                </a:lnTo>
                <a:lnTo>
                  <a:pt x="492352" y="1277324"/>
                </a:lnTo>
                <a:lnTo>
                  <a:pt x="542968" y="1287678"/>
                </a:lnTo>
                <a:lnTo>
                  <a:pt x="594933" y="1294013"/>
                </a:lnTo>
                <a:lnTo>
                  <a:pt x="648080" y="1296162"/>
                </a:lnTo>
                <a:lnTo>
                  <a:pt x="701228" y="1294013"/>
                </a:lnTo>
                <a:lnTo>
                  <a:pt x="753193" y="1287678"/>
                </a:lnTo>
                <a:lnTo>
                  <a:pt x="803809" y="1277324"/>
                </a:lnTo>
                <a:lnTo>
                  <a:pt x="852909" y="1263118"/>
                </a:lnTo>
                <a:lnTo>
                  <a:pt x="900326" y="1245227"/>
                </a:lnTo>
                <a:lnTo>
                  <a:pt x="945894" y="1223816"/>
                </a:lnTo>
                <a:lnTo>
                  <a:pt x="989444" y="1199055"/>
                </a:lnTo>
                <a:lnTo>
                  <a:pt x="1030812" y="1171108"/>
                </a:lnTo>
                <a:lnTo>
                  <a:pt x="1069829" y="1140144"/>
                </a:lnTo>
                <a:lnTo>
                  <a:pt x="1106328" y="1106328"/>
                </a:lnTo>
                <a:lnTo>
                  <a:pt x="1140144" y="1069829"/>
                </a:lnTo>
                <a:lnTo>
                  <a:pt x="1145975" y="1062482"/>
                </a:lnTo>
                <a:lnTo>
                  <a:pt x="648080" y="1062482"/>
                </a:lnTo>
                <a:lnTo>
                  <a:pt x="614095" y="1061108"/>
                </a:lnTo>
                <a:lnTo>
                  <a:pt x="548499" y="1050437"/>
                </a:lnTo>
                <a:lnTo>
                  <a:pt x="486783" y="1029914"/>
                </a:lnTo>
                <a:lnTo>
                  <a:pt x="429798" y="1000392"/>
                </a:lnTo>
                <a:lnTo>
                  <a:pt x="378398" y="962723"/>
                </a:lnTo>
                <a:lnTo>
                  <a:pt x="333438" y="917763"/>
                </a:lnTo>
                <a:lnTo>
                  <a:pt x="295769" y="866363"/>
                </a:lnTo>
                <a:lnTo>
                  <a:pt x="266247" y="809378"/>
                </a:lnTo>
                <a:lnTo>
                  <a:pt x="245724" y="747662"/>
                </a:lnTo>
                <a:lnTo>
                  <a:pt x="235053" y="682066"/>
                </a:lnTo>
                <a:lnTo>
                  <a:pt x="233679" y="648081"/>
                </a:lnTo>
                <a:lnTo>
                  <a:pt x="235053" y="614095"/>
                </a:lnTo>
                <a:lnTo>
                  <a:pt x="245724" y="548499"/>
                </a:lnTo>
                <a:lnTo>
                  <a:pt x="266247" y="486783"/>
                </a:lnTo>
                <a:lnTo>
                  <a:pt x="295769" y="429798"/>
                </a:lnTo>
                <a:lnTo>
                  <a:pt x="333438" y="378398"/>
                </a:lnTo>
                <a:lnTo>
                  <a:pt x="378398" y="333438"/>
                </a:lnTo>
                <a:lnTo>
                  <a:pt x="429798" y="295769"/>
                </a:lnTo>
                <a:lnTo>
                  <a:pt x="486783" y="266247"/>
                </a:lnTo>
                <a:lnTo>
                  <a:pt x="548499" y="245724"/>
                </a:lnTo>
                <a:lnTo>
                  <a:pt x="614095" y="235053"/>
                </a:lnTo>
                <a:lnTo>
                  <a:pt x="648080" y="233680"/>
                </a:lnTo>
                <a:lnTo>
                  <a:pt x="1145975" y="233680"/>
                </a:lnTo>
                <a:lnTo>
                  <a:pt x="1140144" y="226332"/>
                </a:lnTo>
                <a:lnTo>
                  <a:pt x="1106328" y="189833"/>
                </a:lnTo>
                <a:lnTo>
                  <a:pt x="1069829" y="156017"/>
                </a:lnTo>
                <a:lnTo>
                  <a:pt x="1030812" y="125053"/>
                </a:lnTo>
                <a:lnTo>
                  <a:pt x="989444" y="97106"/>
                </a:lnTo>
                <a:lnTo>
                  <a:pt x="945894" y="72345"/>
                </a:lnTo>
                <a:lnTo>
                  <a:pt x="900326" y="50934"/>
                </a:lnTo>
                <a:lnTo>
                  <a:pt x="852909" y="33043"/>
                </a:lnTo>
                <a:lnTo>
                  <a:pt x="803809" y="18837"/>
                </a:lnTo>
                <a:lnTo>
                  <a:pt x="753193" y="8483"/>
                </a:lnTo>
                <a:lnTo>
                  <a:pt x="701228" y="2148"/>
                </a:lnTo>
                <a:lnTo>
                  <a:pt x="648080" y="0"/>
                </a:lnTo>
                <a:close/>
              </a:path>
              <a:path w="1296162" h="1296162">
                <a:moveTo>
                  <a:pt x="1145975" y="233680"/>
                </a:moveTo>
                <a:lnTo>
                  <a:pt x="648080" y="233680"/>
                </a:lnTo>
                <a:lnTo>
                  <a:pt x="682066" y="235053"/>
                </a:lnTo>
                <a:lnTo>
                  <a:pt x="715295" y="239104"/>
                </a:lnTo>
                <a:lnTo>
                  <a:pt x="779058" y="254807"/>
                </a:lnTo>
                <a:lnTo>
                  <a:pt x="838516" y="279937"/>
                </a:lnTo>
                <a:lnTo>
                  <a:pt x="892815" y="313639"/>
                </a:lnTo>
                <a:lnTo>
                  <a:pt x="941101" y="355060"/>
                </a:lnTo>
                <a:lnTo>
                  <a:pt x="982522" y="403346"/>
                </a:lnTo>
                <a:lnTo>
                  <a:pt x="1016224" y="457645"/>
                </a:lnTo>
                <a:lnTo>
                  <a:pt x="1041354" y="517103"/>
                </a:lnTo>
                <a:lnTo>
                  <a:pt x="1057057" y="580866"/>
                </a:lnTo>
                <a:lnTo>
                  <a:pt x="1062481" y="648081"/>
                </a:lnTo>
                <a:lnTo>
                  <a:pt x="1061108" y="682066"/>
                </a:lnTo>
                <a:lnTo>
                  <a:pt x="1050437" y="747662"/>
                </a:lnTo>
                <a:lnTo>
                  <a:pt x="1029914" y="809378"/>
                </a:lnTo>
                <a:lnTo>
                  <a:pt x="1000392" y="866363"/>
                </a:lnTo>
                <a:lnTo>
                  <a:pt x="962723" y="917763"/>
                </a:lnTo>
                <a:lnTo>
                  <a:pt x="917763" y="962723"/>
                </a:lnTo>
                <a:lnTo>
                  <a:pt x="866363" y="1000392"/>
                </a:lnTo>
                <a:lnTo>
                  <a:pt x="809378" y="1029914"/>
                </a:lnTo>
                <a:lnTo>
                  <a:pt x="747662" y="1050437"/>
                </a:lnTo>
                <a:lnTo>
                  <a:pt x="682066" y="1061108"/>
                </a:lnTo>
                <a:lnTo>
                  <a:pt x="648080" y="1062482"/>
                </a:lnTo>
                <a:lnTo>
                  <a:pt x="1145975" y="1062482"/>
                </a:lnTo>
                <a:lnTo>
                  <a:pt x="1171108" y="1030812"/>
                </a:lnTo>
                <a:lnTo>
                  <a:pt x="1199055" y="989444"/>
                </a:lnTo>
                <a:lnTo>
                  <a:pt x="1223816" y="945894"/>
                </a:lnTo>
                <a:lnTo>
                  <a:pt x="1245227" y="900326"/>
                </a:lnTo>
                <a:lnTo>
                  <a:pt x="1263118" y="852909"/>
                </a:lnTo>
                <a:lnTo>
                  <a:pt x="1277324" y="803809"/>
                </a:lnTo>
                <a:lnTo>
                  <a:pt x="1287678" y="753193"/>
                </a:lnTo>
                <a:lnTo>
                  <a:pt x="1294013" y="701228"/>
                </a:lnTo>
                <a:lnTo>
                  <a:pt x="1296162" y="648081"/>
                </a:lnTo>
                <a:lnTo>
                  <a:pt x="1294013" y="594933"/>
                </a:lnTo>
                <a:lnTo>
                  <a:pt x="1287678" y="542968"/>
                </a:lnTo>
                <a:lnTo>
                  <a:pt x="1277324" y="492352"/>
                </a:lnTo>
                <a:lnTo>
                  <a:pt x="1263118" y="443252"/>
                </a:lnTo>
                <a:lnTo>
                  <a:pt x="1245227" y="395835"/>
                </a:lnTo>
                <a:lnTo>
                  <a:pt x="1223816" y="350267"/>
                </a:lnTo>
                <a:lnTo>
                  <a:pt x="1199055" y="306717"/>
                </a:lnTo>
                <a:lnTo>
                  <a:pt x="1171108" y="265349"/>
                </a:lnTo>
                <a:lnTo>
                  <a:pt x="1145975" y="233680"/>
                </a:lnTo>
                <a:close/>
              </a:path>
            </a:pathLst>
          </a:custGeom>
          <a:solidFill>
            <a:srgbClr val="E36C09"/>
          </a:solid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4182922" y="3792474"/>
            <a:ext cx="1209733" cy="302436"/>
          </a:xfrm>
          <a:custGeom>
            <a:avLst/>
            <a:gdLst/>
            <a:ahLst/>
            <a:cxnLst/>
            <a:rect l="l" t="t" r="r" b="b"/>
            <a:pathLst>
              <a:path w="864095" h="216026">
                <a:moveTo>
                  <a:pt x="0" y="216026"/>
                </a:moveTo>
                <a:lnTo>
                  <a:pt x="864095" y="216026"/>
                </a:lnTo>
                <a:lnTo>
                  <a:pt x="864095" y="0"/>
                </a:lnTo>
                <a:lnTo>
                  <a:pt x="0" y="0"/>
                </a:lnTo>
                <a:lnTo>
                  <a:pt x="0" y="2160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4182921" y="4036700"/>
            <a:ext cx="1301815" cy="965524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3814876" y="3456431"/>
            <a:ext cx="1945843" cy="1945843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4728057" y="4369611"/>
            <a:ext cx="119482" cy="11948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3880485" y="3490036"/>
            <a:ext cx="1814627" cy="1814625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3880485" y="3490036"/>
            <a:ext cx="1814627" cy="1814625"/>
          </a:xfrm>
          <a:custGeom>
            <a:avLst/>
            <a:gdLst/>
            <a:ahLst/>
            <a:cxnLst/>
            <a:rect l="l" t="t" r="r" b="b"/>
            <a:pathLst>
              <a:path w="1296162" h="1296161">
                <a:moveTo>
                  <a:pt x="0" y="648080"/>
                </a:moveTo>
                <a:lnTo>
                  <a:pt x="2148" y="594933"/>
                </a:lnTo>
                <a:lnTo>
                  <a:pt x="8483" y="542968"/>
                </a:lnTo>
                <a:lnTo>
                  <a:pt x="18837" y="492352"/>
                </a:lnTo>
                <a:lnTo>
                  <a:pt x="33043" y="443252"/>
                </a:lnTo>
                <a:lnTo>
                  <a:pt x="50934" y="395835"/>
                </a:lnTo>
                <a:lnTo>
                  <a:pt x="72345" y="350267"/>
                </a:lnTo>
                <a:lnTo>
                  <a:pt x="97106" y="306717"/>
                </a:lnTo>
                <a:lnTo>
                  <a:pt x="125053" y="265349"/>
                </a:lnTo>
                <a:lnTo>
                  <a:pt x="156017" y="226332"/>
                </a:lnTo>
                <a:lnTo>
                  <a:pt x="189833" y="189833"/>
                </a:lnTo>
                <a:lnTo>
                  <a:pt x="226332" y="156017"/>
                </a:lnTo>
                <a:lnTo>
                  <a:pt x="265349" y="125053"/>
                </a:lnTo>
                <a:lnTo>
                  <a:pt x="306717" y="97106"/>
                </a:lnTo>
                <a:lnTo>
                  <a:pt x="350267" y="72345"/>
                </a:lnTo>
                <a:lnTo>
                  <a:pt x="395835" y="50934"/>
                </a:lnTo>
                <a:lnTo>
                  <a:pt x="443252" y="33043"/>
                </a:lnTo>
                <a:lnTo>
                  <a:pt x="492352" y="18837"/>
                </a:lnTo>
                <a:lnTo>
                  <a:pt x="542968" y="8483"/>
                </a:lnTo>
                <a:lnTo>
                  <a:pt x="594933" y="2148"/>
                </a:lnTo>
                <a:lnTo>
                  <a:pt x="648080" y="0"/>
                </a:lnTo>
                <a:lnTo>
                  <a:pt x="701228" y="2148"/>
                </a:lnTo>
                <a:lnTo>
                  <a:pt x="753193" y="8483"/>
                </a:lnTo>
                <a:lnTo>
                  <a:pt x="803809" y="18837"/>
                </a:lnTo>
                <a:lnTo>
                  <a:pt x="852909" y="33043"/>
                </a:lnTo>
                <a:lnTo>
                  <a:pt x="900326" y="50934"/>
                </a:lnTo>
                <a:lnTo>
                  <a:pt x="945894" y="72345"/>
                </a:lnTo>
                <a:lnTo>
                  <a:pt x="989444" y="97106"/>
                </a:lnTo>
                <a:lnTo>
                  <a:pt x="1030812" y="125053"/>
                </a:lnTo>
                <a:lnTo>
                  <a:pt x="1069829" y="156017"/>
                </a:lnTo>
                <a:lnTo>
                  <a:pt x="1106328" y="189833"/>
                </a:lnTo>
                <a:lnTo>
                  <a:pt x="1140144" y="226332"/>
                </a:lnTo>
                <a:lnTo>
                  <a:pt x="1171108" y="265349"/>
                </a:lnTo>
                <a:lnTo>
                  <a:pt x="1199055" y="306717"/>
                </a:lnTo>
                <a:lnTo>
                  <a:pt x="1223816" y="350267"/>
                </a:lnTo>
                <a:lnTo>
                  <a:pt x="1245227" y="395835"/>
                </a:lnTo>
                <a:lnTo>
                  <a:pt x="1263118" y="443252"/>
                </a:lnTo>
                <a:lnTo>
                  <a:pt x="1277324" y="492352"/>
                </a:lnTo>
                <a:lnTo>
                  <a:pt x="1287678" y="542968"/>
                </a:lnTo>
                <a:lnTo>
                  <a:pt x="1294013" y="594933"/>
                </a:lnTo>
                <a:lnTo>
                  <a:pt x="1296162" y="648080"/>
                </a:lnTo>
                <a:lnTo>
                  <a:pt x="1294013" y="701228"/>
                </a:lnTo>
                <a:lnTo>
                  <a:pt x="1287678" y="753193"/>
                </a:lnTo>
                <a:lnTo>
                  <a:pt x="1277324" y="803809"/>
                </a:lnTo>
                <a:lnTo>
                  <a:pt x="1263118" y="852909"/>
                </a:lnTo>
                <a:lnTo>
                  <a:pt x="1245227" y="900326"/>
                </a:lnTo>
                <a:lnTo>
                  <a:pt x="1223816" y="945894"/>
                </a:lnTo>
                <a:lnTo>
                  <a:pt x="1199055" y="989444"/>
                </a:lnTo>
                <a:lnTo>
                  <a:pt x="1171108" y="1030812"/>
                </a:lnTo>
                <a:lnTo>
                  <a:pt x="1140144" y="1069829"/>
                </a:lnTo>
                <a:lnTo>
                  <a:pt x="1106328" y="1106328"/>
                </a:lnTo>
                <a:lnTo>
                  <a:pt x="1069829" y="1140144"/>
                </a:lnTo>
                <a:lnTo>
                  <a:pt x="1030812" y="1171108"/>
                </a:lnTo>
                <a:lnTo>
                  <a:pt x="989444" y="1199055"/>
                </a:lnTo>
                <a:lnTo>
                  <a:pt x="945894" y="1223816"/>
                </a:lnTo>
                <a:lnTo>
                  <a:pt x="900326" y="1245227"/>
                </a:lnTo>
                <a:lnTo>
                  <a:pt x="852909" y="1263118"/>
                </a:lnTo>
                <a:lnTo>
                  <a:pt x="803809" y="1277324"/>
                </a:lnTo>
                <a:lnTo>
                  <a:pt x="753193" y="1287678"/>
                </a:lnTo>
                <a:lnTo>
                  <a:pt x="701228" y="1294013"/>
                </a:lnTo>
                <a:lnTo>
                  <a:pt x="648080" y="1296161"/>
                </a:lnTo>
                <a:lnTo>
                  <a:pt x="594933" y="1294013"/>
                </a:lnTo>
                <a:lnTo>
                  <a:pt x="542968" y="1287678"/>
                </a:lnTo>
                <a:lnTo>
                  <a:pt x="492352" y="1277324"/>
                </a:lnTo>
                <a:lnTo>
                  <a:pt x="443252" y="1263118"/>
                </a:lnTo>
                <a:lnTo>
                  <a:pt x="395835" y="1245227"/>
                </a:lnTo>
                <a:lnTo>
                  <a:pt x="350267" y="1223816"/>
                </a:lnTo>
                <a:lnTo>
                  <a:pt x="306717" y="1199055"/>
                </a:lnTo>
                <a:lnTo>
                  <a:pt x="265349" y="1171108"/>
                </a:lnTo>
                <a:lnTo>
                  <a:pt x="226332" y="1140144"/>
                </a:lnTo>
                <a:lnTo>
                  <a:pt x="189833" y="1106328"/>
                </a:lnTo>
                <a:lnTo>
                  <a:pt x="156017" y="1069829"/>
                </a:lnTo>
                <a:lnTo>
                  <a:pt x="125053" y="1030812"/>
                </a:lnTo>
                <a:lnTo>
                  <a:pt x="97106" y="989444"/>
                </a:lnTo>
                <a:lnTo>
                  <a:pt x="72345" y="945894"/>
                </a:lnTo>
                <a:lnTo>
                  <a:pt x="50934" y="900326"/>
                </a:lnTo>
                <a:lnTo>
                  <a:pt x="33043" y="852909"/>
                </a:lnTo>
                <a:lnTo>
                  <a:pt x="18837" y="803809"/>
                </a:lnTo>
                <a:lnTo>
                  <a:pt x="8483" y="753193"/>
                </a:lnTo>
                <a:lnTo>
                  <a:pt x="2148" y="701228"/>
                </a:lnTo>
                <a:lnTo>
                  <a:pt x="0" y="648080"/>
                </a:lnTo>
                <a:close/>
              </a:path>
            </a:pathLst>
          </a:custGeom>
          <a:ln w="9525">
            <a:solidFill>
              <a:srgbClr val="F6924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207636" y="3817189"/>
            <a:ext cx="1160323" cy="1160321"/>
          </a:xfrm>
          <a:custGeom>
            <a:avLst/>
            <a:gdLst/>
            <a:ahLst/>
            <a:cxnLst/>
            <a:rect l="l" t="t" r="r" b="b"/>
            <a:pathLst>
              <a:path w="828801" h="828801">
                <a:moveTo>
                  <a:pt x="0" y="414400"/>
                </a:moveTo>
                <a:lnTo>
                  <a:pt x="5424" y="481615"/>
                </a:lnTo>
                <a:lnTo>
                  <a:pt x="21127" y="545378"/>
                </a:lnTo>
                <a:lnTo>
                  <a:pt x="46257" y="604836"/>
                </a:lnTo>
                <a:lnTo>
                  <a:pt x="79959" y="659135"/>
                </a:lnTo>
                <a:lnTo>
                  <a:pt x="121380" y="707421"/>
                </a:lnTo>
                <a:lnTo>
                  <a:pt x="169666" y="748842"/>
                </a:lnTo>
                <a:lnTo>
                  <a:pt x="223965" y="782544"/>
                </a:lnTo>
                <a:lnTo>
                  <a:pt x="283423" y="807674"/>
                </a:lnTo>
                <a:lnTo>
                  <a:pt x="347186" y="823377"/>
                </a:lnTo>
                <a:lnTo>
                  <a:pt x="414400" y="828801"/>
                </a:lnTo>
                <a:lnTo>
                  <a:pt x="448386" y="827428"/>
                </a:lnTo>
                <a:lnTo>
                  <a:pt x="481615" y="823377"/>
                </a:lnTo>
                <a:lnTo>
                  <a:pt x="545378" y="807674"/>
                </a:lnTo>
                <a:lnTo>
                  <a:pt x="604836" y="782544"/>
                </a:lnTo>
                <a:lnTo>
                  <a:pt x="659135" y="748842"/>
                </a:lnTo>
                <a:lnTo>
                  <a:pt x="707421" y="707421"/>
                </a:lnTo>
                <a:lnTo>
                  <a:pt x="748842" y="659135"/>
                </a:lnTo>
                <a:lnTo>
                  <a:pt x="782544" y="604836"/>
                </a:lnTo>
                <a:lnTo>
                  <a:pt x="807674" y="545378"/>
                </a:lnTo>
                <a:lnTo>
                  <a:pt x="823377" y="481615"/>
                </a:lnTo>
                <a:lnTo>
                  <a:pt x="828802" y="414400"/>
                </a:lnTo>
                <a:lnTo>
                  <a:pt x="827428" y="380415"/>
                </a:lnTo>
                <a:lnTo>
                  <a:pt x="816757" y="314819"/>
                </a:lnTo>
                <a:lnTo>
                  <a:pt x="796234" y="253103"/>
                </a:lnTo>
                <a:lnTo>
                  <a:pt x="766712" y="196118"/>
                </a:lnTo>
                <a:lnTo>
                  <a:pt x="729043" y="144718"/>
                </a:lnTo>
                <a:lnTo>
                  <a:pt x="684083" y="99758"/>
                </a:lnTo>
                <a:lnTo>
                  <a:pt x="632683" y="62089"/>
                </a:lnTo>
                <a:lnTo>
                  <a:pt x="575698" y="32567"/>
                </a:lnTo>
                <a:lnTo>
                  <a:pt x="513982" y="12044"/>
                </a:lnTo>
                <a:lnTo>
                  <a:pt x="448386" y="1373"/>
                </a:lnTo>
                <a:lnTo>
                  <a:pt x="414400" y="0"/>
                </a:lnTo>
                <a:lnTo>
                  <a:pt x="380415" y="1373"/>
                </a:lnTo>
                <a:lnTo>
                  <a:pt x="347186" y="5424"/>
                </a:lnTo>
                <a:lnTo>
                  <a:pt x="283423" y="21127"/>
                </a:lnTo>
                <a:lnTo>
                  <a:pt x="223965" y="46257"/>
                </a:lnTo>
                <a:lnTo>
                  <a:pt x="169666" y="79959"/>
                </a:lnTo>
                <a:lnTo>
                  <a:pt x="121380" y="121380"/>
                </a:lnTo>
                <a:lnTo>
                  <a:pt x="79959" y="169666"/>
                </a:lnTo>
                <a:lnTo>
                  <a:pt x="46257" y="223965"/>
                </a:lnTo>
                <a:lnTo>
                  <a:pt x="21127" y="283423"/>
                </a:lnTo>
                <a:lnTo>
                  <a:pt x="5424" y="347186"/>
                </a:lnTo>
                <a:lnTo>
                  <a:pt x="1373" y="380415"/>
                </a:lnTo>
                <a:lnTo>
                  <a:pt x="0" y="414400"/>
                </a:lnTo>
                <a:close/>
              </a:path>
            </a:pathLst>
          </a:custGeom>
          <a:ln w="9525">
            <a:solidFill>
              <a:srgbClr val="F6924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4384549" y="5405493"/>
            <a:ext cx="1209733" cy="1209733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4015435" y="5069432"/>
            <a:ext cx="1947975" cy="1945843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4930749" y="5982615"/>
            <a:ext cx="119482" cy="11948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4082110" y="5103038"/>
            <a:ext cx="1814625" cy="1814627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4082110" y="5103038"/>
            <a:ext cx="1814625" cy="1814627"/>
          </a:xfrm>
          <a:custGeom>
            <a:avLst/>
            <a:gdLst/>
            <a:ahLst/>
            <a:cxnLst/>
            <a:rect l="l" t="t" r="r" b="b"/>
            <a:pathLst>
              <a:path w="1296161" h="1296162">
                <a:moveTo>
                  <a:pt x="0" y="648081"/>
                </a:moveTo>
                <a:lnTo>
                  <a:pt x="2148" y="594933"/>
                </a:lnTo>
                <a:lnTo>
                  <a:pt x="8483" y="542968"/>
                </a:lnTo>
                <a:lnTo>
                  <a:pt x="18837" y="492352"/>
                </a:lnTo>
                <a:lnTo>
                  <a:pt x="33043" y="443252"/>
                </a:lnTo>
                <a:lnTo>
                  <a:pt x="50934" y="395835"/>
                </a:lnTo>
                <a:lnTo>
                  <a:pt x="72345" y="350267"/>
                </a:lnTo>
                <a:lnTo>
                  <a:pt x="97106" y="306717"/>
                </a:lnTo>
                <a:lnTo>
                  <a:pt x="125053" y="265349"/>
                </a:lnTo>
                <a:lnTo>
                  <a:pt x="156017" y="226332"/>
                </a:lnTo>
                <a:lnTo>
                  <a:pt x="189833" y="189833"/>
                </a:lnTo>
                <a:lnTo>
                  <a:pt x="226332" y="156017"/>
                </a:lnTo>
                <a:lnTo>
                  <a:pt x="265349" y="125053"/>
                </a:lnTo>
                <a:lnTo>
                  <a:pt x="306717" y="97106"/>
                </a:lnTo>
                <a:lnTo>
                  <a:pt x="350267" y="72345"/>
                </a:lnTo>
                <a:lnTo>
                  <a:pt x="395835" y="50934"/>
                </a:lnTo>
                <a:lnTo>
                  <a:pt x="443252" y="33043"/>
                </a:lnTo>
                <a:lnTo>
                  <a:pt x="492352" y="18837"/>
                </a:lnTo>
                <a:lnTo>
                  <a:pt x="542968" y="8483"/>
                </a:lnTo>
                <a:lnTo>
                  <a:pt x="594933" y="2148"/>
                </a:lnTo>
                <a:lnTo>
                  <a:pt x="648081" y="0"/>
                </a:lnTo>
                <a:lnTo>
                  <a:pt x="701228" y="2148"/>
                </a:lnTo>
                <a:lnTo>
                  <a:pt x="753193" y="8483"/>
                </a:lnTo>
                <a:lnTo>
                  <a:pt x="803809" y="18837"/>
                </a:lnTo>
                <a:lnTo>
                  <a:pt x="852909" y="33043"/>
                </a:lnTo>
                <a:lnTo>
                  <a:pt x="900326" y="50934"/>
                </a:lnTo>
                <a:lnTo>
                  <a:pt x="945894" y="72345"/>
                </a:lnTo>
                <a:lnTo>
                  <a:pt x="989444" y="97106"/>
                </a:lnTo>
                <a:lnTo>
                  <a:pt x="1030812" y="125053"/>
                </a:lnTo>
                <a:lnTo>
                  <a:pt x="1069829" y="156017"/>
                </a:lnTo>
                <a:lnTo>
                  <a:pt x="1106328" y="189833"/>
                </a:lnTo>
                <a:lnTo>
                  <a:pt x="1140144" y="226332"/>
                </a:lnTo>
                <a:lnTo>
                  <a:pt x="1171108" y="265349"/>
                </a:lnTo>
                <a:lnTo>
                  <a:pt x="1199055" y="306717"/>
                </a:lnTo>
                <a:lnTo>
                  <a:pt x="1223816" y="350267"/>
                </a:lnTo>
                <a:lnTo>
                  <a:pt x="1245227" y="395835"/>
                </a:lnTo>
                <a:lnTo>
                  <a:pt x="1263118" y="443252"/>
                </a:lnTo>
                <a:lnTo>
                  <a:pt x="1277324" y="492352"/>
                </a:lnTo>
                <a:lnTo>
                  <a:pt x="1287678" y="542968"/>
                </a:lnTo>
                <a:lnTo>
                  <a:pt x="1294013" y="594933"/>
                </a:lnTo>
                <a:lnTo>
                  <a:pt x="1296161" y="648081"/>
                </a:lnTo>
                <a:lnTo>
                  <a:pt x="1294013" y="701228"/>
                </a:lnTo>
                <a:lnTo>
                  <a:pt x="1287678" y="753193"/>
                </a:lnTo>
                <a:lnTo>
                  <a:pt x="1277324" y="803809"/>
                </a:lnTo>
                <a:lnTo>
                  <a:pt x="1263118" y="852909"/>
                </a:lnTo>
                <a:lnTo>
                  <a:pt x="1245227" y="900326"/>
                </a:lnTo>
                <a:lnTo>
                  <a:pt x="1223816" y="945894"/>
                </a:lnTo>
                <a:lnTo>
                  <a:pt x="1199055" y="989444"/>
                </a:lnTo>
                <a:lnTo>
                  <a:pt x="1171108" y="1030812"/>
                </a:lnTo>
                <a:lnTo>
                  <a:pt x="1140144" y="1069829"/>
                </a:lnTo>
                <a:lnTo>
                  <a:pt x="1106328" y="1106328"/>
                </a:lnTo>
                <a:lnTo>
                  <a:pt x="1069829" y="1140144"/>
                </a:lnTo>
                <a:lnTo>
                  <a:pt x="1030812" y="1171108"/>
                </a:lnTo>
                <a:lnTo>
                  <a:pt x="989444" y="1199055"/>
                </a:lnTo>
                <a:lnTo>
                  <a:pt x="945894" y="1223816"/>
                </a:lnTo>
                <a:lnTo>
                  <a:pt x="900326" y="1245227"/>
                </a:lnTo>
                <a:lnTo>
                  <a:pt x="852909" y="1263118"/>
                </a:lnTo>
                <a:lnTo>
                  <a:pt x="803809" y="1277324"/>
                </a:lnTo>
                <a:lnTo>
                  <a:pt x="753193" y="1287678"/>
                </a:lnTo>
                <a:lnTo>
                  <a:pt x="701228" y="1294013"/>
                </a:lnTo>
                <a:lnTo>
                  <a:pt x="648081" y="1296162"/>
                </a:lnTo>
                <a:lnTo>
                  <a:pt x="594933" y="1294013"/>
                </a:lnTo>
                <a:lnTo>
                  <a:pt x="542968" y="1287678"/>
                </a:lnTo>
                <a:lnTo>
                  <a:pt x="492352" y="1277324"/>
                </a:lnTo>
                <a:lnTo>
                  <a:pt x="443252" y="1263118"/>
                </a:lnTo>
                <a:lnTo>
                  <a:pt x="395835" y="1245227"/>
                </a:lnTo>
                <a:lnTo>
                  <a:pt x="350267" y="1223816"/>
                </a:lnTo>
                <a:lnTo>
                  <a:pt x="306717" y="1199055"/>
                </a:lnTo>
                <a:lnTo>
                  <a:pt x="265349" y="1171108"/>
                </a:lnTo>
                <a:lnTo>
                  <a:pt x="226332" y="1140144"/>
                </a:lnTo>
                <a:lnTo>
                  <a:pt x="189833" y="1106328"/>
                </a:lnTo>
                <a:lnTo>
                  <a:pt x="156017" y="1069829"/>
                </a:lnTo>
                <a:lnTo>
                  <a:pt x="125053" y="1030812"/>
                </a:lnTo>
                <a:lnTo>
                  <a:pt x="97106" y="989444"/>
                </a:lnTo>
                <a:lnTo>
                  <a:pt x="72345" y="945894"/>
                </a:lnTo>
                <a:lnTo>
                  <a:pt x="50934" y="900326"/>
                </a:lnTo>
                <a:lnTo>
                  <a:pt x="33043" y="852909"/>
                </a:lnTo>
                <a:lnTo>
                  <a:pt x="18837" y="803809"/>
                </a:lnTo>
                <a:lnTo>
                  <a:pt x="8483" y="753193"/>
                </a:lnTo>
                <a:lnTo>
                  <a:pt x="2148" y="701228"/>
                </a:lnTo>
                <a:lnTo>
                  <a:pt x="0" y="648081"/>
                </a:lnTo>
                <a:close/>
              </a:path>
            </a:pathLst>
          </a:custGeom>
          <a:ln w="9525">
            <a:solidFill>
              <a:srgbClr val="F6924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4409263" y="5430191"/>
            <a:ext cx="1160321" cy="1160321"/>
          </a:xfrm>
          <a:custGeom>
            <a:avLst/>
            <a:gdLst/>
            <a:ahLst/>
            <a:cxnLst/>
            <a:rect l="l" t="t" r="r" b="b"/>
            <a:pathLst>
              <a:path w="828801" h="828801">
                <a:moveTo>
                  <a:pt x="0" y="414401"/>
                </a:moveTo>
                <a:lnTo>
                  <a:pt x="5424" y="481615"/>
                </a:lnTo>
                <a:lnTo>
                  <a:pt x="21127" y="545378"/>
                </a:lnTo>
                <a:lnTo>
                  <a:pt x="46257" y="604836"/>
                </a:lnTo>
                <a:lnTo>
                  <a:pt x="79959" y="659135"/>
                </a:lnTo>
                <a:lnTo>
                  <a:pt x="121380" y="707421"/>
                </a:lnTo>
                <a:lnTo>
                  <a:pt x="169666" y="748842"/>
                </a:lnTo>
                <a:lnTo>
                  <a:pt x="223965" y="782544"/>
                </a:lnTo>
                <a:lnTo>
                  <a:pt x="283423" y="807674"/>
                </a:lnTo>
                <a:lnTo>
                  <a:pt x="347186" y="823377"/>
                </a:lnTo>
                <a:lnTo>
                  <a:pt x="414400" y="828802"/>
                </a:lnTo>
                <a:lnTo>
                  <a:pt x="448386" y="827428"/>
                </a:lnTo>
                <a:lnTo>
                  <a:pt x="481615" y="823377"/>
                </a:lnTo>
                <a:lnTo>
                  <a:pt x="545378" y="807674"/>
                </a:lnTo>
                <a:lnTo>
                  <a:pt x="604836" y="782544"/>
                </a:lnTo>
                <a:lnTo>
                  <a:pt x="659135" y="748842"/>
                </a:lnTo>
                <a:lnTo>
                  <a:pt x="707421" y="707421"/>
                </a:lnTo>
                <a:lnTo>
                  <a:pt x="748842" y="659135"/>
                </a:lnTo>
                <a:lnTo>
                  <a:pt x="782544" y="604836"/>
                </a:lnTo>
                <a:lnTo>
                  <a:pt x="807674" y="545378"/>
                </a:lnTo>
                <a:lnTo>
                  <a:pt x="823377" y="481615"/>
                </a:lnTo>
                <a:lnTo>
                  <a:pt x="828801" y="414401"/>
                </a:lnTo>
                <a:lnTo>
                  <a:pt x="827428" y="380415"/>
                </a:lnTo>
                <a:lnTo>
                  <a:pt x="816757" y="314819"/>
                </a:lnTo>
                <a:lnTo>
                  <a:pt x="796234" y="253103"/>
                </a:lnTo>
                <a:lnTo>
                  <a:pt x="766712" y="196118"/>
                </a:lnTo>
                <a:lnTo>
                  <a:pt x="729043" y="144718"/>
                </a:lnTo>
                <a:lnTo>
                  <a:pt x="684083" y="99758"/>
                </a:lnTo>
                <a:lnTo>
                  <a:pt x="632683" y="62089"/>
                </a:lnTo>
                <a:lnTo>
                  <a:pt x="575698" y="32567"/>
                </a:lnTo>
                <a:lnTo>
                  <a:pt x="513982" y="12044"/>
                </a:lnTo>
                <a:lnTo>
                  <a:pt x="448386" y="1373"/>
                </a:lnTo>
                <a:lnTo>
                  <a:pt x="414400" y="0"/>
                </a:lnTo>
                <a:lnTo>
                  <a:pt x="380415" y="1373"/>
                </a:lnTo>
                <a:lnTo>
                  <a:pt x="347186" y="5424"/>
                </a:lnTo>
                <a:lnTo>
                  <a:pt x="283423" y="21127"/>
                </a:lnTo>
                <a:lnTo>
                  <a:pt x="223965" y="46257"/>
                </a:lnTo>
                <a:lnTo>
                  <a:pt x="169666" y="79959"/>
                </a:lnTo>
                <a:lnTo>
                  <a:pt x="121380" y="121380"/>
                </a:lnTo>
                <a:lnTo>
                  <a:pt x="79959" y="169666"/>
                </a:lnTo>
                <a:lnTo>
                  <a:pt x="46257" y="223965"/>
                </a:lnTo>
                <a:lnTo>
                  <a:pt x="21127" y="283423"/>
                </a:lnTo>
                <a:lnTo>
                  <a:pt x="5424" y="347186"/>
                </a:lnTo>
                <a:lnTo>
                  <a:pt x="1373" y="380415"/>
                </a:lnTo>
                <a:lnTo>
                  <a:pt x="0" y="414401"/>
                </a:lnTo>
                <a:close/>
              </a:path>
            </a:pathLst>
          </a:custGeom>
          <a:ln w="9525">
            <a:solidFill>
              <a:srgbClr val="F6924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5695110" y="6413619"/>
            <a:ext cx="1310546" cy="1209733"/>
          </a:xfrm>
          <a:custGeom>
            <a:avLst/>
            <a:gdLst/>
            <a:ahLst/>
            <a:cxnLst/>
            <a:rect l="l" t="t" r="r" b="b"/>
            <a:pathLst>
              <a:path w="936104" h="864095">
                <a:moveTo>
                  <a:pt x="0" y="864095"/>
                </a:moveTo>
                <a:lnTo>
                  <a:pt x="936104" y="864095"/>
                </a:lnTo>
                <a:lnTo>
                  <a:pt x="936104" y="0"/>
                </a:lnTo>
                <a:lnTo>
                  <a:pt x="0" y="0"/>
                </a:lnTo>
                <a:lnTo>
                  <a:pt x="0" y="8640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5889446" y="6724769"/>
            <a:ext cx="891240" cy="696958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5325464" y="6076493"/>
            <a:ext cx="1947977" cy="1947977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6240780" y="6991807"/>
            <a:ext cx="119482" cy="11948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5392673" y="6111163"/>
            <a:ext cx="1814627" cy="181459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5392673" y="6111163"/>
            <a:ext cx="1814627" cy="1814590"/>
          </a:xfrm>
          <a:custGeom>
            <a:avLst/>
            <a:gdLst/>
            <a:ahLst/>
            <a:cxnLst/>
            <a:rect l="l" t="t" r="r" b="b"/>
            <a:pathLst>
              <a:path w="1296162" h="1296136">
                <a:moveTo>
                  <a:pt x="0" y="648080"/>
                </a:moveTo>
                <a:lnTo>
                  <a:pt x="2148" y="594933"/>
                </a:lnTo>
                <a:lnTo>
                  <a:pt x="8483" y="542968"/>
                </a:lnTo>
                <a:lnTo>
                  <a:pt x="18837" y="492352"/>
                </a:lnTo>
                <a:lnTo>
                  <a:pt x="33043" y="443252"/>
                </a:lnTo>
                <a:lnTo>
                  <a:pt x="50934" y="395835"/>
                </a:lnTo>
                <a:lnTo>
                  <a:pt x="72345" y="350267"/>
                </a:lnTo>
                <a:lnTo>
                  <a:pt x="97106" y="306717"/>
                </a:lnTo>
                <a:lnTo>
                  <a:pt x="125053" y="265349"/>
                </a:lnTo>
                <a:lnTo>
                  <a:pt x="156017" y="226332"/>
                </a:lnTo>
                <a:lnTo>
                  <a:pt x="189833" y="189833"/>
                </a:lnTo>
                <a:lnTo>
                  <a:pt x="226332" y="156017"/>
                </a:lnTo>
                <a:lnTo>
                  <a:pt x="265349" y="125053"/>
                </a:lnTo>
                <a:lnTo>
                  <a:pt x="306717" y="97106"/>
                </a:lnTo>
                <a:lnTo>
                  <a:pt x="350267" y="72345"/>
                </a:lnTo>
                <a:lnTo>
                  <a:pt x="395835" y="50934"/>
                </a:lnTo>
                <a:lnTo>
                  <a:pt x="443252" y="33043"/>
                </a:lnTo>
                <a:lnTo>
                  <a:pt x="492352" y="18837"/>
                </a:lnTo>
                <a:lnTo>
                  <a:pt x="542968" y="8483"/>
                </a:lnTo>
                <a:lnTo>
                  <a:pt x="594933" y="2148"/>
                </a:lnTo>
                <a:lnTo>
                  <a:pt x="648080" y="0"/>
                </a:lnTo>
                <a:lnTo>
                  <a:pt x="701228" y="2148"/>
                </a:lnTo>
                <a:lnTo>
                  <a:pt x="753193" y="8483"/>
                </a:lnTo>
                <a:lnTo>
                  <a:pt x="803809" y="18837"/>
                </a:lnTo>
                <a:lnTo>
                  <a:pt x="852909" y="33043"/>
                </a:lnTo>
                <a:lnTo>
                  <a:pt x="900326" y="50934"/>
                </a:lnTo>
                <a:lnTo>
                  <a:pt x="945894" y="72345"/>
                </a:lnTo>
                <a:lnTo>
                  <a:pt x="989444" y="97106"/>
                </a:lnTo>
                <a:lnTo>
                  <a:pt x="1030812" y="125053"/>
                </a:lnTo>
                <a:lnTo>
                  <a:pt x="1069829" y="156017"/>
                </a:lnTo>
                <a:lnTo>
                  <a:pt x="1106328" y="189833"/>
                </a:lnTo>
                <a:lnTo>
                  <a:pt x="1140144" y="226332"/>
                </a:lnTo>
                <a:lnTo>
                  <a:pt x="1171108" y="265349"/>
                </a:lnTo>
                <a:lnTo>
                  <a:pt x="1199055" y="306717"/>
                </a:lnTo>
                <a:lnTo>
                  <a:pt x="1223816" y="350267"/>
                </a:lnTo>
                <a:lnTo>
                  <a:pt x="1245227" y="395835"/>
                </a:lnTo>
                <a:lnTo>
                  <a:pt x="1263118" y="443252"/>
                </a:lnTo>
                <a:lnTo>
                  <a:pt x="1277324" y="492352"/>
                </a:lnTo>
                <a:lnTo>
                  <a:pt x="1287678" y="542968"/>
                </a:lnTo>
                <a:lnTo>
                  <a:pt x="1294013" y="594933"/>
                </a:lnTo>
                <a:lnTo>
                  <a:pt x="1296162" y="648080"/>
                </a:lnTo>
                <a:lnTo>
                  <a:pt x="1294013" y="701228"/>
                </a:lnTo>
                <a:lnTo>
                  <a:pt x="1287678" y="753192"/>
                </a:lnTo>
                <a:lnTo>
                  <a:pt x="1277324" y="803808"/>
                </a:lnTo>
                <a:lnTo>
                  <a:pt x="1263118" y="852907"/>
                </a:lnTo>
                <a:lnTo>
                  <a:pt x="1245227" y="900322"/>
                </a:lnTo>
                <a:lnTo>
                  <a:pt x="1223816" y="945888"/>
                </a:lnTo>
                <a:lnTo>
                  <a:pt x="1199055" y="989437"/>
                </a:lnTo>
                <a:lnTo>
                  <a:pt x="1171108" y="1030803"/>
                </a:lnTo>
                <a:lnTo>
                  <a:pt x="1140144" y="1069818"/>
                </a:lnTo>
                <a:lnTo>
                  <a:pt x="1106328" y="1106316"/>
                </a:lnTo>
                <a:lnTo>
                  <a:pt x="1069829" y="1140129"/>
                </a:lnTo>
                <a:lnTo>
                  <a:pt x="1030812" y="1171092"/>
                </a:lnTo>
                <a:lnTo>
                  <a:pt x="989444" y="1199036"/>
                </a:lnTo>
                <a:lnTo>
                  <a:pt x="945894" y="1223797"/>
                </a:lnTo>
                <a:lnTo>
                  <a:pt x="900326" y="1245205"/>
                </a:lnTo>
                <a:lnTo>
                  <a:pt x="852909" y="1263095"/>
                </a:lnTo>
                <a:lnTo>
                  <a:pt x="803809" y="1277300"/>
                </a:lnTo>
                <a:lnTo>
                  <a:pt x="753193" y="1287653"/>
                </a:lnTo>
                <a:lnTo>
                  <a:pt x="701228" y="1293988"/>
                </a:lnTo>
                <a:lnTo>
                  <a:pt x="648080" y="1296136"/>
                </a:lnTo>
                <a:lnTo>
                  <a:pt x="594933" y="1293988"/>
                </a:lnTo>
                <a:lnTo>
                  <a:pt x="542968" y="1287653"/>
                </a:lnTo>
                <a:lnTo>
                  <a:pt x="492352" y="1277300"/>
                </a:lnTo>
                <a:lnTo>
                  <a:pt x="443252" y="1263095"/>
                </a:lnTo>
                <a:lnTo>
                  <a:pt x="395835" y="1245205"/>
                </a:lnTo>
                <a:lnTo>
                  <a:pt x="350267" y="1223797"/>
                </a:lnTo>
                <a:lnTo>
                  <a:pt x="306717" y="1199036"/>
                </a:lnTo>
                <a:lnTo>
                  <a:pt x="265349" y="1171092"/>
                </a:lnTo>
                <a:lnTo>
                  <a:pt x="226332" y="1140129"/>
                </a:lnTo>
                <a:lnTo>
                  <a:pt x="189833" y="1106316"/>
                </a:lnTo>
                <a:lnTo>
                  <a:pt x="156017" y="1069818"/>
                </a:lnTo>
                <a:lnTo>
                  <a:pt x="125053" y="1030803"/>
                </a:lnTo>
                <a:lnTo>
                  <a:pt x="97106" y="989437"/>
                </a:lnTo>
                <a:lnTo>
                  <a:pt x="72345" y="945888"/>
                </a:lnTo>
                <a:lnTo>
                  <a:pt x="50934" y="900322"/>
                </a:lnTo>
                <a:lnTo>
                  <a:pt x="33043" y="852907"/>
                </a:lnTo>
                <a:lnTo>
                  <a:pt x="18837" y="803808"/>
                </a:lnTo>
                <a:lnTo>
                  <a:pt x="8483" y="753192"/>
                </a:lnTo>
                <a:lnTo>
                  <a:pt x="2148" y="701228"/>
                </a:lnTo>
                <a:lnTo>
                  <a:pt x="0" y="648080"/>
                </a:lnTo>
                <a:close/>
              </a:path>
            </a:pathLst>
          </a:custGeom>
          <a:ln w="9525">
            <a:solidFill>
              <a:srgbClr val="F6924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5719827" y="6438315"/>
            <a:ext cx="1160321" cy="1160321"/>
          </a:xfrm>
          <a:custGeom>
            <a:avLst/>
            <a:gdLst/>
            <a:ahLst/>
            <a:cxnLst/>
            <a:rect l="l" t="t" r="r" b="b"/>
            <a:pathLst>
              <a:path w="828801" h="828801">
                <a:moveTo>
                  <a:pt x="0" y="414400"/>
                </a:moveTo>
                <a:lnTo>
                  <a:pt x="5424" y="481615"/>
                </a:lnTo>
                <a:lnTo>
                  <a:pt x="21127" y="545378"/>
                </a:lnTo>
                <a:lnTo>
                  <a:pt x="46257" y="604836"/>
                </a:lnTo>
                <a:lnTo>
                  <a:pt x="79959" y="659135"/>
                </a:lnTo>
                <a:lnTo>
                  <a:pt x="121380" y="707421"/>
                </a:lnTo>
                <a:lnTo>
                  <a:pt x="169666" y="748842"/>
                </a:lnTo>
                <a:lnTo>
                  <a:pt x="223965" y="782544"/>
                </a:lnTo>
                <a:lnTo>
                  <a:pt x="283423" y="807674"/>
                </a:lnTo>
                <a:lnTo>
                  <a:pt x="347186" y="823377"/>
                </a:lnTo>
                <a:lnTo>
                  <a:pt x="414400" y="828801"/>
                </a:lnTo>
                <a:lnTo>
                  <a:pt x="448386" y="827428"/>
                </a:lnTo>
                <a:lnTo>
                  <a:pt x="481615" y="823377"/>
                </a:lnTo>
                <a:lnTo>
                  <a:pt x="545378" y="807674"/>
                </a:lnTo>
                <a:lnTo>
                  <a:pt x="604836" y="782544"/>
                </a:lnTo>
                <a:lnTo>
                  <a:pt x="659135" y="748842"/>
                </a:lnTo>
                <a:lnTo>
                  <a:pt x="707421" y="707421"/>
                </a:lnTo>
                <a:lnTo>
                  <a:pt x="748842" y="659135"/>
                </a:lnTo>
                <a:lnTo>
                  <a:pt x="782544" y="604836"/>
                </a:lnTo>
                <a:lnTo>
                  <a:pt x="807674" y="545378"/>
                </a:lnTo>
                <a:lnTo>
                  <a:pt x="823377" y="481615"/>
                </a:lnTo>
                <a:lnTo>
                  <a:pt x="828801" y="414400"/>
                </a:lnTo>
                <a:lnTo>
                  <a:pt x="827428" y="380415"/>
                </a:lnTo>
                <a:lnTo>
                  <a:pt x="816757" y="314819"/>
                </a:lnTo>
                <a:lnTo>
                  <a:pt x="796234" y="253103"/>
                </a:lnTo>
                <a:lnTo>
                  <a:pt x="766712" y="196118"/>
                </a:lnTo>
                <a:lnTo>
                  <a:pt x="729043" y="144718"/>
                </a:lnTo>
                <a:lnTo>
                  <a:pt x="684083" y="99758"/>
                </a:lnTo>
                <a:lnTo>
                  <a:pt x="632683" y="62089"/>
                </a:lnTo>
                <a:lnTo>
                  <a:pt x="575698" y="32567"/>
                </a:lnTo>
                <a:lnTo>
                  <a:pt x="513982" y="12044"/>
                </a:lnTo>
                <a:lnTo>
                  <a:pt x="448386" y="1373"/>
                </a:lnTo>
                <a:lnTo>
                  <a:pt x="414400" y="0"/>
                </a:lnTo>
                <a:lnTo>
                  <a:pt x="380415" y="1373"/>
                </a:lnTo>
                <a:lnTo>
                  <a:pt x="347186" y="5424"/>
                </a:lnTo>
                <a:lnTo>
                  <a:pt x="283423" y="21127"/>
                </a:lnTo>
                <a:lnTo>
                  <a:pt x="223965" y="46257"/>
                </a:lnTo>
                <a:lnTo>
                  <a:pt x="169666" y="79959"/>
                </a:lnTo>
                <a:lnTo>
                  <a:pt x="121380" y="121380"/>
                </a:lnTo>
                <a:lnTo>
                  <a:pt x="79959" y="169666"/>
                </a:lnTo>
                <a:lnTo>
                  <a:pt x="46257" y="223965"/>
                </a:lnTo>
                <a:lnTo>
                  <a:pt x="21127" y="283423"/>
                </a:lnTo>
                <a:lnTo>
                  <a:pt x="5424" y="347186"/>
                </a:lnTo>
                <a:lnTo>
                  <a:pt x="1373" y="380415"/>
                </a:lnTo>
                <a:lnTo>
                  <a:pt x="0" y="414400"/>
                </a:lnTo>
                <a:close/>
              </a:path>
            </a:pathLst>
          </a:custGeom>
          <a:ln w="9525">
            <a:solidFill>
              <a:srgbClr val="F6924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7189165" y="5610230"/>
            <a:ext cx="1249045" cy="1206621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6838188" y="5269991"/>
            <a:ext cx="1947977" cy="1947977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7751367" y="6185307"/>
            <a:ext cx="119482" cy="11948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6904863" y="5304663"/>
            <a:ext cx="1814627" cy="1814627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6904863" y="5304663"/>
            <a:ext cx="1814627" cy="1814627"/>
          </a:xfrm>
          <a:custGeom>
            <a:avLst/>
            <a:gdLst/>
            <a:ahLst/>
            <a:cxnLst/>
            <a:rect l="l" t="t" r="r" b="b"/>
            <a:pathLst>
              <a:path w="1296162" h="1296162">
                <a:moveTo>
                  <a:pt x="0" y="648080"/>
                </a:moveTo>
                <a:lnTo>
                  <a:pt x="2148" y="594933"/>
                </a:lnTo>
                <a:lnTo>
                  <a:pt x="8483" y="542968"/>
                </a:lnTo>
                <a:lnTo>
                  <a:pt x="18837" y="492352"/>
                </a:lnTo>
                <a:lnTo>
                  <a:pt x="33043" y="443252"/>
                </a:lnTo>
                <a:lnTo>
                  <a:pt x="50934" y="395835"/>
                </a:lnTo>
                <a:lnTo>
                  <a:pt x="72345" y="350267"/>
                </a:lnTo>
                <a:lnTo>
                  <a:pt x="97106" y="306717"/>
                </a:lnTo>
                <a:lnTo>
                  <a:pt x="125053" y="265349"/>
                </a:lnTo>
                <a:lnTo>
                  <a:pt x="156017" y="226332"/>
                </a:lnTo>
                <a:lnTo>
                  <a:pt x="189833" y="189833"/>
                </a:lnTo>
                <a:lnTo>
                  <a:pt x="226332" y="156017"/>
                </a:lnTo>
                <a:lnTo>
                  <a:pt x="265349" y="125053"/>
                </a:lnTo>
                <a:lnTo>
                  <a:pt x="306717" y="97106"/>
                </a:lnTo>
                <a:lnTo>
                  <a:pt x="350267" y="72345"/>
                </a:lnTo>
                <a:lnTo>
                  <a:pt x="395835" y="50934"/>
                </a:lnTo>
                <a:lnTo>
                  <a:pt x="443252" y="33043"/>
                </a:lnTo>
                <a:lnTo>
                  <a:pt x="492352" y="18837"/>
                </a:lnTo>
                <a:lnTo>
                  <a:pt x="542968" y="8483"/>
                </a:lnTo>
                <a:lnTo>
                  <a:pt x="594933" y="2148"/>
                </a:lnTo>
                <a:lnTo>
                  <a:pt x="648080" y="0"/>
                </a:lnTo>
                <a:lnTo>
                  <a:pt x="701228" y="2148"/>
                </a:lnTo>
                <a:lnTo>
                  <a:pt x="753193" y="8483"/>
                </a:lnTo>
                <a:lnTo>
                  <a:pt x="803809" y="18837"/>
                </a:lnTo>
                <a:lnTo>
                  <a:pt x="852909" y="33043"/>
                </a:lnTo>
                <a:lnTo>
                  <a:pt x="900326" y="50934"/>
                </a:lnTo>
                <a:lnTo>
                  <a:pt x="945894" y="72345"/>
                </a:lnTo>
                <a:lnTo>
                  <a:pt x="989444" y="97106"/>
                </a:lnTo>
                <a:lnTo>
                  <a:pt x="1030812" y="125053"/>
                </a:lnTo>
                <a:lnTo>
                  <a:pt x="1069829" y="156017"/>
                </a:lnTo>
                <a:lnTo>
                  <a:pt x="1106328" y="189833"/>
                </a:lnTo>
                <a:lnTo>
                  <a:pt x="1140144" y="226332"/>
                </a:lnTo>
                <a:lnTo>
                  <a:pt x="1171108" y="265349"/>
                </a:lnTo>
                <a:lnTo>
                  <a:pt x="1199055" y="306717"/>
                </a:lnTo>
                <a:lnTo>
                  <a:pt x="1223816" y="350267"/>
                </a:lnTo>
                <a:lnTo>
                  <a:pt x="1245227" y="395835"/>
                </a:lnTo>
                <a:lnTo>
                  <a:pt x="1263118" y="443252"/>
                </a:lnTo>
                <a:lnTo>
                  <a:pt x="1277324" y="492352"/>
                </a:lnTo>
                <a:lnTo>
                  <a:pt x="1287678" y="542968"/>
                </a:lnTo>
                <a:lnTo>
                  <a:pt x="1294013" y="594933"/>
                </a:lnTo>
                <a:lnTo>
                  <a:pt x="1296162" y="648080"/>
                </a:lnTo>
                <a:lnTo>
                  <a:pt x="1294013" y="701228"/>
                </a:lnTo>
                <a:lnTo>
                  <a:pt x="1287678" y="753193"/>
                </a:lnTo>
                <a:lnTo>
                  <a:pt x="1277324" y="803809"/>
                </a:lnTo>
                <a:lnTo>
                  <a:pt x="1263118" y="852909"/>
                </a:lnTo>
                <a:lnTo>
                  <a:pt x="1245227" y="900326"/>
                </a:lnTo>
                <a:lnTo>
                  <a:pt x="1223816" y="945894"/>
                </a:lnTo>
                <a:lnTo>
                  <a:pt x="1199055" y="989444"/>
                </a:lnTo>
                <a:lnTo>
                  <a:pt x="1171108" y="1030812"/>
                </a:lnTo>
                <a:lnTo>
                  <a:pt x="1140144" y="1069829"/>
                </a:lnTo>
                <a:lnTo>
                  <a:pt x="1106328" y="1106328"/>
                </a:lnTo>
                <a:lnTo>
                  <a:pt x="1069829" y="1140144"/>
                </a:lnTo>
                <a:lnTo>
                  <a:pt x="1030812" y="1171108"/>
                </a:lnTo>
                <a:lnTo>
                  <a:pt x="989444" y="1199055"/>
                </a:lnTo>
                <a:lnTo>
                  <a:pt x="945894" y="1223816"/>
                </a:lnTo>
                <a:lnTo>
                  <a:pt x="900326" y="1245227"/>
                </a:lnTo>
                <a:lnTo>
                  <a:pt x="852909" y="1263118"/>
                </a:lnTo>
                <a:lnTo>
                  <a:pt x="803809" y="1277324"/>
                </a:lnTo>
                <a:lnTo>
                  <a:pt x="753193" y="1287678"/>
                </a:lnTo>
                <a:lnTo>
                  <a:pt x="701228" y="1294013"/>
                </a:lnTo>
                <a:lnTo>
                  <a:pt x="648080" y="1296161"/>
                </a:lnTo>
                <a:lnTo>
                  <a:pt x="594933" y="1294013"/>
                </a:lnTo>
                <a:lnTo>
                  <a:pt x="542968" y="1287678"/>
                </a:lnTo>
                <a:lnTo>
                  <a:pt x="492352" y="1277324"/>
                </a:lnTo>
                <a:lnTo>
                  <a:pt x="443252" y="1263118"/>
                </a:lnTo>
                <a:lnTo>
                  <a:pt x="395835" y="1245227"/>
                </a:lnTo>
                <a:lnTo>
                  <a:pt x="350267" y="1223816"/>
                </a:lnTo>
                <a:lnTo>
                  <a:pt x="306717" y="1199055"/>
                </a:lnTo>
                <a:lnTo>
                  <a:pt x="265349" y="1171108"/>
                </a:lnTo>
                <a:lnTo>
                  <a:pt x="226332" y="1140144"/>
                </a:lnTo>
                <a:lnTo>
                  <a:pt x="189833" y="1106328"/>
                </a:lnTo>
                <a:lnTo>
                  <a:pt x="156017" y="1069829"/>
                </a:lnTo>
                <a:lnTo>
                  <a:pt x="125053" y="1030812"/>
                </a:lnTo>
                <a:lnTo>
                  <a:pt x="97106" y="989444"/>
                </a:lnTo>
                <a:lnTo>
                  <a:pt x="72345" y="945894"/>
                </a:lnTo>
                <a:lnTo>
                  <a:pt x="50934" y="900326"/>
                </a:lnTo>
                <a:lnTo>
                  <a:pt x="33043" y="852909"/>
                </a:lnTo>
                <a:lnTo>
                  <a:pt x="18837" y="803809"/>
                </a:lnTo>
                <a:lnTo>
                  <a:pt x="8483" y="753193"/>
                </a:lnTo>
                <a:lnTo>
                  <a:pt x="2148" y="701228"/>
                </a:lnTo>
                <a:lnTo>
                  <a:pt x="0" y="648080"/>
                </a:lnTo>
                <a:close/>
              </a:path>
            </a:pathLst>
          </a:custGeom>
          <a:ln w="9525">
            <a:solidFill>
              <a:srgbClr val="F6924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7232016" y="5631816"/>
            <a:ext cx="1160321" cy="1160321"/>
          </a:xfrm>
          <a:custGeom>
            <a:avLst/>
            <a:gdLst/>
            <a:ahLst/>
            <a:cxnLst/>
            <a:rect l="l" t="t" r="r" b="b"/>
            <a:pathLst>
              <a:path w="828801" h="828801">
                <a:moveTo>
                  <a:pt x="0" y="414400"/>
                </a:moveTo>
                <a:lnTo>
                  <a:pt x="5424" y="481615"/>
                </a:lnTo>
                <a:lnTo>
                  <a:pt x="21127" y="545378"/>
                </a:lnTo>
                <a:lnTo>
                  <a:pt x="46257" y="604836"/>
                </a:lnTo>
                <a:lnTo>
                  <a:pt x="79959" y="659135"/>
                </a:lnTo>
                <a:lnTo>
                  <a:pt x="121380" y="707421"/>
                </a:lnTo>
                <a:lnTo>
                  <a:pt x="169666" y="748842"/>
                </a:lnTo>
                <a:lnTo>
                  <a:pt x="223965" y="782544"/>
                </a:lnTo>
                <a:lnTo>
                  <a:pt x="283423" y="807674"/>
                </a:lnTo>
                <a:lnTo>
                  <a:pt x="347186" y="823377"/>
                </a:lnTo>
                <a:lnTo>
                  <a:pt x="414400" y="828801"/>
                </a:lnTo>
                <a:lnTo>
                  <a:pt x="448386" y="827428"/>
                </a:lnTo>
                <a:lnTo>
                  <a:pt x="481615" y="823377"/>
                </a:lnTo>
                <a:lnTo>
                  <a:pt x="545378" y="807674"/>
                </a:lnTo>
                <a:lnTo>
                  <a:pt x="604836" y="782544"/>
                </a:lnTo>
                <a:lnTo>
                  <a:pt x="659135" y="748842"/>
                </a:lnTo>
                <a:lnTo>
                  <a:pt x="707421" y="707421"/>
                </a:lnTo>
                <a:lnTo>
                  <a:pt x="748842" y="659135"/>
                </a:lnTo>
                <a:lnTo>
                  <a:pt x="782544" y="604836"/>
                </a:lnTo>
                <a:lnTo>
                  <a:pt x="807674" y="545378"/>
                </a:lnTo>
                <a:lnTo>
                  <a:pt x="823377" y="481615"/>
                </a:lnTo>
                <a:lnTo>
                  <a:pt x="828801" y="414400"/>
                </a:lnTo>
                <a:lnTo>
                  <a:pt x="827428" y="380415"/>
                </a:lnTo>
                <a:lnTo>
                  <a:pt x="816757" y="314819"/>
                </a:lnTo>
                <a:lnTo>
                  <a:pt x="796234" y="253103"/>
                </a:lnTo>
                <a:lnTo>
                  <a:pt x="766712" y="196118"/>
                </a:lnTo>
                <a:lnTo>
                  <a:pt x="729043" y="144718"/>
                </a:lnTo>
                <a:lnTo>
                  <a:pt x="684083" y="99758"/>
                </a:lnTo>
                <a:lnTo>
                  <a:pt x="632683" y="62089"/>
                </a:lnTo>
                <a:lnTo>
                  <a:pt x="575698" y="32567"/>
                </a:lnTo>
                <a:lnTo>
                  <a:pt x="513982" y="12044"/>
                </a:lnTo>
                <a:lnTo>
                  <a:pt x="448386" y="1373"/>
                </a:lnTo>
                <a:lnTo>
                  <a:pt x="414400" y="0"/>
                </a:lnTo>
                <a:lnTo>
                  <a:pt x="380415" y="1373"/>
                </a:lnTo>
                <a:lnTo>
                  <a:pt x="347186" y="5424"/>
                </a:lnTo>
                <a:lnTo>
                  <a:pt x="283423" y="21127"/>
                </a:lnTo>
                <a:lnTo>
                  <a:pt x="223965" y="46257"/>
                </a:lnTo>
                <a:lnTo>
                  <a:pt x="169666" y="79959"/>
                </a:lnTo>
                <a:lnTo>
                  <a:pt x="121380" y="121380"/>
                </a:lnTo>
                <a:lnTo>
                  <a:pt x="79959" y="169666"/>
                </a:lnTo>
                <a:lnTo>
                  <a:pt x="46257" y="223965"/>
                </a:lnTo>
                <a:lnTo>
                  <a:pt x="21127" y="283423"/>
                </a:lnTo>
                <a:lnTo>
                  <a:pt x="5424" y="347186"/>
                </a:lnTo>
                <a:lnTo>
                  <a:pt x="1373" y="380415"/>
                </a:lnTo>
                <a:lnTo>
                  <a:pt x="0" y="414400"/>
                </a:lnTo>
                <a:close/>
              </a:path>
            </a:pathLst>
          </a:custGeom>
          <a:ln w="9525">
            <a:solidFill>
              <a:srgbClr val="F6924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7458888" y="4046302"/>
            <a:ext cx="1311435" cy="1307078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7141159" y="3757270"/>
            <a:ext cx="1947977" cy="1947977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8054340" y="4672582"/>
            <a:ext cx="119482" cy="11948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7207299" y="3792474"/>
            <a:ext cx="1814627" cy="1814627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7207299" y="3792474"/>
            <a:ext cx="1814627" cy="1814627"/>
          </a:xfrm>
          <a:custGeom>
            <a:avLst/>
            <a:gdLst/>
            <a:ahLst/>
            <a:cxnLst/>
            <a:rect l="l" t="t" r="r" b="b"/>
            <a:pathLst>
              <a:path w="1296162" h="1296162">
                <a:moveTo>
                  <a:pt x="0" y="648080"/>
                </a:moveTo>
                <a:lnTo>
                  <a:pt x="2148" y="594933"/>
                </a:lnTo>
                <a:lnTo>
                  <a:pt x="8483" y="542968"/>
                </a:lnTo>
                <a:lnTo>
                  <a:pt x="18837" y="492352"/>
                </a:lnTo>
                <a:lnTo>
                  <a:pt x="33043" y="443252"/>
                </a:lnTo>
                <a:lnTo>
                  <a:pt x="50934" y="395835"/>
                </a:lnTo>
                <a:lnTo>
                  <a:pt x="72345" y="350267"/>
                </a:lnTo>
                <a:lnTo>
                  <a:pt x="97106" y="306717"/>
                </a:lnTo>
                <a:lnTo>
                  <a:pt x="125053" y="265349"/>
                </a:lnTo>
                <a:lnTo>
                  <a:pt x="156017" y="226332"/>
                </a:lnTo>
                <a:lnTo>
                  <a:pt x="189833" y="189833"/>
                </a:lnTo>
                <a:lnTo>
                  <a:pt x="226332" y="156017"/>
                </a:lnTo>
                <a:lnTo>
                  <a:pt x="265349" y="125053"/>
                </a:lnTo>
                <a:lnTo>
                  <a:pt x="306717" y="97106"/>
                </a:lnTo>
                <a:lnTo>
                  <a:pt x="350267" y="72345"/>
                </a:lnTo>
                <a:lnTo>
                  <a:pt x="395835" y="50934"/>
                </a:lnTo>
                <a:lnTo>
                  <a:pt x="443252" y="33043"/>
                </a:lnTo>
                <a:lnTo>
                  <a:pt x="492352" y="18837"/>
                </a:lnTo>
                <a:lnTo>
                  <a:pt x="542968" y="8483"/>
                </a:lnTo>
                <a:lnTo>
                  <a:pt x="594933" y="2148"/>
                </a:lnTo>
                <a:lnTo>
                  <a:pt x="648080" y="0"/>
                </a:lnTo>
                <a:lnTo>
                  <a:pt x="701228" y="2148"/>
                </a:lnTo>
                <a:lnTo>
                  <a:pt x="753193" y="8483"/>
                </a:lnTo>
                <a:lnTo>
                  <a:pt x="803809" y="18837"/>
                </a:lnTo>
                <a:lnTo>
                  <a:pt x="852909" y="33043"/>
                </a:lnTo>
                <a:lnTo>
                  <a:pt x="900326" y="50934"/>
                </a:lnTo>
                <a:lnTo>
                  <a:pt x="945894" y="72345"/>
                </a:lnTo>
                <a:lnTo>
                  <a:pt x="989444" y="97106"/>
                </a:lnTo>
                <a:lnTo>
                  <a:pt x="1030812" y="125053"/>
                </a:lnTo>
                <a:lnTo>
                  <a:pt x="1069829" y="156017"/>
                </a:lnTo>
                <a:lnTo>
                  <a:pt x="1106328" y="189833"/>
                </a:lnTo>
                <a:lnTo>
                  <a:pt x="1140144" y="226332"/>
                </a:lnTo>
                <a:lnTo>
                  <a:pt x="1171108" y="265349"/>
                </a:lnTo>
                <a:lnTo>
                  <a:pt x="1199055" y="306717"/>
                </a:lnTo>
                <a:lnTo>
                  <a:pt x="1223816" y="350267"/>
                </a:lnTo>
                <a:lnTo>
                  <a:pt x="1245227" y="395835"/>
                </a:lnTo>
                <a:lnTo>
                  <a:pt x="1263118" y="443252"/>
                </a:lnTo>
                <a:lnTo>
                  <a:pt x="1277324" y="492352"/>
                </a:lnTo>
                <a:lnTo>
                  <a:pt x="1287678" y="542968"/>
                </a:lnTo>
                <a:lnTo>
                  <a:pt x="1294013" y="594933"/>
                </a:lnTo>
                <a:lnTo>
                  <a:pt x="1296162" y="648080"/>
                </a:lnTo>
                <a:lnTo>
                  <a:pt x="1294013" y="701228"/>
                </a:lnTo>
                <a:lnTo>
                  <a:pt x="1287678" y="753193"/>
                </a:lnTo>
                <a:lnTo>
                  <a:pt x="1277324" y="803809"/>
                </a:lnTo>
                <a:lnTo>
                  <a:pt x="1263118" y="852909"/>
                </a:lnTo>
                <a:lnTo>
                  <a:pt x="1245227" y="900326"/>
                </a:lnTo>
                <a:lnTo>
                  <a:pt x="1223816" y="945894"/>
                </a:lnTo>
                <a:lnTo>
                  <a:pt x="1199055" y="989444"/>
                </a:lnTo>
                <a:lnTo>
                  <a:pt x="1171108" y="1030812"/>
                </a:lnTo>
                <a:lnTo>
                  <a:pt x="1140144" y="1069829"/>
                </a:lnTo>
                <a:lnTo>
                  <a:pt x="1106328" y="1106328"/>
                </a:lnTo>
                <a:lnTo>
                  <a:pt x="1069829" y="1140144"/>
                </a:lnTo>
                <a:lnTo>
                  <a:pt x="1030812" y="1171108"/>
                </a:lnTo>
                <a:lnTo>
                  <a:pt x="989444" y="1199055"/>
                </a:lnTo>
                <a:lnTo>
                  <a:pt x="945894" y="1223816"/>
                </a:lnTo>
                <a:lnTo>
                  <a:pt x="900326" y="1245227"/>
                </a:lnTo>
                <a:lnTo>
                  <a:pt x="852909" y="1263118"/>
                </a:lnTo>
                <a:lnTo>
                  <a:pt x="803809" y="1277324"/>
                </a:lnTo>
                <a:lnTo>
                  <a:pt x="753193" y="1287678"/>
                </a:lnTo>
                <a:lnTo>
                  <a:pt x="701228" y="1294013"/>
                </a:lnTo>
                <a:lnTo>
                  <a:pt x="648080" y="1296162"/>
                </a:lnTo>
                <a:lnTo>
                  <a:pt x="594933" y="1294013"/>
                </a:lnTo>
                <a:lnTo>
                  <a:pt x="542968" y="1287678"/>
                </a:lnTo>
                <a:lnTo>
                  <a:pt x="492352" y="1277324"/>
                </a:lnTo>
                <a:lnTo>
                  <a:pt x="443252" y="1263118"/>
                </a:lnTo>
                <a:lnTo>
                  <a:pt x="395835" y="1245227"/>
                </a:lnTo>
                <a:lnTo>
                  <a:pt x="350267" y="1223816"/>
                </a:lnTo>
                <a:lnTo>
                  <a:pt x="306717" y="1199055"/>
                </a:lnTo>
                <a:lnTo>
                  <a:pt x="265349" y="1171108"/>
                </a:lnTo>
                <a:lnTo>
                  <a:pt x="226332" y="1140144"/>
                </a:lnTo>
                <a:lnTo>
                  <a:pt x="189833" y="1106328"/>
                </a:lnTo>
                <a:lnTo>
                  <a:pt x="156017" y="1069829"/>
                </a:lnTo>
                <a:lnTo>
                  <a:pt x="125053" y="1030812"/>
                </a:lnTo>
                <a:lnTo>
                  <a:pt x="97106" y="989444"/>
                </a:lnTo>
                <a:lnTo>
                  <a:pt x="72345" y="945894"/>
                </a:lnTo>
                <a:lnTo>
                  <a:pt x="50934" y="900326"/>
                </a:lnTo>
                <a:lnTo>
                  <a:pt x="33043" y="852909"/>
                </a:lnTo>
                <a:lnTo>
                  <a:pt x="18837" y="803809"/>
                </a:lnTo>
                <a:lnTo>
                  <a:pt x="8483" y="753193"/>
                </a:lnTo>
                <a:lnTo>
                  <a:pt x="2148" y="701228"/>
                </a:lnTo>
                <a:lnTo>
                  <a:pt x="0" y="648080"/>
                </a:lnTo>
                <a:close/>
              </a:path>
            </a:pathLst>
          </a:custGeom>
          <a:ln w="9525">
            <a:solidFill>
              <a:srgbClr val="F6924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7534454" y="4119625"/>
            <a:ext cx="1160321" cy="1160323"/>
          </a:xfrm>
          <a:custGeom>
            <a:avLst/>
            <a:gdLst/>
            <a:ahLst/>
            <a:cxnLst/>
            <a:rect l="l" t="t" r="r" b="b"/>
            <a:pathLst>
              <a:path w="828801" h="828801">
                <a:moveTo>
                  <a:pt x="0" y="414400"/>
                </a:moveTo>
                <a:lnTo>
                  <a:pt x="5424" y="481615"/>
                </a:lnTo>
                <a:lnTo>
                  <a:pt x="21127" y="545378"/>
                </a:lnTo>
                <a:lnTo>
                  <a:pt x="46257" y="604836"/>
                </a:lnTo>
                <a:lnTo>
                  <a:pt x="79959" y="659135"/>
                </a:lnTo>
                <a:lnTo>
                  <a:pt x="121380" y="707421"/>
                </a:lnTo>
                <a:lnTo>
                  <a:pt x="169666" y="748842"/>
                </a:lnTo>
                <a:lnTo>
                  <a:pt x="223965" y="782544"/>
                </a:lnTo>
                <a:lnTo>
                  <a:pt x="283423" y="807674"/>
                </a:lnTo>
                <a:lnTo>
                  <a:pt x="347186" y="823377"/>
                </a:lnTo>
                <a:lnTo>
                  <a:pt x="414400" y="828802"/>
                </a:lnTo>
                <a:lnTo>
                  <a:pt x="448386" y="827428"/>
                </a:lnTo>
                <a:lnTo>
                  <a:pt x="481615" y="823377"/>
                </a:lnTo>
                <a:lnTo>
                  <a:pt x="545378" y="807674"/>
                </a:lnTo>
                <a:lnTo>
                  <a:pt x="604836" y="782544"/>
                </a:lnTo>
                <a:lnTo>
                  <a:pt x="659135" y="748842"/>
                </a:lnTo>
                <a:lnTo>
                  <a:pt x="707421" y="707421"/>
                </a:lnTo>
                <a:lnTo>
                  <a:pt x="748842" y="659135"/>
                </a:lnTo>
                <a:lnTo>
                  <a:pt x="782544" y="604836"/>
                </a:lnTo>
                <a:lnTo>
                  <a:pt x="807674" y="545378"/>
                </a:lnTo>
                <a:lnTo>
                  <a:pt x="823377" y="481615"/>
                </a:lnTo>
                <a:lnTo>
                  <a:pt x="828801" y="414400"/>
                </a:lnTo>
                <a:lnTo>
                  <a:pt x="827428" y="380415"/>
                </a:lnTo>
                <a:lnTo>
                  <a:pt x="816757" y="314819"/>
                </a:lnTo>
                <a:lnTo>
                  <a:pt x="796234" y="253103"/>
                </a:lnTo>
                <a:lnTo>
                  <a:pt x="766712" y="196118"/>
                </a:lnTo>
                <a:lnTo>
                  <a:pt x="729043" y="144718"/>
                </a:lnTo>
                <a:lnTo>
                  <a:pt x="684083" y="99758"/>
                </a:lnTo>
                <a:lnTo>
                  <a:pt x="632683" y="62089"/>
                </a:lnTo>
                <a:lnTo>
                  <a:pt x="575698" y="32567"/>
                </a:lnTo>
                <a:lnTo>
                  <a:pt x="513982" y="12044"/>
                </a:lnTo>
                <a:lnTo>
                  <a:pt x="448386" y="1373"/>
                </a:lnTo>
                <a:lnTo>
                  <a:pt x="414400" y="0"/>
                </a:lnTo>
                <a:lnTo>
                  <a:pt x="380415" y="1373"/>
                </a:lnTo>
                <a:lnTo>
                  <a:pt x="347186" y="5424"/>
                </a:lnTo>
                <a:lnTo>
                  <a:pt x="283423" y="21127"/>
                </a:lnTo>
                <a:lnTo>
                  <a:pt x="223965" y="46257"/>
                </a:lnTo>
                <a:lnTo>
                  <a:pt x="169666" y="79959"/>
                </a:lnTo>
                <a:lnTo>
                  <a:pt x="121380" y="121380"/>
                </a:lnTo>
                <a:lnTo>
                  <a:pt x="79959" y="169666"/>
                </a:lnTo>
                <a:lnTo>
                  <a:pt x="46257" y="223965"/>
                </a:lnTo>
                <a:lnTo>
                  <a:pt x="21127" y="283423"/>
                </a:lnTo>
                <a:lnTo>
                  <a:pt x="5424" y="347186"/>
                </a:lnTo>
                <a:lnTo>
                  <a:pt x="1373" y="380415"/>
                </a:lnTo>
                <a:lnTo>
                  <a:pt x="0" y="414400"/>
                </a:lnTo>
                <a:close/>
              </a:path>
            </a:pathLst>
          </a:custGeom>
          <a:ln w="9525">
            <a:solidFill>
              <a:srgbClr val="F6924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4749392" y="1971445"/>
            <a:ext cx="889711" cy="992124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4808639" y="1999917"/>
            <a:ext cx="483221" cy="582805"/>
          </a:xfrm>
          <a:custGeom>
            <a:avLst/>
            <a:gdLst/>
            <a:ahLst/>
            <a:cxnLst/>
            <a:rect l="l" t="t" r="r" b="b"/>
            <a:pathLst>
              <a:path w="345158" h="416289">
                <a:moveTo>
                  <a:pt x="138062" y="292364"/>
                </a:moveTo>
                <a:lnTo>
                  <a:pt x="127898" y="297075"/>
                </a:lnTo>
                <a:lnTo>
                  <a:pt x="120210" y="309317"/>
                </a:lnTo>
                <a:lnTo>
                  <a:pt x="122788" y="320985"/>
                </a:lnTo>
                <a:lnTo>
                  <a:pt x="131925" y="328913"/>
                </a:lnTo>
                <a:lnTo>
                  <a:pt x="345158" y="416289"/>
                </a:lnTo>
                <a:lnTo>
                  <a:pt x="341996" y="397620"/>
                </a:lnTo>
                <a:lnTo>
                  <a:pt x="305788" y="397620"/>
                </a:lnTo>
                <a:lnTo>
                  <a:pt x="260693" y="341245"/>
                </a:lnTo>
                <a:lnTo>
                  <a:pt x="138062" y="292364"/>
                </a:lnTo>
                <a:close/>
              </a:path>
              <a:path w="345158" h="416289">
                <a:moveTo>
                  <a:pt x="260693" y="341245"/>
                </a:moveTo>
                <a:lnTo>
                  <a:pt x="305788" y="397620"/>
                </a:lnTo>
                <a:lnTo>
                  <a:pt x="316695" y="388857"/>
                </a:lnTo>
                <a:lnTo>
                  <a:pt x="301851" y="388857"/>
                </a:lnTo>
                <a:lnTo>
                  <a:pt x="296182" y="355391"/>
                </a:lnTo>
                <a:lnTo>
                  <a:pt x="260693" y="341245"/>
                </a:lnTo>
                <a:close/>
              </a:path>
              <a:path w="345158" h="416289">
                <a:moveTo>
                  <a:pt x="281041" y="174487"/>
                </a:moveTo>
                <a:lnTo>
                  <a:pt x="271438" y="182789"/>
                </a:lnTo>
                <a:lnTo>
                  <a:pt x="269085" y="195436"/>
                </a:lnTo>
                <a:lnTo>
                  <a:pt x="289566" y="316335"/>
                </a:lnTo>
                <a:lnTo>
                  <a:pt x="335506" y="373744"/>
                </a:lnTo>
                <a:lnTo>
                  <a:pt x="305788" y="397620"/>
                </a:lnTo>
                <a:lnTo>
                  <a:pt x="341996" y="397620"/>
                </a:lnTo>
                <a:lnTo>
                  <a:pt x="306677" y="189086"/>
                </a:lnTo>
                <a:lnTo>
                  <a:pt x="304354" y="182733"/>
                </a:lnTo>
                <a:lnTo>
                  <a:pt x="295305" y="175288"/>
                </a:lnTo>
                <a:lnTo>
                  <a:pt x="281041" y="174487"/>
                </a:lnTo>
                <a:close/>
              </a:path>
              <a:path w="345158" h="416289">
                <a:moveTo>
                  <a:pt x="296182" y="355391"/>
                </a:moveTo>
                <a:lnTo>
                  <a:pt x="301851" y="388857"/>
                </a:lnTo>
                <a:lnTo>
                  <a:pt x="327886" y="368029"/>
                </a:lnTo>
                <a:lnTo>
                  <a:pt x="296182" y="355391"/>
                </a:lnTo>
                <a:close/>
              </a:path>
              <a:path w="345158" h="416289">
                <a:moveTo>
                  <a:pt x="289566" y="316335"/>
                </a:moveTo>
                <a:lnTo>
                  <a:pt x="296182" y="355391"/>
                </a:lnTo>
                <a:lnTo>
                  <a:pt x="327886" y="368029"/>
                </a:lnTo>
                <a:lnTo>
                  <a:pt x="301851" y="388857"/>
                </a:lnTo>
                <a:lnTo>
                  <a:pt x="316695" y="388857"/>
                </a:lnTo>
                <a:lnTo>
                  <a:pt x="335506" y="373744"/>
                </a:lnTo>
                <a:lnTo>
                  <a:pt x="289566" y="316335"/>
                </a:lnTo>
                <a:close/>
              </a:path>
              <a:path w="345158" h="416289">
                <a:moveTo>
                  <a:pt x="105402" y="86197"/>
                </a:moveTo>
                <a:lnTo>
                  <a:pt x="101644" y="92088"/>
                </a:lnTo>
                <a:lnTo>
                  <a:pt x="93652" y="100257"/>
                </a:lnTo>
                <a:lnTo>
                  <a:pt x="82913" y="107139"/>
                </a:lnTo>
                <a:lnTo>
                  <a:pt x="75616" y="109876"/>
                </a:lnTo>
                <a:lnTo>
                  <a:pt x="260693" y="341245"/>
                </a:lnTo>
                <a:lnTo>
                  <a:pt x="296182" y="355391"/>
                </a:lnTo>
                <a:lnTo>
                  <a:pt x="289566" y="316335"/>
                </a:lnTo>
                <a:lnTo>
                  <a:pt x="105402" y="86197"/>
                </a:lnTo>
                <a:close/>
              </a:path>
              <a:path w="345158" h="416289">
                <a:moveTo>
                  <a:pt x="52635" y="0"/>
                </a:moveTo>
                <a:lnTo>
                  <a:pt x="9767" y="24274"/>
                </a:lnTo>
                <a:lnTo>
                  <a:pt x="0" y="58155"/>
                </a:lnTo>
                <a:lnTo>
                  <a:pt x="1637" y="69973"/>
                </a:lnTo>
                <a:lnTo>
                  <a:pt x="25807" y="104027"/>
                </a:lnTo>
                <a:lnTo>
                  <a:pt x="59596" y="113232"/>
                </a:lnTo>
                <a:lnTo>
                  <a:pt x="71432" y="111446"/>
                </a:lnTo>
                <a:lnTo>
                  <a:pt x="75616" y="109876"/>
                </a:lnTo>
                <a:lnTo>
                  <a:pt x="42263" y="68182"/>
                </a:lnTo>
                <a:lnTo>
                  <a:pt x="71981" y="44433"/>
                </a:lnTo>
                <a:lnTo>
                  <a:pt x="111197" y="44433"/>
                </a:lnTo>
                <a:lnTo>
                  <a:pt x="109438" y="37641"/>
                </a:lnTo>
                <a:lnTo>
                  <a:pt x="86120" y="7050"/>
                </a:lnTo>
                <a:lnTo>
                  <a:pt x="64358" y="19"/>
                </a:lnTo>
                <a:lnTo>
                  <a:pt x="52635" y="0"/>
                </a:lnTo>
                <a:close/>
              </a:path>
              <a:path w="345158" h="416289">
                <a:moveTo>
                  <a:pt x="71981" y="44433"/>
                </a:moveTo>
                <a:lnTo>
                  <a:pt x="42263" y="68182"/>
                </a:lnTo>
                <a:lnTo>
                  <a:pt x="75616" y="109876"/>
                </a:lnTo>
                <a:lnTo>
                  <a:pt x="82913" y="107139"/>
                </a:lnTo>
                <a:lnTo>
                  <a:pt x="93652" y="100257"/>
                </a:lnTo>
                <a:lnTo>
                  <a:pt x="101644" y="92088"/>
                </a:lnTo>
                <a:lnTo>
                  <a:pt x="105402" y="86197"/>
                </a:lnTo>
                <a:lnTo>
                  <a:pt x="71981" y="44433"/>
                </a:lnTo>
                <a:close/>
              </a:path>
              <a:path w="345158" h="416289">
                <a:moveTo>
                  <a:pt x="111197" y="44433"/>
                </a:moveTo>
                <a:lnTo>
                  <a:pt x="71981" y="44433"/>
                </a:lnTo>
                <a:lnTo>
                  <a:pt x="105402" y="86197"/>
                </a:lnTo>
                <a:lnTo>
                  <a:pt x="107634" y="82698"/>
                </a:lnTo>
                <a:lnTo>
                  <a:pt x="111515" y="72323"/>
                </a:lnTo>
                <a:lnTo>
                  <a:pt x="113181" y="61199"/>
                </a:lnTo>
                <a:lnTo>
                  <a:pt x="112524" y="49560"/>
                </a:lnTo>
                <a:lnTo>
                  <a:pt x="111197" y="44433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5" name="object 7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fld id="{81D60167-4931-47E6-BA6A-407CBD079E47}" type="slidenum">
              <a:rPr spc="-14" dirty="0">
                <a:solidFill>
                  <a:srgbClr val="888888"/>
                </a:solidFill>
                <a:cs typeface="Calibri"/>
              </a:rPr>
              <a:pPr/>
              <a:t>12</a:t>
            </a:fld>
            <a:endParaRPr dirty="0">
              <a:solidFill>
                <a:prstClr val="black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659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00009" y="564519"/>
            <a:ext cx="11801556" cy="1398786"/>
          </a:xfr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реформирования  медицинской науки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4294967295"/>
          </p:nvPr>
        </p:nvGraphicFramePr>
        <p:xfrm>
          <a:off x="1100101" y="2200257"/>
          <a:ext cx="10801424" cy="6100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4538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00050" y="140019"/>
            <a:ext cx="6925310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2800" b="1">
                <a:solidFill>
                  <a:srgbClr val="2828A4"/>
                </a:solidFill>
                <a:latin typeface="Times New Roman" pitchFamily="16" charset="0"/>
              </a:rPr>
              <a:t>Технологические тренды в биомедицине</a:t>
            </a:r>
            <a:br>
              <a:rPr lang="ru-RU" sz="2800" b="1">
                <a:solidFill>
                  <a:srgbClr val="2828A4"/>
                </a:solidFill>
                <a:latin typeface="Times New Roman" pitchFamily="16" charset="0"/>
              </a:rPr>
            </a:br>
            <a:r>
              <a:rPr lang="ru-RU" sz="2240">
                <a:solidFill>
                  <a:srgbClr val="24496E"/>
                </a:solidFill>
                <a:latin typeface="Times New Roman" pitchFamily="16" charset="0"/>
              </a:rPr>
              <a:t>Развитие медицинских технологий – </a:t>
            </a:r>
            <a:br>
              <a:rPr lang="ru-RU" sz="2240">
                <a:solidFill>
                  <a:srgbClr val="24496E"/>
                </a:solidFill>
                <a:latin typeface="Times New Roman" pitchFamily="16" charset="0"/>
              </a:rPr>
            </a:br>
            <a:r>
              <a:rPr lang="ru-RU" sz="2240">
                <a:solidFill>
                  <a:srgbClr val="24496E"/>
                </a:solidFill>
                <a:latin typeface="Times New Roman" pitchFamily="16" charset="0"/>
              </a:rPr>
              <a:t>главная движущая сила индустрии здоровья</a:t>
            </a:r>
            <a:r>
              <a:rPr lang="ru-RU" sz="2800">
                <a:solidFill>
                  <a:srgbClr val="24496E"/>
                </a:solidFill>
                <a:latin typeface="Times New Roman" pitchFamily="16" charset="0"/>
              </a:rPr>
              <a:t/>
            </a:r>
            <a:br>
              <a:rPr lang="ru-RU" sz="2800">
                <a:solidFill>
                  <a:srgbClr val="24496E"/>
                </a:solidFill>
                <a:latin typeface="Times New Roman" pitchFamily="16" charset="0"/>
              </a:rPr>
            </a:br>
            <a:endParaRPr lang="ru-RU" sz="2800">
              <a:solidFill>
                <a:srgbClr val="24496E"/>
              </a:solidFill>
              <a:latin typeface="Times New Roman" pitchFamily="16" charset="0"/>
            </a:endParaRPr>
          </a:p>
        </p:txBody>
      </p:sp>
      <p:cxnSp>
        <p:nvCxnSpPr>
          <p:cNvPr id="6147" name="AutoShape 3"/>
          <p:cNvCxnSpPr>
            <a:cxnSpLocks noChangeShapeType="1"/>
          </p:cNvCxnSpPr>
          <p:nvPr/>
        </p:nvCxnSpPr>
        <p:spPr bwMode="auto">
          <a:xfrm>
            <a:off x="1133475" y="8101014"/>
            <a:ext cx="11103610" cy="10223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148" name="Text Box 4"/>
          <p:cNvSpPr txBox="1">
            <a:spLocks noChangeArrowheads="1"/>
          </p:cNvSpPr>
          <p:nvPr/>
        </p:nvSpPr>
        <p:spPr bwMode="auto">
          <a:xfrm rot="16200000">
            <a:off x="-1423511" y="4723925"/>
            <a:ext cx="4200525" cy="553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3500">
                <a:solidFill>
                  <a:srgbClr val="24496E"/>
                </a:solidFill>
              </a:rPr>
              <a:t>Новые методы терапии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 rot="18360000">
            <a:off x="600112" y="8466507"/>
            <a:ext cx="1357549" cy="5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3500" dirty="0">
                <a:solidFill>
                  <a:srgbClr val="C00000"/>
                </a:solidFill>
              </a:rPr>
              <a:t>1900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 rot="18360000">
            <a:off x="1762449" y="8435143"/>
            <a:ext cx="1436169" cy="5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3500" dirty="0">
                <a:solidFill>
                  <a:srgbClr val="C00000"/>
                </a:solidFill>
              </a:rPr>
              <a:t>1950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 rot="18360000">
            <a:off x="2529176" y="8469937"/>
            <a:ext cx="1366029" cy="5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3500" dirty="0">
                <a:solidFill>
                  <a:srgbClr val="C00000"/>
                </a:solidFill>
              </a:rPr>
              <a:t>1960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 rot="18360000">
            <a:off x="3313991" y="8541141"/>
            <a:ext cx="1542055" cy="5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3500" dirty="0">
                <a:solidFill>
                  <a:srgbClr val="C00000"/>
                </a:solidFill>
              </a:rPr>
              <a:t>1970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 rot="18360000">
            <a:off x="4239984" y="8493982"/>
            <a:ext cx="1425472" cy="5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3500" dirty="0">
                <a:solidFill>
                  <a:srgbClr val="C00000"/>
                </a:solidFill>
              </a:rPr>
              <a:t>1980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 rot="18360000">
            <a:off x="5187359" y="8482357"/>
            <a:ext cx="1396734" cy="5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3500" dirty="0">
                <a:solidFill>
                  <a:srgbClr val="C00000"/>
                </a:solidFill>
              </a:rPr>
              <a:t>1990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 rot="18360000">
            <a:off x="5918398" y="8531135"/>
            <a:ext cx="1517318" cy="5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3500" dirty="0">
                <a:solidFill>
                  <a:srgbClr val="C00000"/>
                </a:solidFill>
              </a:rPr>
              <a:t>2000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 rot="18360000">
            <a:off x="6850813" y="8563264"/>
            <a:ext cx="1419944" cy="5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3500" dirty="0">
                <a:solidFill>
                  <a:srgbClr val="C00000"/>
                </a:solidFill>
              </a:rPr>
              <a:t>2010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 rot="18360000">
            <a:off x="8070534" y="8470731"/>
            <a:ext cx="1367992" cy="5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3500">
                <a:solidFill>
                  <a:srgbClr val="C00000"/>
                </a:solidFill>
              </a:rPr>
              <a:t>2020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 rot="18360000">
            <a:off x="9384392" y="8459223"/>
            <a:ext cx="1339543" cy="5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3500" dirty="0">
                <a:solidFill>
                  <a:srgbClr val="C00000"/>
                </a:solidFill>
              </a:rPr>
              <a:t>2030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 rot="18360000">
            <a:off x="10222724" y="8558964"/>
            <a:ext cx="1333377" cy="5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3500" dirty="0">
                <a:solidFill>
                  <a:srgbClr val="C00000"/>
                </a:solidFill>
              </a:rPr>
              <a:t>2040</a:t>
            </a:r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 flipH="1">
            <a:off x="1775778" y="8001000"/>
            <a:ext cx="291147" cy="40005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3500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 flipH="1">
            <a:off x="2055814" y="8001000"/>
            <a:ext cx="288925" cy="40005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3500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1875790" y="7200901"/>
            <a:ext cx="1753553" cy="86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/>
              <a:t>Пенициллин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/>
              <a:t>Сульфаниламиды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/>
              <a:t>Аспирин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3444875" y="6800850"/>
            <a:ext cx="1477963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/>
              <a:t>Психотропы</a:t>
            </a: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4091624" y="5700713"/>
            <a:ext cx="1477962" cy="860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/>
              <a:t>Нестероидные противовоспалительные</a:t>
            </a: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4922838" y="4900614"/>
            <a:ext cx="1849120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/>
              <a:t>Н-2 антагонисты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/>
              <a:t>Бетаблокаторы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6122988" y="3700463"/>
            <a:ext cx="1571307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/>
              <a:t>Холистеринснижающие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/>
              <a:t>АСЕ-ингибиторы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7232015" y="2900364"/>
            <a:ext cx="147796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/>
              <a:t>Биотехнологические</a:t>
            </a: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8063231" y="1800225"/>
            <a:ext cx="1846898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 dirty="0" err="1"/>
              <a:t>Противодегенеративные</a:t>
            </a:r>
            <a:r>
              <a:rPr lang="ru-RU" sz="1680" dirty="0"/>
              <a:t>, геронтологические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9816784" y="1300163"/>
            <a:ext cx="2031365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>
                <a:solidFill>
                  <a:srgbClr val="3B6487"/>
                </a:solidFill>
              </a:rPr>
              <a:t>Целевые препараты для генной терапии</a:t>
            </a:r>
          </a:p>
        </p:txBody>
      </p:sp>
      <p:sp>
        <p:nvSpPr>
          <p:cNvPr id="6170" name="Freeform 26"/>
          <p:cNvSpPr>
            <a:spLocks noChangeArrowheads="1"/>
          </p:cNvSpPr>
          <p:nvPr/>
        </p:nvSpPr>
        <p:spPr bwMode="auto">
          <a:xfrm>
            <a:off x="3907156" y="5200650"/>
            <a:ext cx="2306955" cy="1300163"/>
          </a:xfrm>
          <a:custGeom>
            <a:avLst/>
            <a:gdLst>
              <a:gd name="T0" fmla="*/ 51447 w 1917147"/>
              <a:gd name="T1" fmla="*/ 928694 h 768626"/>
              <a:gd name="T2" fmla="*/ 249003 w 1917147"/>
              <a:gd name="T3" fmla="*/ 48035 h 768626"/>
              <a:gd name="T4" fmla="*/ 1545466 w 1917147"/>
              <a:gd name="T5" fmla="*/ 640479 h 768626"/>
              <a:gd name="T6" fmla="*/ 1693633 w 1917147"/>
              <a:gd name="T7" fmla="*/ 720539 h 768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17147" h="768626">
                <a:moveTo>
                  <a:pt x="55217" y="768626"/>
                </a:moveTo>
                <a:cubicBezTo>
                  <a:pt x="27608" y="424069"/>
                  <a:pt x="0" y="79513"/>
                  <a:pt x="267252" y="39756"/>
                </a:cubicBezTo>
                <a:cubicBezTo>
                  <a:pt x="534504" y="0"/>
                  <a:pt x="1400313" y="437322"/>
                  <a:pt x="1658730" y="530087"/>
                </a:cubicBezTo>
                <a:cubicBezTo>
                  <a:pt x="1917147" y="622852"/>
                  <a:pt x="1867451" y="609600"/>
                  <a:pt x="1817756" y="596348"/>
                </a:cubicBezTo>
              </a:path>
            </a:pathLst>
          </a:custGeom>
          <a:noFill/>
          <a:ln w="38160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3500"/>
          </a:p>
        </p:txBody>
      </p:sp>
      <p:sp>
        <p:nvSpPr>
          <p:cNvPr id="6171" name="Freeform 27"/>
          <p:cNvSpPr>
            <a:spLocks noChangeArrowheads="1"/>
          </p:cNvSpPr>
          <p:nvPr/>
        </p:nvSpPr>
        <p:spPr bwMode="auto">
          <a:xfrm>
            <a:off x="4829493" y="4300538"/>
            <a:ext cx="2309177" cy="1200150"/>
          </a:xfrm>
          <a:custGeom>
            <a:avLst/>
            <a:gdLst>
              <a:gd name="T0" fmla="*/ 51447 w 1917147"/>
              <a:gd name="T1" fmla="*/ 857256 h 768626"/>
              <a:gd name="T2" fmla="*/ 249003 w 1917147"/>
              <a:gd name="T3" fmla="*/ 44340 h 768626"/>
              <a:gd name="T4" fmla="*/ 1545465 w 1917147"/>
              <a:gd name="T5" fmla="*/ 591211 h 768626"/>
              <a:gd name="T6" fmla="*/ 1693632 w 1917147"/>
              <a:gd name="T7" fmla="*/ 665113 h 768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17147" h="768626">
                <a:moveTo>
                  <a:pt x="55217" y="768626"/>
                </a:moveTo>
                <a:cubicBezTo>
                  <a:pt x="27608" y="424069"/>
                  <a:pt x="0" y="79513"/>
                  <a:pt x="267252" y="39756"/>
                </a:cubicBezTo>
                <a:cubicBezTo>
                  <a:pt x="534504" y="0"/>
                  <a:pt x="1400313" y="437322"/>
                  <a:pt x="1658730" y="530087"/>
                </a:cubicBezTo>
                <a:cubicBezTo>
                  <a:pt x="1917147" y="622852"/>
                  <a:pt x="1867451" y="609600"/>
                  <a:pt x="1817756" y="596348"/>
                </a:cubicBezTo>
              </a:path>
            </a:pathLst>
          </a:custGeom>
          <a:noFill/>
          <a:ln w="38160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3500"/>
          </a:p>
        </p:txBody>
      </p:sp>
      <p:sp>
        <p:nvSpPr>
          <p:cNvPr id="6172" name="Freeform 28"/>
          <p:cNvSpPr>
            <a:spLocks noChangeArrowheads="1"/>
          </p:cNvSpPr>
          <p:nvPr/>
        </p:nvSpPr>
        <p:spPr bwMode="auto">
          <a:xfrm>
            <a:off x="5845176" y="3000375"/>
            <a:ext cx="2493645" cy="1600200"/>
          </a:xfrm>
          <a:custGeom>
            <a:avLst/>
            <a:gdLst>
              <a:gd name="T0" fmla="*/ 55562 w 1917147"/>
              <a:gd name="T1" fmla="*/ 1143008 h 768626"/>
              <a:gd name="T2" fmla="*/ 268923 w 1917147"/>
              <a:gd name="T3" fmla="*/ 59120 h 768626"/>
              <a:gd name="T4" fmla="*/ 1669102 w 1917147"/>
              <a:gd name="T5" fmla="*/ 788282 h 768626"/>
              <a:gd name="T6" fmla="*/ 1829123 w 1917147"/>
              <a:gd name="T7" fmla="*/ 886817 h 768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17147" h="768626">
                <a:moveTo>
                  <a:pt x="55217" y="768626"/>
                </a:moveTo>
                <a:cubicBezTo>
                  <a:pt x="27608" y="424069"/>
                  <a:pt x="0" y="79513"/>
                  <a:pt x="267252" y="39756"/>
                </a:cubicBezTo>
                <a:cubicBezTo>
                  <a:pt x="534504" y="0"/>
                  <a:pt x="1400313" y="437322"/>
                  <a:pt x="1658730" y="530087"/>
                </a:cubicBezTo>
                <a:cubicBezTo>
                  <a:pt x="1917147" y="622852"/>
                  <a:pt x="1867451" y="609600"/>
                  <a:pt x="1817756" y="596348"/>
                </a:cubicBezTo>
              </a:path>
            </a:pathLst>
          </a:custGeom>
          <a:noFill/>
          <a:ln w="38160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3500"/>
          </a:p>
        </p:txBody>
      </p:sp>
      <p:sp>
        <p:nvSpPr>
          <p:cNvPr id="6173" name="Freeform 29"/>
          <p:cNvSpPr>
            <a:spLocks noChangeArrowheads="1"/>
          </p:cNvSpPr>
          <p:nvPr/>
        </p:nvSpPr>
        <p:spPr bwMode="auto">
          <a:xfrm rot="360000">
            <a:off x="7005320" y="2484756"/>
            <a:ext cx="2729230" cy="1160145"/>
          </a:xfrm>
          <a:custGeom>
            <a:avLst/>
            <a:gdLst>
              <a:gd name="T0" fmla="*/ 60740 w 1917147"/>
              <a:gd name="T1" fmla="*/ 827776 h 768626"/>
              <a:gd name="T2" fmla="*/ 293984 w 1917147"/>
              <a:gd name="T3" fmla="*/ 42815 h 768626"/>
              <a:gd name="T4" fmla="*/ 1824642 w 1917147"/>
              <a:gd name="T5" fmla="*/ 570880 h 768626"/>
              <a:gd name="T6" fmla="*/ 1999575 w 1917147"/>
              <a:gd name="T7" fmla="*/ 642240 h 768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17147" h="768626">
                <a:moveTo>
                  <a:pt x="55217" y="768626"/>
                </a:moveTo>
                <a:cubicBezTo>
                  <a:pt x="27608" y="424069"/>
                  <a:pt x="0" y="79513"/>
                  <a:pt x="267252" y="39756"/>
                </a:cubicBezTo>
                <a:cubicBezTo>
                  <a:pt x="534504" y="0"/>
                  <a:pt x="1400313" y="437322"/>
                  <a:pt x="1658730" y="530087"/>
                </a:cubicBezTo>
                <a:cubicBezTo>
                  <a:pt x="1917147" y="622852"/>
                  <a:pt x="1867451" y="609600"/>
                  <a:pt x="1817756" y="596348"/>
                </a:cubicBezTo>
              </a:path>
            </a:pathLst>
          </a:custGeom>
          <a:noFill/>
          <a:ln w="38160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3500"/>
          </a:p>
        </p:txBody>
      </p:sp>
      <p:sp>
        <p:nvSpPr>
          <p:cNvPr id="6174" name="Freeform 30"/>
          <p:cNvSpPr>
            <a:spLocks noChangeArrowheads="1"/>
          </p:cNvSpPr>
          <p:nvPr/>
        </p:nvSpPr>
        <p:spPr bwMode="auto">
          <a:xfrm>
            <a:off x="7972109" y="1500188"/>
            <a:ext cx="2769235" cy="1200150"/>
          </a:xfrm>
          <a:custGeom>
            <a:avLst/>
            <a:gdLst>
              <a:gd name="T0" fmla="*/ 61736 w 1917147"/>
              <a:gd name="T1" fmla="*/ 857256 h 768626"/>
              <a:gd name="T2" fmla="*/ 298804 w 1917147"/>
              <a:gd name="T3" fmla="*/ 44340 h 768626"/>
              <a:gd name="T4" fmla="*/ 1854559 w 1917147"/>
              <a:gd name="T5" fmla="*/ 591211 h 768626"/>
              <a:gd name="T6" fmla="*/ 2032359 w 1917147"/>
              <a:gd name="T7" fmla="*/ 665113 h 768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17147" h="768626">
                <a:moveTo>
                  <a:pt x="55217" y="768626"/>
                </a:moveTo>
                <a:cubicBezTo>
                  <a:pt x="27608" y="424069"/>
                  <a:pt x="0" y="79513"/>
                  <a:pt x="267252" y="39756"/>
                </a:cubicBezTo>
                <a:cubicBezTo>
                  <a:pt x="534504" y="0"/>
                  <a:pt x="1400313" y="437322"/>
                  <a:pt x="1658730" y="530087"/>
                </a:cubicBezTo>
                <a:cubicBezTo>
                  <a:pt x="1917147" y="622852"/>
                  <a:pt x="1867451" y="609600"/>
                  <a:pt x="1817756" y="596348"/>
                </a:cubicBezTo>
              </a:path>
            </a:pathLst>
          </a:custGeom>
          <a:noFill/>
          <a:ln w="38160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3500"/>
          </a:p>
        </p:txBody>
      </p:sp>
      <p:sp>
        <p:nvSpPr>
          <p:cNvPr id="6175" name="Freeform 31"/>
          <p:cNvSpPr>
            <a:spLocks noChangeArrowheads="1"/>
          </p:cNvSpPr>
          <p:nvPr/>
        </p:nvSpPr>
        <p:spPr bwMode="auto">
          <a:xfrm>
            <a:off x="9632315" y="900113"/>
            <a:ext cx="2400300" cy="1100137"/>
          </a:xfrm>
          <a:custGeom>
            <a:avLst/>
            <a:gdLst>
              <a:gd name="T0" fmla="*/ 53484 w 1917147"/>
              <a:gd name="T1" fmla="*/ 785818 h 768626"/>
              <a:gd name="T2" fmla="*/ 258866 w 1917147"/>
              <a:gd name="T3" fmla="*/ 40645 h 768626"/>
              <a:gd name="T4" fmla="*/ 1606679 w 1917147"/>
              <a:gd name="T5" fmla="*/ 541944 h 768626"/>
              <a:gd name="T6" fmla="*/ 1760715 w 1917147"/>
              <a:gd name="T7" fmla="*/ 609687 h 768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17147" h="768626">
                <a:moveTo>
                  <a:pt x="55217" y="768626"/>
                </a:moveTo>
                <a:cubicBezTo>
                  <a:pt x="27608" y="424069"/>
                  <a:pt x="0" y="79513"/>
                  <a:pt x="267252" y="39756"/>
                </a:cubicBezTo>
                <a:cubicBezTo>
                  <a:pt x="534504" y="0"/>
                  <a:pt x="1400313" y="437322"/>
                  <a:pt x="1658730" y="530087"/>
                </a:cubicBezTo>
                <a:cubicBezTo>
                  <a:pt x="1917147" y="622852"/>
                  <a:pt x="1867451" y="609600"/>
                  <a:pt x="1817756" y="596348"/>
                </a:cubicBezTo>
              </a:path>
            </a:pathLst>
          </a:custGeom>
          <a:noFill/>
          <a:ln w="3816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3500"/>
          </a:p>
        </p:txBody>
      </p:sp>
      <p:sp>
        <p:nvSpPr>
          <p:cNvPr id="6176" name="Freeform 32"/>
          <p:cNvSpPr>
            <a:spLocks noChangeArrowheads="1"/>
          </p:cNvSpPr>
          <p:nvPr/>
        </p:nvSpPr>
        <p:spPr bwMode="auto">
          <a:xfrm>
            <a:off x="3169285" y="6300788"/>
            <a:ext cx="2215833" cy="1100137"/>
          </a:xfrm>
          <a:custGeom>
            <a:avLst/>
            <a:gdLst>
              <a:gd name="T0" fmla="*/ 49389 w 1917147"/>
              <a:gd name="T1" fmla="*/ 785818 h 768626"/>
              <a:gd name="T2" fmla="*/ 239043 w 1917147"/>
              <a:gd name="T3" fmla="*/ 40645 h 768626"/>
              <a:gd name="T4" fmla="*/ 1483648 w 1917147"/>
              <a:gd name="T5" fmla="*/ 541944 h 768626"/>
              <a:gd name="T6" fmla="*/ 1625888 w 1917147"/>
              <a:gd name="T7" fmla="*/ 609687 h 768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17147" h="768626">
                <a:moveTo>
                  <a:pt x="55217" y="768626"/>
                </a:moveTo>
                <a:cubicBezTo>
                  <a:pt x="27608" y="424069"/>
                  <a:pt x="0" y="79513"/>
                  <a:pt x="267252" y="39756"/>
                </a:cubicBezTo>
                <a:cubicBezTo>
                  <a:pt x="534504" y="0"/>
                  <a:pt x="1400313" y="437322"/>
                  <a:pt x="1658730" y="530087"/>
                </a:cubicBezTo>
                <a:cubicBezTo>
                  <a:pt x="1917147" y="622852"/>
                  <a:pt x="1867451" y="609600"/>
                  <a:pt x="1817756" y="596348"/>
                </a:cubicBezTo>
              </a:path>
            </a:pathLst>
          </a:custGeom>
          <a:noFill/>
          <a:ln w="38160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3500"/>
          </a:p>
        </p:txBody>
      </p:sp>
      <p:sp>
        <p:nvSpPr>
          <p:cNvPr id="6177" name="Freeform 33"/>
          <p:cNvSpPr>
            <a:spLocks noChangeArrowheads="1"/>
          </p:cNvSpPr>
          <p:nvPr/>
        </p:nvSpPr>
        <p:spPr bwMode="auto">
          <a:xfrm>
            <a:off x="1784669" y="6800850"/>
            <a:ext cx="2306955" cy="1300163"/>
          </a:xfrm>
          <a:custGeom>
            <a:avLst/>
            <a:gdLst>
              <a:gd name="T0" fmla="*/ 51447 w 1917147"/>
              <a:gd name="T1" fmla="*/ 928694 h 768626"/>
              <a:gd name="T2" fmla="*/ 249003 w 1917147"/>
              <a:gd name="T3" fmla="*/ 48035 h 768626"/>
              <a:gd name="T4" fmla="*/ 1545466 w 1917147"/>
              <a:gd name="T5" fmla="*/ 640479 h 768626"/>
              <a:gd name="T6" fmla="*/ 1693633 w 1917147"/>
              <a:gd name="T7" fmla="*/ 720539 h 768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17147" h="768626">
                <a:moveTo>
                  <a:pt x="55217" y="768626"/>
                </a:moveTo>
                <a:cubicBezTo>
                  <a:pt x="27608" y="424069"/>
                  <a:pt x="0" y="79513"/>
                  <a:pt x="267252" y="39756"/>
                </a:cubicBezTo>
                <a:cubicBezTo>
                  <a:pt x="534504" y="0"/>
                  <a:pt x="1400313" y="437322"/>
                  <a:pt x="1658730" y="530087"/>
                </a:cubicBezTo>
                <a:cubicBezTo>
                  <a:pt x="1917147" y="622852"/>
                  <a:pt x="1867451" y="609600"/>
                  <a:pt x="1817756" y="596348"/>
                </a:cubicBezTo>
              </a:path>
            </a:pathLst>
          </a:custGeom>
          <a:noFill/>
          <a:ln w="38160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3500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6678614" y="6200776"/>
            <a:ext cx="5816282" cy="1166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>
            <a:spAutoFit/>
          </a:bodyPr>
          <a:lstStyle/>
          <a:p>
            <a:pPr>
              <a:buSzPct val="45000"/>
              <a:tabLst>
                <a:tab pos="0" algn="l"/>
                <a:tab pos="626745" algn="l"/>
                <a:tab pos="1255713" algn="l"/>
                <a:tab pos="1884680" algn="l"/>
                <a:tab pos="2513648" algn="l"/>
                <a:tab pos="3142615" algn="l"/>
                <a:tab pos="3771583" algn="l"/>
                <a:tab pos="4400550" algn="l"/>
                <a:tab pos="5029518" algn="l"/>
                <a:tab pos="5658485" algn="l"/>
                <a:tab pos="6287453" algn="l"/>
                <a:tab pos="6916420" algn="l"/>
                <a:tab pos="7545388" algn="l"/>
                <a:tab pos="8174355" algn="l"/>
                <a:tab pos="8803323" algn="l"/>
                <a:tab pos="9432290" algn="l"/>
                <a:tab pos="10061258" algn="l"/>
                <a:tab pos="10690225" algn="l"/>
                <a:tab pos="11319193" algn="l"/>
                <a:tab pos="11948160" algn="l"/>
                <a:tab pos="12577128" algn="l"/>
              </a:tabLst>
            </a:pPr>
            <a:r>
              <a:rPr lang="ru-RU" sz="2240" u="sng" dirty="0">
                <a:solidFill>
                  <a:srgbClr val="24496E"/>
                </a:solidFill>
              </a:rPr>
              <a:t>«</a:t>
            </a:r>
            <a:r>
              <a:rPr lang="ru-RU" sz="2240" b="1" u="sng" dirty="0">
                <a:solidFill>
                  <a:srgbClr val="24496E"/>
                </a:solidFill>
              </a:rPr>
              <a:t>Будущее уже наступило. Просто оно пока еще неравномерно распределено” </a:t>
            </a:r>
          </a:p>
          <a:p>
            <a:pPr>
              <a:buSzPct val="45000"/>
              <a:tabLst>
                <a:tab pos="0" algn="l"/>
                <a:tab pos="626745" algn="l"/>
                <a:tab pos="1255713" algn="l"/>
                <a:tab pos="1884680" algn="l"/>
                <a:tab pos="2513648" algn="l"/>
                <a:tab pos="3142615" algn="l"/>
                <a:tab pos="3771583" algn="l"/>
                <a:tab pos="4400550" algn="l"/>
                <a:tab pos="5029518" algn="l"/>
                <a:tab pos="5658485" algn="l"/>
                <a:tab pos="6287453" algn="l"/>
                <a:tab pos="6916420" algn="l"/>
                <a:tab pos="7545388" algn="l"/>
                <a:tab pos="8174355" algn="l"/>
                <a:tab pos="8803323" algn="l"/>
                <a:tab pos="9432290" algn="l"/>
                <a:tab pos="10061258" algn="l"/>
                <a:tab pos="10690225" algn="l"/>
                <a:tab pos="11319193" algn="l"/>
                <a:tab pos="11948160" algn="l"/>
                <a:tab pos="12577128" algn="l"/>
              </a:tabLst>
            </a:pPr>
            <a:r>
              <a:rPr lang="ru-RU" sz="2240" b="1" dirty="0">
                <a:solidFill>
                  <a:srgbClr val="24496E"/>
                </a:solidFill>
              </a:rPr>
              <a:t>                                                         </a:t>
            </a:r>
            <a:r>
              <a:rPr lang="ru-RU" sz="2240" b="1" i="1" dirty="0">
                <a:solidFill>
                  <a:srgbClr val="24496E"/>
                </a:solidFill>
              </a:rPr>
              <a:t>Уильям </a:t>
            </a:r>
            <a:r>
              <a:rPr lang="ru-RU" sz="2240" b="1" i="1" dirty="0" err="1">
                <a:solidFill>
                  <a:srgbClr val="24496E"/>
                </a:solidFill>
              </a:rPr>
              <a:t>Гибсон</a:t>
            </a:r>
            <a:endParaRPr lang="ru-RU" sz="2240" b="1" i="1" dirty="0">
              <a:solidFill>
                <a:srgbClr val="24496E"/>
              </a:solidFill>
            </a:endParaRPr>
          </a:p>
        </p:txBody>
      </p:sp>
      <p:sp>
        <p:nvSpPr>
          <p:cNvPr id="6179" name="Text Box 35"/>
          <p:cNvSpPr txBox="1">
            <a:spLocks noChangeArrowheads="1"/>
          </p:cNvSpPr>
          <p:nvPr/>
        </p:nvSpPr>
        <p:spPr bwMode="auto">
          <a:xfrm>
            <a:off x="1322389" y="3500438"/>
            <a:ext cx="1753552" cy="860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/>
              <a:t>Природные продукты и их производные</a:t>
            </a:r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>
            <a:off x="2065919" y="4699790"/>
            <a:ext cx="1753552" cy="86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 dirty="0"/>
              <a:t>Интуитивно найденные препараты</a:t>
            </a:r>
          </a:p>
        </p:txBody>
      </p:sp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4184969" y="2600326"/>
            <a:ext cx="1753552" cy="86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/>
              <a:t>Воздействие на рецепторы</a:t>
            </a:r>
          </a:p>
        </p:txBody>
      </p:sp>
      <p:sp>
        <p:nvSpPr>
          <p:cNvPr id="6182" name="Text Box 38"/>
          <p:cNvSpPr txBox="1">
            <a:spLocks noChangeArrowheads="1"/>
          </p:cNvSpPr>
          <p:nvPr/>
        </p:nvSpPr>
        <p:spPr bwMode="auto">
          <a:xfrm>
            <a:off x="3353754" y="3800476"/>
            <a:ext cx="1291272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/>
              <a:t>Ферменты</a:t>
            </a:r>
          </a:p>
        </p:txBody>
      </p:sp>
      <p:sp>
        <p:nvSpPr>
          <p:cNvPr id="6183" name="Text Box 39"/>
          <p:cNvSpPr txBox="1">
            <a:spLocks noChangeArrowheads="1"/>
          </p:cNvSpPr>
          <p:nvPr/>
        </p:nvSpPr>
        <p:spPr bwMode="auto">
          <a:xfrm>
            <a:off x="6769736" y="1171398"/>
            <a:ext cx="1293495" cy="1088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SzPct val="45000"/>
              <a:buFontTx/>
              <a:buNone/>
            </a:pPr>
            <a:r>
              <a:rPr lang="ru-RU" sz="1540" dirty="0"/>
              <a:t>Генная инженерия</a:t>
            </a:r>
          </a:p>
        </p:txBody>
      </p:sp>
      <p:sp>
        <p:nvSpPr>
          <p:cNvPr id="6184" name="Text Box 40"/>
          <p:cNvSpPr txBox="1">
            <a:spLocks noChangeArrowheads="1"/>
          </p:cNvSpPr>
          <p:nvPr/>
        </p:nvSpPr>
        <p:spPr bwMode="auto">
          <a:xfrm>
            <a:off x="5385119" y="1700213"/>
            <a:ext cx="1755775" cy="860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10" dirty="0"/>
              <a:t>Молекулярная биология</a:t>
            </a:r>
          </a:p>
        </p:txBody>
      </p:sp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9356726" y="300038"/>
            <a:ext cx="1569085" cy="860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>
                <a:solidFill>
                  <a:srgbClr val="C00000"/>
                </a:solidFill>
              </a:rPr>
              <a:t>Геномика/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>
                <a:solidFill>
                  <a:srgbClr val="C00000"/>
                </a:solidFill>
              </a:rPr>
              <a:t>Протеомика</a:t>
            </a:r>
          </a:p>
        </p:txBody>
      </p:sp>
      <p:cxnSp>
        <p:nvCxnSpPr>
          <p:cNvPr id="6190" name="AutoShape 46"/>
          <p:cNvCxnSpPr>
            <a:cxnSpLocks noChangeShapeType="1"/>
          </p:cNvCxnSpPr>
          <p:nvPr/>
        </p:nvCxnSpPr>
        <p:spPr bwMode="auto">
          <a:xfrm flipH="1">
            <a:off x="6931979" y="2202499"/>
            <a:ext cx="600075" cy="222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191" name="AutoShape 47"/>
          <p:cNvCxnSpPr>
            <a:cxnSpLocks noChangeShapeType="1"/>
          </p:cNvCxnSpPr>
          <p:nvPr/>
        </p:nvCxnSpPr>
        <p:spPr bwMode="auto">
          <a:xfrm flipH="1">
            <a:off x="5634038" y="2502536"/>
            <a:ext cx="800100" cy="444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192" name="AutoShape 48"/>
          <p:cNvCxnSpPr>
            <a:cxnSpLocks noChangeShapeType="1"/>
          </p:cNvCxnSpPr>
          <p:nvPr/>
        </p:nvCxnSpPr>
        <p:spPr bwMode="auto">
          <a:xfrm flipH="1">
            <a:off x="9932354" y="1002349"/>
            <a:ext cx="502285" cy="222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193" name="Text Box 49"/>
          <p:cNvSpPr txBox="1">
            <a:spLocks noChangeArrowheads="1"/>
          </p:cNvSpPr>
          <p:nvPr/>
        </p:nvSpPr>
        <p:spPr bwMode="auto">
          <a:xfrm>
            <a:off x="7785419" y="500063"/>
            <a:ext cx="1639718" cy="860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540" dirty="0"/>
              <a:t>Фармакология клетки</a:t>
            </a:r>
          </a:p>
        </p:txBody>
      </p:sp>
      <p:cxnSp>
        <p:nvCxnSpPr>
          <p:cNvPr id="6194" name="AutoShape 50"/>
          <p:cNvCxnSpPr>
            <a:cxnSpLocks noChangeShapeType="1"/>
          </p:cNvCxnSpPr>
          <p:nvPr/>
        </p:nvCxnSpPr>
        <p:spPr bwMode="auto">
          <a:xfrm flipH="1">
            <a:off x="8136574" y="1102361"/>
            <a:ext cx="600075" cy="444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195" name="Line 51"/>
          <p:cNvSpPr>
            <a:spLocks noChangeShapeType="1"/>
          </p:cNvSpPr>
          <p:nvPr/>
        </p:nvSpPr>
        <p:spPr bwMode="auto">
          <a:xfrm flipH="1">
            <a:off x="1315721" y="2700339"/>
            <a:ext cx="11092498" cy="2222"/>
          </a:xfrm>
          <a:prstGeom prst="line">
            <a:avLst/>
          </a:prstGeom>
          <a:noFill/>
          <a:ln w="22320">
            <a:solidFill>
              <a:srgbClr val="C00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3500"/>
          </a:p>
        </p:txBody>
      </p:sp>
      <p:sp>
        <p:nvSpPr>
          <p:cNvPr id="6196" name="Text Box 52"/>
          <p:cNvSpPr txBox="1">
            <a:spLocks noChangeArrowheads="1"/>
          </p:cNvSpPr>
          <p:nvPr/>
        </p:nvSpPr>
        <p:spPr bwMode="auto">
          <a:xfrm>
            <a:off x="1231266" y="2300289"/>
            <a:ext cx="4522788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>
                <a:srgbClr val="C00000"/>
              </a:buClr>
              <a:buFont typeface="Wingdings" charset="2"/>
              <a:buChar char=""/>
            </a:pPr>
            <a:r>
              <a:rPr lang="ru-RU" sz="1960">
                <a:solidFill>
                  <a:srgbClr val="C00000"/>
                </a:solidFill>
              </a:rPr>
              <a:t>Уровень стран «золотого миллиарда»</a:t>
            </a:r>
          </a:p>
        </p:txBody>
      </p:sp>
      <p:sp>
        <p:nvSpPr>
          <p:cNvPr id="6197" name="Text Box 53"/>
          <p:cNvSpPr txBox="1">
            <a:spLocks noChangeArrowheads="1"/>
          </p:cNvSpPr>
          <p:nvPr/>
        </p:nvSpPr>
        <p:spPr bwMode="auto">
          <a:xfrm>
            <a:off x="10647999" y="4500564"/>
            <a:ext cx="2153602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>
                <a:srgbClr val="C00000"/>
              </a:buClr>
              <a:buFont typeface="Wingdings" charset="2"/>
              <a:buChar char=""/>
            </a:pPr>
            <a:r>
              <a:rPr lang="ru-RU" sz="1960">
                <a:solidFill>
                  <a:srgbClr val="C00000"/>
                </a:solidFill>
              </a:rPr>
              <a:t>Уровень России</a:t>
            </a:r>
          </a:p>
        </p:txBody>
      </p:sp>
      <p:sp>
        <p:nvSpPr>
          <p:cNvPr id="6198" name="Line 54"/>
          <p:cNvSpPr>
            <a:spLocks noChangeShapeType="1"/>
          </p:cNvSpPr>
          <p:nvPr/>
        </p:nvSpPr>
        <p:spPr bwMode="auto">
          <a:xfrm flipH="1">
            <a:off x="1315721" y="4900614"/>
            <a:ext cx="11092498" cy="2222"/>
          </a:xfrm>
          <a:prstGeom prst="line">
            <a:avLst/>
          </a:prstGeom>
          <a:noFill/>
          <a:ln w="22320">
            <a:solidFill>
              <a:srgbClr val="C00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3500"/>
          </a:p>
        </p:txBody>
      </p:sp>
      <p:sp>
        <p:nvSpPr>
          <p:cNvPr id="6199" name="Text Box 55"/>
          <p:cNvSpPr txBox="1">
            <a:spLocks noChangeArrowheads="1"/>
          </p:cNvSpPr>
          <p:nvPr/>
        </p:nvSpPr>
        <p:spPr bwMode="auto">
          <a:xfrm>
            <a:off x="11110279" y="8401051"/>
            <a:ext cx="211137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960">
                <a:solidFill>
                  <a:srgbClr val="24496E"/>
                </a:solidFill>
              </a:rPr>
              <a:t>Начало широкого применения</a:t>
            </a:r>
          </a:p>
        </p:txBody>
      </p:sp>
      <p:sp>
        <p:nvSpPr>
          <p:cNvPr id="6200" name="Rectangle 56"/>
          <p:cNvSpPr>
            <a:spLocks noChangeArrowheads="1"/>
          </p:cNvSpPr>
          <p:nvPr/>
        </p:nvSpPr>
        <p:spPr bwMode="auto">
          <a:xfrm>
            <a:off x="11201400" y="600076"/>
            <a:ext cx="1600200" cy="90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>
            <a:spAutoFit/>
          </a:bodyPr>
          <a:lstStyle/>
          <a:p>
            <a:pPr>
              <a:tabLst>
                <a:tab pos="0" algn="l"/>
                <a:tab pos="626745" algn="l"/>
                <a:tab pos="1255713" algn="l"/>
                <a:tab pos="1884680" algn="l"/>
                <a:tab pos="2513648" algn="l"/>
                <a:tab pos="3142615" algn="l"/>
                <a:tab pos="3771583" algn="l"/>
                <a:tab pos="4400550" algn="l"/>
                <a:tab pos="5029518" algn="l"/>
                <a:tab pos="5658485" algn="l"/>
                <a:tab pos="6287453" algn="l"/>
                <a:tab pos="6916420" algn="l"/>
                <a:tab pos="7545388" algn="l"/>
                <a:tab pos="8174355" algn="l"/>
                <a:tab pos="8803323" algn="l"/>
                <a:tab pos="9432290" algn="l"/>
                <a:tab pos="10061258" algn="l"/>
                <a:tab pos="10690225" algn="l"/>
                <a:tab pos="11319193" algn="l"/>
                <a:tab pos="11948160" algn="l"/>
                <a:tab pos="12577128" algn="l"/>
              </a:tabLst>
            </a:pPr>
            <a:r>
              <a:rPr lang="ru-RU" sz="1680">
                <a:solidFill>
                  <a:srgbClr val="3B6487"/>
                </a:solidFill>
              </a:rPr>
              <a:t>Продукты клеточных</a:t>
            </a:r>
          </a:p>
          <a:p>
            <a:pPr>
              <a:tabLst>
                <a:tab pos="0" algn="l"/>
                <a:tab pos="626745" algn="l"/>
                <a:tab pos="1255713" algn="l"/>
                <a:tab pos="1884680" algn="l"/>
                <a:tab pos="2513648" algn="l"/>
                <a:tab pos="3142615" algn="l"/>
                <a:tab pos="3771583" algn="l"/>
                <a:tab pos="4400550" algn="l"/>
                <a:tab pos="5029518" algn="l"/>
                <a:tab pos="5658485" algn="l"/>
                <a:tab pos="6287453" algn="l"/>
                <a:tab pos="6916420" algn="l"/>
                <a:tab pos="7545388" algn="l"/>
                <a:tab pos="8174355" algn="l"/>
                <a:tab pos="8803323" algn="l"/>
                <a:tab pos="9432290" algn="l"/>
                <a:tab pos="10061258" algn="l"/>
                <a:tab pos="10690225" algn="l"/>
                <a:tab pos="11319193" algn="l"/>
                <a:tab pos="11948160" algn="l"/>
                <a:tab pos="12577128" algn="l"/>
              </a:tabLst>
            </a:pPr>
            <a:r>
              <a:rPr lang="ru-RU" sz="1680">
                <a:solidFill>
                  <a:srgbClr val="3B6487"/>
                </a:solidFill>
              </a:rPr>
              <a:t>технологий</a:t>
            </a:r>
          </a:p>
        </p:txBody>
      </p:sp>
      <p:sp>
        <p:nvSpPr>
          <p:cNvPr id="6201" name="Text Box 57"/>
          <p:cNvSpPr txBox="1">
            <a:spLocks noChangeArrowheads="1"/>
          </p:cNvSpPr>
          <p:nvPr/>
        </p:nvSpPr>
        <p:spPr bwMode="auto">
          <a:xfrm>
            <a:off x="10739120" y="1"/>
            <a:ext cx="2400300" cy="86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>
                <a:solidFill>
                  <a:srgbClr val="C00000"/>
                </a:solidFill>
              </a:rPr>
              <a:t>Регенеративная 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ru-RU" sz="1680">
                <a:solidFill>
                  <a:srgbClr val="C00000"/>
                </a:solidFill>
              </a:rPr>
              <a:t>медицина</a:t>
            </a:r>
          </a:p>
        </p:txBody>
      </p:sp>
      <p:sp>
        <p:nvSpPr>
          <p:cNvPr id="6202" name="AutoShape 58"/>
          <p:cNvSpPr>
            <a:spLocks noChangeArrowheads="1"/>
          </p:cNvSpPr>
          <p:nvPr/>
        </p:nvSpPr>
        <p:spPr bwMode="auto">
          <a:xfrm>
            <a:off x="10647999" y="500064"/>
            <a:ext cx="2153602" cy="200025"/>
          </a:xfrm>
          <a:prstGeom prst="rightArrow">
            <a:avLst>
              <a:gd name="adj1" fmla="val 50000"/>
              <a:gd name="adj2" fmla="val 46107"/>
            </a:avLst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3500"/>
          </a:p>
        </p:txBody>
      </p:sp>
      <p:sp>
        <p:nvSpPr>
          <p:cNvPr id="6203" name="AutoShape 59"/>
          <p:cNvSpPr>
            <a:spLocks noChangeArrowheads="1"/>
          </p:cNvSpPr>
          <p:nvPr/>
        </p:nvSpPr>
        <p:spPr bwMode="auto">
          <a:xfrm>
            <a:off x="10332403" y="2100264"/>
            <a:ext cx="2009140" cy="1931352"/>
          </a:xfrm>
          <a:prstGeom prst="upArrowCallout">
            <a:avLst>
              <a:gd name="adj1" fmla="val 18619"/>
              <a:gd name="adj2" fmla="val 18624"/>
              <a:gd name="adj3" fmla="val 25000"/>
              <a:gd name="adj4" fmla="val 64977"/>
            </a:avLst>
          </a:prstGeom>
          <a:solidFill>
            <a:srgbClr val="C2FFF0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5520" rIns="126000" bIns="65520"/>
          <a:lstStyle/>
          <a:p>
            <a:pPr algn="ctr">
              <a:buSzPct val="45000"/>
              <a:tabLst>
                <a:tab pos="0" algn="l"/>
                <a:tab pos="626745" algn="l"/>
                <a:tab pos="1255713" algn="l"/>
                <a:tab pos="1884680" algn="l"/>
                <a:tab pos="2513648" algn="l"/>
                <a:tab pos="3142615" algn="l"/>
                <a:tab pos="3771583" algn="l"/>
                <a:tab pos="4400550" algn="l"/>
                <a:tab pos="5029518" algn="l"/>
                <a:tab pos="5658485" algn="l"/>
                <a:tab pos="6287453" algn="l"/>
                <a:tab pos="6916420" algn="l"/>
                <a:tab pos="7545388" algn="l"/>
                <a:tab pos="8174355" algn="l"/>
                <a:tab pos="8803323" algn="l"/>
                <a:tab pos="9432290" algn="l"/>
                <a:tab pos="10061258" algn="l"/>
                <a:tab pos="10690225" algn="l"/>
                <a:tab pos="11319193" algn="l"/>
                <a:tab pos="11948160" algn="l"/>
                <a:tab pos="12577128" algn="l"/>
              </a:tabLst>
            </a:pPr>
            <a:r>
              <a:rPr lang="ru-RU" sz="1960">
                <a:solidFill>
                  <a:srgbClr val="000000"/>
                </a:solidFill>
              </a:rPr>
              <a:t>Уровень разработок</a:t>
            </a:r>
          </a:p>
          <a:p>
            <a:pPr algn="ctr">
              <a:buSzPct val="45000"/>
              <a:tabLst>
                <a:tab pos="0" algn="l"/>
                <a:tab pos="626745" algn="l"/>
                <a:tab pos="1255713" algn="l"/>
                <a:tab pos="1884680" algn="l"/>
                <a:tab pos="2513648" algn="l"/>
                <a:tab pos="3142615" algn="l"/>
                <a:tab pos="3771583" algn="l"/>
                <a:tab pos="4400550" algn="l"/>
                <a:tab pos="5029518" algn="l"/>
                <a:tab pos="5658485" algn="l"/>
                <a:tab pos="6287453" algn="l"/>
                <a:tab pos="6916420" algn="l"/>
                <a:tab pos="7545388" algn="l"/>
                <a:tab pos="8174355" algn="l"/>
                <a:tab pos="8803323" algn="l"/>
                <a:tab pos="9432290" algn="l"/>
                <a:tab pos="10061258" algn="l"/>
                <a:tab pos="10690225" algn="l"/>
                <a:tab pos="11319193" algn="l"/>
                <a:tab pos="11948160" algn="l"/>
                <a:tab pos="12577128" algn="l"/>
              </a:tabLst>
            </a:pPr>
            <a:r>
              <a:rPr lang="ru-RU" sz="1960">
                <a:solidFill>
                  <a:srgbClr val="000000"/>
                </a:solidFill>
              </a:rPr>
              <a:t>Клеточных продуктов</a:t>
            </a:r>
          </a:p>
        </p:txBody>
      </p:sp>
    </p:spTree>
    <p:extLst>
      <p:ext uri="{BB962C8B-B14F-4D97-AF65-F5344CB8AC3E}">
        <p14:creationId xmlns:p14="http://schemas.microsoft.com/office/powerpoint/2010/main" val="400066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452939" y="1171398"/>
            <a:ext cx="12001500" cy="120797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Необходимо формирование заказа на основании потребности здравоохранения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Необходим единый проектный менеджмент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299995" y="163285"/>
            <a:ext cx="12101597" cy="1008112"/>
          </a:xfrm>
          <a:prstGeom prst="rect">
            <a:avLst/>
          </a:prstGeom>
          <a:solidFill>
            <a:schemeClr val="accent1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28016" tIns="64008" rIns="128016" bIns="64008" anchor="ctr">
            <a:normAutofit fontScale="92500" lnSpcReduction="10000"/>
          </a:bodyPr>
          <a:lstStyle/>
          <a:p>
            <a:pPr algn="ctr">
              <a:defRPr/>
            </a:pPr>
            <a:r>
              <a:rPr lang="ru-RU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непрерывной инновационной цепи, направленной на удовлетворение потребности здравоохранения</a:t>
            </a:r>
          </a:p>
        </p:txBody>
      </p:sp>
      <p:graphicFrame>
        <p:nvGraphicFramePr>
          <p:cNvPr id="27" name="Схема 26"/>
          <p:cNvGraphicFramePr/>
          <p:nvPr>
            <p:extLst>
              <p:ext uri="{D42A27DB-BD31-4B8C-83A1-F6EECF244321}">
                <p14:modId xmlns:p14="http://schemas.microsoft.com/office/powerpoint/2010/main" val="1139270790"/>
              </p:ext>
            </p:extLst>
          </p:nvPr>
        </p:nvGraphicFramePr>
        <p:xfrm>
          <a:off x="251317" y="2424336"/>
          <a:ext cx="12298966" cy="5343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" name="Открывающая фигурная скобка 29"/>
          <p:cNvSpPr/>
          <p:nvPr/>
        </p:nvSpPr>
        <p:spPr>
          <a:xfrm rot="16200000">
            <a:off x="1864296" y="6413579"/>
            <a:ext cx="302434" cy="3326770"/>
          </a:xfrm>
          <a:prstGeom prst="leftBrace">
            <a:avLst>
              <a:gd name="adj1" fmla="val 8333"/>
              <a:gd name="adj2" fmla="val 4853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128016" tIns="64008" rIns="128016" bIns="64008" rtlCol="0" anchor="ctr"/>
          <a:lstStyle/>
          <a:p>
            <a:pPr algn="ctr"/>
            <a:endParaRPr lang="ru-RU" dirty="0"/>
          </a:p>
        </p:txBody>
      </p:sp>
      <p:sp>
        <p:nvSpPr>
          <p:cNvPr id="33" name="Открывающая фигурная скобка 32"/>
          <p:cNvSpPr/>
          <p:nvPr/>
        </p:nvSpPr>
        <p:spPr>
          <a:xfrm rot="16200000">
            <a:off x="10571028" y="5166877"/>
            <a:ext cx="430122" cy="3528393"/>
          </a:xfrm>
          <a:prstGeom prst="leftBrace">
            <a:avLst>
              <a:gd name="adj1" fmla="val 8333"/>
              <a:gd name="adj2" fmla="val 4853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128016" tIns="64008" rIns="128016" bIns="64008" rtlCol="0" anchor="ctr"/>
          <a:lstStyle/>
          <a:p>
            <a:pPr algn="ctr"/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8769152" y="7018447"/>
            <a:ext cx="4032448" cy="1144929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ru-RU" sz="2200" b="1" dirty="0"/>
              <a:t>Создание </a:t>
            </a:r>
            <a:r>
              <a:rPr lang="ru-RU" sz="2200" b="1" dirty="0" smtClean="0"/>
              <a:t>медицинской технологии</a:t>
            </a:r>
            <a:r>
              <a:rPr lang="ru-RU" sz="2200" b="1" dirty="0"/>
              <a:t>,</a:t>
            </a:r>
          </a:p>
          <a:p>
            <a:pPr algn="ctr"/>
            <a:r>
              <a:rPr lang="ru-RU" sz="2200" b="1" dirty="0"/>
              <a:t>Трансляция</a:t>
            </a:r>
          </a:p>
        </p:txBody>
      </p:sp>
      <p:sp>
        <p:nvSpPr>
          <p:cNvPr id="37" name="Открывающая фигурная скобка 36"/>
          <p:cNvSpPr/>
          <p:nvPr/>
        </p:nvSpPr>
        <p:spPr>
          <a:xfrm rot="16200000">
            <a:off x="5342282" y="6060740"/>
            <a:ext cx="403245" cy="3125147"/>
          </a:xfrm>
          <a:prstGeom prst="leftBrace">
            <a:avLst>
              <a:gd name="adj1" fmla="val 8333"/>
              <a:gd name="adj2" fmla="val 4853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128016" tIns="64008" rIns="128016" bIns="64008" rtlCol="0" anchor="ctr"/>
          <a:lstStyle/>
          <a:p>
            <a:pPr algn="ctr"/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3275652" y="7803307"/>
            <a:ext cx="4536504" cy="806375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ru-RU" sz="2200" b="1" dirty="0"/>
              <a:t>Процедура </a:t>
            </a:r>
          </a:p>
          <a:p>
            <a:pPr algn="ctr"/>
            <a:r>
              <a:rPr lang="ru-RU" sz="2200" b="1" dirty="0" smtClean="0"/>
              <a:t>      государственной  </a:t>
            </a:r>
            <a:r>
              <a:rPr lang="ru-RU" sz="2200" b="1" dirty="0"/>
              <a:t>регистрации</a:t>
            </a:r>
          </a:p>
        </p:txBody>
      </p:sp>
      <p:cxnSp>
        <p:nvCxnSpPr>
          <p:cNvPr id="9220" name="Прямая соединительная линия 9219"/>
          <p:cNvCxnSpPr/>
          <p:nvPr/>
        </p:nvCxnSpPr>
        <p:spPr>
          <a:xfrm flipV="1">
            <a:off x="3779709" y="2280320"/>
            <a:ext cx="0" cy="5242182"/>
          </a:xfrm>
          <a:prstGeom prst="line">
            <a:avLst/>
          </a:prstGeom>
          <a:ln w="57150" cap="flat" cmpd="sng">
            <a:solidFill>
              <a:srgbClr val="660066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7308101" y="2280320"/>
            <a:ext cx="0" cy="5242182"/>
          </a:xfrm>
          <a:prstGeom prst="line">
            <a:avLst/>
          </a:prstGeom>
          <a:ln w="57150" cap="flat" cmpd="sng">
            <a:solidFill>
              <a:srgbClr val="660066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Стрелка вправо 54"/>
          <p:cNvSpPr/>
          <p:nvPr/>
        </p:nvSpPr>
        <p:spPr>
          <a:xfrm>
            <a:off x="371612" y="7925748"/>
            <a:ext cx="12298966" cy="1008112"/>
          </a:xfrm>
          <a:prstGeom prst="rightArrow">
            <a:avLst/>
          </a:prstGeom>
          <a:gradFill flip="none" rotWithShape="1">
            <a:gsLst>
              <a:gs pos="14000">
                <a:srgbClr val="002060"/>
              </a:gs>
              <a:gs pos="80000">
                <a:schemeClr val="accent1">
                  <a:shade val="93000"/>
                  <a:satMod val="130000"/>
                  <a:alpha val="31000"/>
                </a:schemeClr>
              </a:gs>
              <a:gs pos="100000">
                <a:schemeClr val="accent1">
                  <a:shade val="94000"/>
                  <a:satMod val="135000"/>
                  <a:alpha val="31000"/>
                </a:schemeClr>
              </a:gs>
            </a:gsLst>
            <a:lin ang="16200000" scaled="0"/>
            <a:tileRect/>
          </a:gradFill>
          <a:ln>
            <a:noFill/>
          </a:ln>
          <a:scene3d>
            <a:camera prst="isometricOffAxis1Right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ru-RU" b="1" dirty="0" smtClean="0"/>
          </a:p>
        </p:txBody>
      </p:sp>
      <p:sp>
        <p:nvSpPr>
          <p:cNvPr id="14" name="Открывающая фигурная скобка 36"/>
          <p:cNvSpPr/>
          <p:nvPr/>
        </p:nvSpPr>
        <p:spPr>
          <a:xfrm rot="16200000">
            <a:off x="6199178" y="6312768"/>
            <a:ext cx="403245" cy="4838938"/>
          </a:xfrm>
          <a:prstGeom prst="leftBrace">
            <a:avLst>
              <a:gd name="adj1" fmla="val 8333"/>
              <a:gd name="adj2" fmla="val 4853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128016" tIns="64008" rIns="128016" bIns="64008"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787821" y="8833048"/>
            <a:ext cx="3528392" cy="473976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ru-RU" sz="2200" b="1" dirty="0"/>
              <a:t>ФЦП «ФАРМА-2020»</a:t>
            </a: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1400175" y="1"/>
            <a:ext cx="2000250" cy="202248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134095" tIns="67047" rIns="134095" bIns="67047" anchor="ctr"/>
          <a:lstStyle/>
          <a:p>
            <a:pPr algn="ctr" defTabSz="1340168"/>
            <a:endParaRPr lang="ru-RU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0160" y="2140842"/>
            <a:ext cx="1039067" cy="477054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Этап 1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633572" y="2424505"/>
            <a:ext cx="1039067" cy="477054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Этап 2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383915" y="2595354"/>
            <a:ext cx="1039067" cy="477054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Этап 3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158231" y="2808508"/>
            <a:ext cx="1039067" cy="477054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Этап 4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982825" y="3032632"/>
            <a:ext cx="1039067" cy="477054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Этап 5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9746309" y="3232108"/>
            <a:ext cx="1039067" cy="477054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Этап 6</a:t>
            </a:r>
            <a:endParaRPr lang="ru-RU" dirty="0"/>
          </a:p>
        </p:txBody>
      </p:sp>
      <p:cxnSp>
        <p:nvCxnSpPr>
          <p:cNvPr id="24" name="Скругленная соединительная линия 23"/>
          <p:cNvCxnSpPr/>
          <p:nvPr/>
        </p:nvCxnSpPr>
        <p:spPr>
          <a:xfrm rot="5400000">
            <a:off x="7468113" y="8154580"/>
            <a:ext cx="683936" cy="226274"/>
          </a:xfrm>
          <a:prstGeom prst="curvedConnector3">
            <a:avLst/>
          </a:prstGeom>
          <a:ln w="149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/>
          <p:nvPr/>
        </p:nvCxnSpPr>
        <p:spPr>
          <a:xfrm rot="5400000">
            <a:off x="3381160" y="8738952"/>
            <a:ext cx="669415" cy="252740"/>
          </a:xfrm>
          <a:prstGeom prst="curvedConnector3">
            <a:avLst/>
          </a:prstGeom>
          <a:ln w="1746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0" y="8163883"/>
            <a:ext cx="3931637" cy="1437317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ru-RU" sz="1700" b="1" dirty="0"/>
              <a:t> НИР в рамках ФЦП «Исследования и разработки по приоритетным направлениям развития научно-технического комплекса России на 2014-2020гг» </a:t>
            </a:r>
          </a:p>
        </p:txBody>
      </p:sp>
    </p:spTree>
    <p:extLst>
      <p:ext uri="{BB962C8B-B14F-4D97-AF65-F5344CB8AC3E}">
        <p14:creationId xmlns:p14="http://schemas.microsoft.com/office/powerpoint/2010/main" val="10277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91149" y="202249"/>
            <a:ext cx="12199302" cy="875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3000" rIns="126000" bIns="63000"/>
          <a:lstStyle/>
          <a:p>
            <a:pPr>
              <a:tabLst>
                <a:tab pos="0" algn="l"/>
                <a:tab pos="626745" algn="l"/>
                <a:tab pos="1255713" algn="l"/>
                <a:tab pos="1884680" algn="l"/>
                <a:tab pos="2513648" algn="l"/>
                <a:tab pos="3142615" algn="l"/>
                <a:tab pos="3771583" algn="l"/>
                <a:tab pos="4400550" algn="l"/>
                <a:tab pos="5029518" algn="l"/>
                <a:tab pos="5658485" algn="l"/>
                <a:tab pos="6287453" algn="l"/>
                <a:tab pos="6916420" algn="l"/>
                <a:tab pos="7545388" algn="l"/>
                <a:tab pos="8174355" algn="l"/>
                <a:tab pos="8803323" algn="l"/>
                <a:tab pos="9432290" algn="l"/>
                <a:tab pos="10061258" algn="l"/>
                <a:tab pos="10690225" algn="l"/>
                <a:tab pos="11319193" algn="l"/>
                <a:tab pos="11948160" algn="l"/>
                <a:tab pos="12577128" algn="l"/>
              </a:tabLst>
            </a:pPr>
            <a:r>
              <a:rPr lang="ru-RU" sz="3360" b="1">
                <a:solidFill>
                  <a:srgbClr val="0070C0"/>
                </a:solidFill>
                <a:latin typeface="Times New Roman" pitchFamily="16" charset="0"/>
              </a:rPr>
              <a:t>«Русские горки» инновационного процесса в биомедицине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89" y="1397953"/>
            <a:ext cx="11363643" cy="731647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 rot="3000000">
            <a:off x="4575017" y="2688115"/>
            <a:ext cx="2689225" cy="473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3000" rIns="126000" bIns="63000"/>
          <a:lstStyle/>
          <a:p>
            <a:pPr>
              <a:tabLst>
                <a:tab pos="0" algn="l"/>
                <a:tab pos="626745" algn="l"/>
                <a:tab pos="1255713" algn="l"/>
                <a:tab pos="1884680" algn="l"/>
                <a:tab pos="2513648" algn="l"/>
                <a:tab pos="3142615" algn="l"/>
                <a:tab pos="3771583" algn="l"/>
                <a:tab pos="4400550" algn="l"/>
                <a:tab pos="5029518" algn="l"/>
                <a:tab pos="5658485" algn="l"/>
                <a:tab pos="6287453" algn="l"/>
                <a:tab pos="6916420" algn="l"/>
                <a:tab pos="7545388" algn="l"/>
                <a:tab pos="8174355" algn="l"/>
                <a:tab pos="8803323" algn="l"/>
                <a:tab pos="9432290" algn="l"/>
                <a:tab pos="10061258" algn="l"/>
                <a:tab pos="10690225" algn="l"/>
                <a:tab pos="11319193" algn="l"/>
                <a:tab pos="11948160" algn="l"/>
                <a:tab pos="12577128" algn="l"/>
              </a:tabLst>
            </a:pPr>
            <a:r>
              <a:rPr lang="ru-RU" sz="2240" b="1" dirty="0">
                <a:solidFill>
                  <a:srgbClr val="C00000"/>
                </a:solidFill>
                <a:latin typeface="Calibri" charset="0"/>
              </a:rPr>
              <a:t>DEVELOPMENT &gt;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293621" y="5056188"/>
            <a:ext cx="4549458" cy="51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3000" rIns="126000" bIns="63000"/>
          <a:lstStyle/>
          <a:p>
            <a:pPr>
              <a:tabLst>
                <a:tab pos="0" algn="l"/>
                <a:tab pos="626745" algn="l"/>
                <a:tab pos="1255713" algn="l"/>
                <a:tab pos="1884680" algn="l"/>
                <a:tab pos="2513648" algn="l"/>
                <a:tab pos="3142615" algn="l"/>
                <a:tab pos="3771583" algn="l"/>
                <a:tab pos="4400550" algn="l"/>
                <a:tab pos="5029518" algn="l"/>
                <a:tab pos="5658485" algn="l"/>
                <a:tab pos="6287453" algn="l"/>
                <a:tab pos="6916420" algn="l"/>
                <a:tab pos="7545388" algn="l"/>
                <a:tab pos="8174355" algn="l"/>
                <a:tab pos="8803323" algn="l"/>
                <a:tab pos="9432290" algn="l"/>
                <a:tab pos="10061258" algn="l"/>
                <a:tab pos="10690225" algn="l"/>
                <a:tab pos="11319193" algn="l"/>
                <a:tab pos="11948160" algn="l"/>
                <a:tab pos="12577128" algn="l"/>
              </a:tabLst>
            </a:pPr>
            <a:r>
              <a:rPr lang="ru-RU" sz="3500" b="1" dirty="0">
                <a:solidFill>
                  <a:srgbClr val="C00000"/>
                </a:solidFill>
                <a:latin typeface="Calibri" charset="0"/>
              </a:rPr>
              <a:t>&lt;&lt; EXPORT POSSIBILITIES 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953" y="2684781"/>
            <a:ext cx="540067" cy="493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743" y="5789613"/>
            <a:ext cx="504507" cy="237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833" y="6563044"/>
            <a:ext cx="400050" cy="846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200" name="AutoShape 8"/>
          <p:cNvSpPr>
            <a:spLocks noChangeArrowheads="1"/>
          </p:cNvSpPr>
          <p:nvPr/>
        </p:nvSpPr>
        <p:spPr bwMode="auto">
          <a:xfrm rot="18540000">
            <a:off x="4330542" y="3208180"/>
            <a:ext cx="926782" cy="515620"/>
          </a:xfrm>
          <a:prstGeom prst="rightArrow">
            <a:avLst>
              <a:gd name="adj1" fmla="val 50000"/>
              <a:gd name="adj2" fmla="val 44935"/>
            </a:avLst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3500"/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 rot="19740000">
            <a:off x="6020754" y="5834063"/>
            <a:ext cx="855662" cy="91567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3500"/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 rot="5400000">
            <a:off x="4522788" y="5542916"/>
            <a:ext cx="1209040" cy="13557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3500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402273" y="8812213"/>
            <a:ext cx="11521440" cy="560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000" tIns="63000" rIns="126000" bIns="63000"/>
          <a:lstStyle/>
          <a:p>
            <a:pPr>
              <a:tabLst>
                <a:tab pos="0" algn="l"/>
                <a:tab pos="626745" algn="l"/>
                <a:tab pos="1255713" algn="l"/>
                <a:tab pos="1884680" algn="l"/>
                <a:tab pos="2513648" algn="l"/>
                <a:tab pos="3142615" algn="l"/>
                <a:tab pos="3771583" algn="l"/>
                <a:tab pos="4400550" algn="l"/>
                <a:tab pos="5029518" algn="l"/>
                <a:tab pos="5658485" algn="l"/>
                <a:tab pos="6287453" algn="l"/>
                <a:tab pos="6916420" algn="l"/>
                <a:tab pos="7545388" algn="l"/>
                <a:tab pos="8174355" algn="l"/>
                <a:tab pos="8803323" algn="l"/>
                <a:tab pos="9432290" algn="l"/>
                <a:tab pos="10061258" algn="l"/>
                <a:tab pos="10690225" algn="l"/>
                <a:tab pos="11319193" algn="l"/>
                <a:tab pos="11948160" algn="l"/>
                <a:tab pos="12577128" algn="l"/>
              </a:tabLst>
            </a:pPr>
            <a:r>
              <a:rPr lang="ru-RU" sz="2800" b="1">
                <a:solidFill>
                  <a:srgbClr val="00642D"/>
                </a:solidFill>
                <a:latin typeface="Times New Roman" pitchFamily="16" charset="0"/>
              </a:rPr>
              <a:t>Нужно не преодолеть, а ликвидировать три существенных разрыва</a:t>
            </a:r>
          </a:p>
        </p:txBody>
      </p:sp>
    </p:spTree>
    <p:extLst>
      <p:ext uri="{BB962C8B-B14F-4D97-AF65-F5344CB8AC3E}">
        <p14:creationId xmlns:p14="http://schemas.microsoft.com/office/powerpoint/2010/main" val="37622088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400175" y="1"/>
            <a:ext cx="2000250" cy="202248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134095" tIns="67047" rIns="134095" bIns="67047" anchor="ctr"/>
          <a:lstStyle/>
          <a:p>
            <a:pPr algn="ctr" defTabSz="1340168"/>
            <a:endParaRPr lang="ru-RU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299995" y="163285"/>
            <a:ext cx="12101597" cy="1008112"/>
          </a:xfrm>
          <a:prstGeom prst="rect">
            <a:avLst/>
          </a:prstGeom>
          <a:solidFill>
            <a:schemeClr val="accent1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28016" tIns="64008" rIns="128016" bIns="64008" anchor="ctr">
            <a:normAutofit fontScale="92500" lnSpcReduction="10000"/>
          </a:bodyPr>
          <a:lstStyle/>
          <a:p>
            <a:pPr algn="ctr">
              <a:defRPr/>
            </a:pPr>
            <a:r>
              <a:rPr lang="ru-RU" sz="3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Инновационные медицинские технологии – инструмент развития здравоохранения на принципах трансляционной медицины</a:t>
            </a:r>
            <a:endParaRPr lang="ru-RU" sz="3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3651662375"/>
              </p:ext>
            </p:extLst>
          </p:nvPr>
        </p:nvGraphicFramePr>
        <p:xfrm>
          <a:off x="503345" y="1473830"/>
          <a:ext cx="5443805" cy="517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9680199"/>
              </p:ext>
            </p:extLst>
          </p:nvPr>
        </p:nvGraphicFramePr>
        <p:xfrm>
          <a:off x="5800505" y="591686"/>
          <a:ext cx="7001095" cy="67450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68152" y="2280320"/>
            <a:ext cx="5342994" cy="635110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346710" tIns="173355" rIns="346710" bIns="173355" numCol="1" spcCol="1778" anchor="ctr" anchorCtr="0">
            <a:noAutofit/>
          </a:bodyPr>
          <a:lstStyle/>
          <a:p>
            <a:pPr marL="320040" lvl="1" indent="-320040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Ориентированность разработок - от стадии «идеи» до клинических исследований ;</a:t>
            </a:r>
          </a:p>
          <a:p>
            <a:pPr marL="320040" lvl="1" indent="-320040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Непрерывность процесса разработки  - единый менеджмент;</a:t>
            </a:r>
          </a:p>
          <a:p>
            <a:pPr marL="320040" lvl="1" indent="-320040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Участие клиницистов в разработках с первых этапов;</a:t>
            </a:r>
          </a:p>
          <a:p>
            <a:pPr marL="320040" lvl="1" indent="-320040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Разработка продукта как составной части инновационной медицинской технологии;</a:t>
            </a:r>
          </a:p>
          <a:p>
            <a:pPr marL="320040" lvl="1" indent="-320040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Оптимизация этапа государственной регистрации в целях внедрения в клиническую практику;</a:t>
            </a:r>
          </a:p>
          <a:p>
            <a:pPr marL="320040" lvl="1" indent="-320040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Планирование разработки от потребности практической медицины.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6304" y="6615202"/>
            <a:ext cx="4334882" cy="2483757"/>
          </a:xfrm>
          <a:prstGeom prst="rect">
            <a:avLst/>
          </a:prstGeom>
          <a:solidFill>
            <a:srgbClr val="FF0000"/>
          </a:solidFill>
        </p:spPr>
        <p:txBody>
          <a:bodyPr wrap="square" lIns="128016" tIns="64008" rIns="128016" bIns="64008" rtlCol="0">
            <a:spAutoFit/>
          </a:bodyPr>
          <a:lstStyle/>
          <a:p>
            <a:r>
              <a:rPr lang="ru-RU" sz="1700" dirty="0">
                <a:solidFill>
                  <a:schemeClr val="bg1"/>
                </a:solidFill>
              </a:rPr>
              <a:t>Интеграция и адаптация инновационных</a:t>
            </a:r>
          </a:p>
          <a:p>
            <a:r>
              <a:rPr lang="ru-RU" sz="1700" dirty="0">
                <a:solidFill>
                  <a:schemeClr val="bg1"/>
                </a:solidFill>
              </a:rPr>
              <a:t> разработок лекарственных средств, </a:t>
            </a:r>
          </a:p>
          <a:p>
            <a:r>
              <a:rPr lang="ru-RU" sz="1700" dirty="0">
                <a:solidFill>
                  <a:schemeClr val="bg1"/>
                </a:solidFill>
              </a:rPr>
              <a:t>медицинских изделий, </a:t>
            </a:r>
          </a:p>
          <a:p>
            <a:r>
              <a:rPr lang="ru-RU" sz="1700" dirty="0">
                <a:solidFill>
                  <a:schemeClr val="bg1"/>
                </a:solidFill>
              </a:rPr>
              <a:t>аппаратно-технологических комплексов, </a:t>
            </a:r>
          </a:p>
          <a:p>
            <a:r>
              <a:rPr lang="ru-RU" sz="1700" dirty="0">
                <a:solidFill>
                  <a:schemeClr val="bg1"/>
                </a:solidFill>
              </a:rPr>
              <a:t> клеточных продуктов </a:t>
            </a:r>
          </a:p>
          <a:p>
            <a:r>
              <a:rPr lang="ru-RU" sz="1700" dirty="0">
                <a:solidFill>
                  <a:schemeClr val="bg1"/>
                </a:solidFill>
              </a:rPr>
              <a:t>во взаимосвязи с современными принципами </a:t>
            </a:r>
          </a:p>
          <a:p>
            <a:r>
              <a:rPr lang="ru-RU" sz="1700" dirty="0">
                <a:solidFill>
                  <a:schemeClr val="bg1"/>
                </a:solidFill>
              </a:rPr>
              <a:t>оказания медицинской и государственной</a:t>
            </a:r>
          </a:p>
          <a:p>
            <a:r>
              <a:rPr lang="ru-RU" sz="1700" dirty="0">
                <a:solidFill>
                  <a:schemeClr val="bg1"/>
                </a:solidFill>
              </a:rPr>
              <a:t> социальной помощи</a:t>
            </a:r>
          </a:p>
        </p:txBody>
      </p:sp>
    </p:spTree>
    <p:extLst>
      <p:ext uri="{BB962C8B-B14F-4D97-AF65-F5344CB8AC3E}">
        <p14:creationId xmlns:p14="http://schemas.microsoft.com/office/powerpoint/2010/main" val="124572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Прямоугольник 13"/>
          <p:cNvSpPr txBox="1">
            <a:spLocks noChangeArrowheads="1"/>
          </p:cNvSpPr>
          <p:nvPr/>
        </p:nvSpPr>
        <p:spPr bwMode="auto">
          <a:xfrm>
            <a:off x="424136" y="0"/>
            <a:ext cx="12097344" cy="1026860"/>
          </a:xfrm>
          <a:prstGeom prst="rect">
            <a:avLst/>
          </a:prstGeom>
          <a:solidFill>
            <a:schemeClr val="accent1"/>
          </a:solidFill>
          <a:ln w="25400" algn="ctr">
            <a:noFill/>
            <a:miter lim="800000"/>
            <a:headEnd/>
            <a:tailEnd/>
          </a:ln>
        </p:spPr>
        <p:txBody>
          <a:bodyPr lIns="134095" tIns="67047" rIns="134095" bIns="67047" anchor="ctr"/>
          <a:lstStyle/>
          <a:p>
            <a:pPr algn="ctr" defTabSz="1340168"/>
            <a:endParaRPr lang="ru-RU" b="1" dirty="0" smtClean="0">
              <a:solidFill>
                <a:schemeClr val="bg1"/>
              </a:solidFill>
            </a:endParaRPr>
          </a:p>
          <a:p>
            <a:pPr algn="ctr" defTabSz="1340168"/>
            <a:r>
              <a:rPr lang="ru-RU" b="1" dirty="0" smtClean="0">
                <a:solidFill>
                  <a:schemeClr val="bg1"/>
                </a:solidFill>
              </a:rPr>
              <a:t>ПРИОРИТЕТНЫЕ </a:t>
            </a:r>
            <a:r>
              <a:rPr lang="ru-RU" b="1" dirty="0">
                <a:solidFill>
                  <a:schemeClr val="bg1"/>
                </a:solidFill>
              </a:rPr>
              <a:t>НАПРАВЛЕНИЯ РАЗВИТИЯ МЕДИЦИНСКОЙ </a:t>
            </a:r>
            <a:r>
              <a:rPr lang="ru-RU" b="1" dirty="0" smtClean="0">
                <a:solidFill>
                  <a:schemeClr val="bg1"/>
                </a:solidFill>
              </a:rPr>
              <a:t>НАУКИ</a:t>
            </a:r>
          </a:p>
          <a:p>
            <a:pPr algn="ctr" defTabSz="1340168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В РОССИЙСКОЙ </a:t>
            </a:r>
            <a:r>
              <a:rPr lang="ru-RU" b="1" dirty="0" smtClean="0">
                <a:solidFill>
                  <a:schemeClr val="bg1"/>
                </a:solidFill>
              </a:rPr>
              <a:t>ФЕДЕРАЦИИ</a:t>
            </a:r>
          </a:p>
          <a:p>
            <a:pPr algn="ctr" defTabSz="1340168"/>
            <a:endParaRPr lang="ru-RU" b="1" dirty="0"/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424136" y="984176"/>
            <a:ext cx="12097344" cy="2104166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28016" tIns="64008" rIns="128016" bIns="64008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Управление медицинскими исследованиями будет 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осуществляться</a:t>
            </a:r>
          </a:p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основе сформированных научных платформ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ts val="2200"/>
              </a:lnSpc>
            </a:pPr>
            <a:endParaRPr lang="ru-RU" sz="2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200"/>
              </a:lnSpc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Научной платформой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является интегрированная программа исследований по приоритетным направлениям и критическим технологиям развития медицинской науки, направленная на создание инновационных продуктов и технологий, реализуемая ведущими научными коллективами и исследователями.</a:t>
            </a:r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208112" y="3691574"/>
            <a:ext cx="3672374" cy="606742"/>
          </a:xfrm>
          <a:prstGeom prst="rect">
            <a:avLst/>
          </a:prstGeom>
          <a:solidFill>
            <a:srgbClr val="4F81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иммунология</a:t>
            </a:r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208112" y="4368552"/>
            <a:ext cx="3672407" cy="606743"/>
          </a:xfrm>
          <a:prstGeom prst="rect">
            <a:avLst/>
          </a:prstGeom>
          <a:solidFill>
            <a:srgbClr val="4F81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микробиология</a:t>
            </a:r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4600600" y="4368552"/>
            <a:ext cx="3672408" cy="606743"/>
          </a:xfrm>
          <a:prstGeom prst="rect">
            <a:avLst/>
          </a:prstGeom>
          <a:solidFill>
            <a:srgbClr val="4F81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фармакология</a:t>
            </a:r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208112" y="5102860"/>
            <a:ext cx="3672409" cy="606743"/>
          </a:xfrm>
          <a:prstGeom prst="rect">
            <a:avLst/>
          </a:prstGeom>
          <a:solidFill>
            <a:srgbClr val="4F81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профилактическая среда</a:t>
            </a:r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4672608" y="5808712"/>
            <a:ext cx="3672408" cy="606742"/>
          </a:xfrm>
          <a:prstGeom prst="rect">
            <a:avLst/>
          </a:prstGeom>
          <a:solidFill>
            <a:srgbClr val="4F81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pPr algn="ctr"/>
            <a:r>
              <a:rPr lang="ru-RU" sz="2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регенеративная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медицина</a:t>
            </a:r>
          </a:p>
        </p:txBody>
      </p:sp>
      <p:sp>
        <p:nvSpPr>
          <p:cNvPr id="52235" name="Rectangle 11"/>
          <p:cNvSpPr>
            <a:spLocks noChangeArrowheads="1"/>
          </p:cNvSpPr>
          <p:nvPr/>
        </p:nvSpPr>
        <p:spPr bwMode="auto">
          <a:xfrm>
            <a:off x="208111" y="5807394"/>
            <a:ext cx="3672409" cy="606742"/>
          </a:xfrm>
          <a:prstGeom prst="rect">
            <a:avLst/>
          </a:prstGeom>
          <a:solidFill>
            <a:srgbClr val="4F81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pPr algn="ctr"/>
            <a:r>
              <a:rPr lang="ru-RU" sz="2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репродуктивное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здоровье</a:t>
            </a:r>
          </a:p>
        </p:txBody>
      </p:sp>
      <p:sp>
        <p:nvSpPr>
          <p:cNvPr id="52236" name="Rectangle 12"/>
          <p:cNvSpPr>
            <a:spLocks noChangeArrowheads="1"/>
          </p:cNvSpPr>
          <p:nvPr/>
        </p:nvSpPr>
        <p:spPr bwMode="auto">
          <a:xfrm>
            <a:off x="8777064" y="5102860"/>
            <a:ext cx="3744416" cy="606743"/>
          </a:xfrm>
          <a:prstGeom prst="rect">
            <a:avLst/>
          </a:prstGeom>
          <a:solidFill>
            <a:srgbClr val="4F81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неврология</a:t>
            </a:r>
          </a:p>
        </p:txBody>
      </p:sp>
      <p:sp>
        <p:nvSpPr>
          <p:cNvPr id="52237" name="Rectangle 13"/>
          <p:cNvSpPr>
            <a:spLocks noChangeArrowheads="1"/>
          </p:cNvSpPr>
          <p:nvPr/>
        </p:nvSpPr>
        <p:spPr bwMode="auto">
          <a:xfrm>
            <a:off x="4600600" y="5088632"/>
            <a:ext cx="3672408" cy="606743"/>
          </a:xfrm>
          <a:prstGeom prst="rect">
            <a:avLst/>
          </a:prstGeom>
          <a:solidFill>
            <a:srgbClr val="4F81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кардиология</a:t>
            </a:r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8777064" y="3720480"/>
            <a:ext cx="3672408" cy="606742"/>
          </a:xfrm>
          <a:prstGeom prst="rect">
            <a:avLst/>
          </a:prstGeom>
          <a:solidFill>
            <a:srgbClr val="4F81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ангиология</a:t>
            </a:r>
          </a:p>
        </p:txBody>
      </p:sp>
      <p:sp>
        <p:nvSpPr>
          <p:cNvPr id="52239" name="Rectangle 15"/>
          <p:cNvSpPr>
            <a:spLocks noChangeArrowheads="1"/>
          </p:cNvSpPr>
          <p:nvPr/>
        </p:nvSpPr>
        <p:spPr bwMode="auto">
          <a:xfrm>
            <a:off x="4600600" y="3720480"/>
            <a:ext cx="3672408" cy="606742"/>
          </a:xfrm>
          <a:prstGeom prst="rect">
            <a:avLst/>
          </a:prstGeom>
          <a:solidFill>
            <a:srgbClr val="4F81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онкология</a:t>
            </a:r>
          </a:p>
        </p:txBody>
      </p:sp>
      <p:sp>
        <p:nvSpPr>
          <p:cNvPr id="52240" name="Rectangle 16"/>
          <p:cNvSpPr>
            <a:spLocks noChangeArrowheads="1"/>
          </p:cNvSpPr>
          <p:nvPr/>
        </p:nvSpPr>
        <p:spPr bwMode="auto">
          <a:xfrm>
            <a:off x="8777064" y="4440560"/>
            <a:ext cx="3729355" cy="606743"/>
          </a:xfrm>
          <a:prstGeom prst="rect">
            <a:avLst/>
          </a:prstGeom>
          <a:solidFill>
            <a:srgbClr val="4F81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pPr algn="ctr"/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инвазивные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технологии</a:t>
            </a:r>
          </a:p>
        </p:txBody>
      </p:sp>
      <p:sp>
        <p:nvSpPr>
          <p:cNvPr id="52241" name="Rectangle 17"/>
          <p:cNvSpPr>
            <a:spLocks noChangeArrowheads="1"/>
          </p:cNvSpPr>
          <p:nvPr/>
        </p:nvSpPr>
        <p:spPr bwMode="auto">
          <a:xfrm>
            <a:off x="4600600" y="6528792"/>
            <a:ext cx="3672407" cy="606742"/>
          </a:xfrm>
          <a:prstGeom prst="rect">
            <a:avLst/>
          </a:prstGeom>
          <a:solidFill>
            <a:srgbClr val="4F81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pPr algn="ctr"/>
            <a:r>
              <a:rPr lang="ru-RU" sz="2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педиатрия</a:t>
            </a:r>
          </a:p>
        </p:txBody>
      </p:sp>
      <p:sp>
        <p:nvSpPr>
          <p:cNvPr id="52242" name="Rectangle 18"/>
          <p:cNvSpPr>
            <a:spLocks noChangeArrowheads="1"/>
          </p:cNvSpPr>
          <p:nvPr/>
        </p:nvSpPr>
        <p:spPr bwMode="auto">
          <a:xfrm>
            <a:off x="8777064" y="6528792"/>
            <a:ext cx="3736469" cy="606742"/>
          </a:xfrm>
          <a:prstGeom prst="rect">
            <a:avLst/>
          </a:prstGeom>
          <a:solidFill>
            <a:srgbClr val="4F81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pPr algn="ctr"/>
            <a:r>
              <a:rPr lang="ru-RU" sz="2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психиатрия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зависимости</a:t>
            </a:r>
          </a:p>
        </p:txBody>
      </p:sp>
      <p:sp>
        <p:nvSpPr>
          <p:cNvPr id="52243" name="Rectangle 19"/>
          <p:cNvSpPr>
            <a:spLocks noChangeArrowheads="1"/>
          </p:cNvSpPr>
          <p:nvPr/>
        </p:nvSpPr>
        <p:spPr bwMode="auto">
          <a:xfrm>
            <a:off x="8777064" y="5807394"/>
            <a:ext cx="3744416" cy="606742"/>
          </a:xfrm>
          <a:prstGeom prst="rect">
            <a:avLst/>
          </a:prstGeom>
          <a:solidFill>
            <a:srgbClr val="4F81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эндокринология</a:t>
            </a:r>
          </a:p>
        </p:txBody>
      </p:sp>
      <p:sp>
        <p:nvSpPr>
          <p:cNvPr id="52245" name="Rectangle 21"/>
          <p:cNvSpPr>
            <a:spLocks noChangeArrowheads="1"/>
          </p:cNvSpPr>
          <p:nvPr/>
        </p:nvSpPr>
        <p:spPr bwMode="auto">
          <a:xfrm>
            <a:off x="208113" y="6528792"/>
            <a:ext cx="3672408" cy="1008112"/>
          </a:xfrm>
          <a:prstGeom prst="rect">
            <a:avLst/>
          </a:prstGeom>
          <a:solidFill>
            <a:srgbClr val="4F81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pPr algn="ctr"/>
            <a:r>
              <a:rPr lang="ru-RU" sz="2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инновационные</a:t>
            </a:r>
          </a:p>
          <a:p>
            <a:pPr algn="ctr"/>
            <a:r>
              <a:rPr lang="ru-RU" sz="2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фундаментальные</a:t>
            </a:r>
          </a:p>
          <a:p>
            <a:pPr algn="ctr"/>
            <a:r>
              <a:rPr lang="ru-RU" sz="2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технологии в медицине</a:t>
            </a:r>
          </a:p>
        </p:txBody>
      </p:sp>
      <p:sp>
        <p:nvSpPr>
          <p:cNvPr id="52246" name="Text Box 22"/>
          <p:cNvSpPr txBox="1">
            <a:spLocks noChangeArrowheads="1"/>
          </p:cNvSpPr>
          <p:nvPr/>
        </p:nvSpPr>
        <p:spPr bwMode="auto">
          <a:xfrm>
            <a:off x="136104" y="7680920"/>
            <a:ext cx="12457384" cy="1822037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28016" tIns="64008" rIns="128016" bIns="64008">
            <a:spAutoFit/>
          </a:bodyPr>
          <a:lstStyle/>
          <a:p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Реализация программ научных платформ позволит сконцентрировать финансовые и организационные усилия на исследованиях, обеспечивающих максимальный эффект в среднесрочной и долгосрочной перспективе. Координацию деятельности научных коллективов, поиск и создание недостающих компетенций, анализ тенденций развития научной платформы должны осуществлять головные институты - центры лидерства.</a:t>
            </a:r>
          </a:p>
        </p:txBody>
      </p:sp>
      <p:sp>
        <p:nvSpPr>
          <p:cNvPr id="52248" name="Text Box 24"/>
          <p:cNvSpPr txBox="1">
            <a:spLocks noChangeArrowheads="1"/>
          </p:cNvSpPr>
          <p:nvPr/>
        </p:nvSpPr>
        <p:spPr bwMode="auto">
          <a:xfrm>
            <a:off x="4082733" y="3187066"/>
            <a:ext cx="4378443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28016" tIns="64008" rIns="128016" bIns="64008">
            <a:sp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14 НАУЧНЫХ ПЛАТФОРМ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AutoShape 161"/>
          <p:cNvSpPr>
            <a:spLocks noChangeArrowheads="1"/>
          </p:cNvSpPr>
          <p:nvPr/>
        </p:nvSpPr>
        <p:spPr bwMode="auto">
          <a:xfrm>
            <a:off x="5389268" y="4699556"/>
            <a:ext cx="402272" cy="531178"/>
          </a:xfrm>
          <a:prstGeom prst="upArrow">
            <a:avLst>
              <a:gd name="adj1" fmla="val 50000"/>
              <a:gd name="adj2" fmla="val 37569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128016" tIns="64008" rIns="128016" bIns="64008" anchor="ctr"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37891" name="Заголовок 1"/>
          <p:cNvSpPr>
            <a:spLocks noGrp="1"/>
          </p:cNvSpPr>
          <p:nvPr>
            <p:ph type="title"/>
          </p:nvPr>
        </p:nvSpPr>
        <p:spPr>
          <a:xfrm>
            <a:off x="613410" y="164465"/>
            <a:ext cx="11521440" cy="971233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2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непрерывного инновационного цикла на основе</a:t>
            </a:r>
            <a:br>
              <a:rPr lang="ru-RU" sz="2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программно-целевого финансирования проектов медицинских научных платформ</a:t>
            </a:r>
            <a:r>
              <a:rPr lang="en-US" sz="2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136"/>
          <p:cNvGrpSpPr>
            <a:grpSpLocks/>
          </p:cNvGrpSpPr>
          <p:nvPr/>
        </p:nvGrpSpPr>
        <p:grpSpPr bwMode="auto">
          <a:xfrm>
            <a:off x="1400207" y="1272208"/>
            <a:ext cx="11401393" cy="7850589"/>
            <a:chOff x="1547813" y="-315913"/>
            <a:chExt cx="8143129" cy="6386704"/>
          </a:xfrm>
        </p:grpSpPr>
        <p:sp>
          <p:nvSpPr>
            <p:cNvPr id="73" name="AutoShape 161"/>
            <p:cNvSpPr>
              <a:spLocks noChangeArrowheads="1"/>
            </p:cNvSpPr>
            <p:nvPr/>
          </p:nvSpPr>
          <p:spPr bwMode="auto">
            <a:xfrm>
              <a:off x="4537394" y="1737825"/>
              <a:ext cx="287312" cy="432130"/>
            </a:xfrm>
            <a:prstGeom prst="upArrow">
              <a:avLst>
                <a:gd name="adj1" fmla="val 50000"/>
                <a:gd name="adj2" fmla="val 37569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2" name="AutoShape 159"/>
            <p:cNvSpPr>
              <a:spLocks noChangeArrowheads="1"/>
            </p:cNvSpPr>
            <p:nvPr/>
          </p:nvSpPr>
          <p:spPr bwMode="auto">
            <a:xfrm>
              <a:off x="4500301" y="857527"/>
              <a:ext cx="287311" cy="432130"/>
            </a:xfrm>
            <a:prstGeom prst="upArrow">
              <a:avLst>
                <a:gd name="adj1" fmla="val 50000"/>
                <a:gd name="adj2" fmla="val 37569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3" name="Line 270"/>
            <p:cNvSpPr>
              <a:spLocks noChangeShapeType="1"/>
            </p:cNvSpPr>
            <p:nvPr/>
          </p:nvSpPr>
          <p:spPr bwMode="auto">
            <a:xfrm flipV="1">
              <a:off x="3203428" y="5589259"/>
              <a:ext cx="0" cy="481532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2" name="Line 269"/>
            <p:cNvSpPr>
              <a:spLocks noChangeShapeType="1"/>
            </p:cNvSpPr>
            <p:nvPr/>
          </p:nvSpPr>
          <p:spPr bwMode="auto">
            <a:xfrm flipV="1">
              <a:off x="2843098" y="5444613"/>
              <a:ext cx="0" cy="432128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1" name="Line 266"/>
            <p:cNvSpPr>
              <a:spLocks noChangeShapeType="1"/>
            </p:cNvSpPr>
            <p:nvPr/>
          </p:nvSpPr>
          <p:spPr bwMode="auto">
            <a:xfrm flipV="1">
              <a:off x="2195456" y="5430147"/>
              <a:ext cx="0" cy="446594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0" name="Line 265"/>
            <p:cNvSpPr>
              <a:spLocks noChangeShapeType="1"/>
            </p:cNvSpPr>
            <p:nvPr/>
          </p:nvSpPr>
          <p:spPr bwMode="auto">
            <a:xfrm flipV="1">
              <a:off x="2016083" y="5430147"/>
              <a:ext cx="0" cy="446594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6" name="Line 273"/>
            <p:cNvSpPr>
              <a:spLocks noChangeShapeType="1"/>
            </p:cNvSpPr>
            <p:nvPr/>
          </p:nvSpPr>
          <p:spPr bwMode="auto">
            <a:xfrm flipV="1">
              <a:off x="4643163" y="5589259"/>
              <a:ext cx="0" cy="287483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8" name="AutoShape 167"/>
            <p:cNvSpPr>
              <a:spLocks noChangeArrowheads="1"/>
            </p:cNvSpPr>
            <p:nvPr/>
          </p:nvSpPr>
          <p:spPr bwMode="auto">
            <a:xfrm>
              <a:off x="2484355" y="3283963"/>
              <a:ext cx="144449" cy="721422"/>
            </a:xfrm>
            <a:prstGeom prst="upArrow">
              <a:avLst>
                <a:gd name="adj1" fmla="val 50000"/>
                <a:gd name="adj2" fmla="val 124726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6" name="Rectangle 213"/>
            <p:cNvSpPr>
              <a:spLocks noChangeArrowheads="1"/>
            </p:cNvSpPr>
            <p:nvPr/>
          </p:nvSpPr>
          <p:spPr bwMode="auto">
            <a:xfrm>
              <a:off x="1547813" y="5009107"/>
              <a:ext cx="1368425" cy="431800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4" name="Rectangle 213"/>
            <p:cNvSpPr>
              <a:spLocks noChangeArrowheads="1"/>
            </p:cNvSpPr>
            <p:nvPr/>
          </p:nvSpPr>
          <p:spPr bwMode="auto">
            <a:xfrm>
              <a:off x="1547813" y="3992562"/>
              <a:ext cx="1368425" cy="431800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69" name="Rectangle 9"/>
            <p:cNvSpPr>
              <a:spLocks noChangeArrowheads="1"/>
            </p:cNvSpPr>
            <p:nvPr/>
          </p:nvSpPr>
          <p:spPr bwMode="auto">
            <a:xfrm>
              <a:off x="2330514" y="1073592"/>
              <a:ext cx="4504925" cy="638049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21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Программно-целевое финансирование перспективных</a:t>
              </a:r>
            </a:p>
            <a:p>
              <a:pPr algn="ctr">
                <a:defRPr/>
              </a:pPr>
              <a:r>
                <a:rPr lang="ru-RU" sz="21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ru-RU" sz="21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рикладных проектов</a:t>
              </a:r>
              <a:endPara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Rectangle 11"/>
            <p:cNvSpPr>
              <a:spLocks noChangeArrowheads="1"/>
            </p:cNvSpPr>
            <p:nvPr/>
          </p:nvSpPr>
          <p:spPr bwMode="auto">
            <a:xfrm>
              <a:off x="2304983" y="2003846"/>
              <a:ext cx="4573182" cy="43213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Экспертная оценка</a:t>
              </a:r>
            </a:p>
          </p:txBody>
        </p:sp>
        <p:sp>
          <p:nvSpPr>
            <p:cNvPr id="71" name="object 2"/>
            <p:cNvSpPr>
              <a:spLocks/>
            </p:cNvSpPr>
            <p:nvPr/>
          </p:nvSpPr>
          <p:spPr bwMode="auto">
            <a:xfrm>
              <a:off x="6011863" y="-259863"/>
              <a:ext cx="3668501" cy="884652"/>
            </a:xfrm>
            <a:custGeom>
              <a:avLst/>
              <a:gdLst>
                <a:gd name="T0" fmla="*/ 3314700 w 2430272"/>
                <a:gd name="T1" fmla="*/ 0 h 1584198"/>
                <a:gd name="T2" fmla="*/ 598987 w 2430272"/>
                <a:gd name="T3" fmla="*/ 0 h 1584198"/>
                <a:gd name="T4" fmla="*/ 0 w 2430272"/>
                <a:gd name="T5" fmla="*/ 575469 h 1584198"/>
                <a:gd name="T6" fmla="*/ 598987 w 2430272"/>
                <a:gd name="T7" fmla="*/ 1150938 h 1584198"/>
                <a:gd name="T8" fmla="*/ 3314700 w 2430272"/>
                <a:gd name="T9" fmla="*/ 1150938 h 1584198"/>
                <a:gd name="T10" fmla="*/ 3314700 w 2430272"/>
                <a:gd name="T11" fmla="*/ 0 h 1584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30272" h="1584198">
                  <a:moveTo>
                    <a:pt x="2430272" y="0"/>
                  </a:moveTo>
                  <a:lnTo>
                    <a:pt x="439165" y="0"/>
                  </a:lnTo>
                  <a:lnTo>
                    <a:pt x="0" y="792099"/>
                  </a:lnTo>
                  <a:lnTo>
                    <a:pt x="439165" y="1584198"/>
                  </a:lnTo>
                  <a:lnTo>
                    <a:pt x="2430272" y="1584198"/>
                  </a:lnTo>
                  <a:lnTo>
                    <a:pt x="2430272" y="0"/>
                  </a:lnTo>
                  <a:close/>
                </a:path>
              </a:pathLst>
            </a:custGeom>
            <a:solidFill>
              <a:srgbClr val="66FFFF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4" name="AutoShape 162"/>
            <p:cNvSpPr>
              <a:spLocks noChangeArrowheads="1"/>
            </p:cNvSpPr>
            <p:nvPr/>
          </p:nvSpPr>
          <p:spPr bwMode="auto">
            <a:xfrm>
              <a:off x="3347878" y="3283963"/>
              <a:ext cx="142862" cy="361615"/>
            </a:xfrm>
            <a:prstGeom prst="upArrow">
              <a:avLst>
                <a:gd name="adj1" fmla="val 50000"/>
                <a:gd name="adj2" fmla="val 63055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5" name="AutoShape 164"/>
            <p:cNvSpPr>
              <a:spLocks noChangeArrowheads="1"/>
            </p:cNvSpPr>
            <p:nvPr/>
          </p:nvSpPr>
          <p:spPr bwMode="auto">
            <a:xfrm>
              <a:off x="3708208" y="3283963"/>
              <a:ext cx="142862" cy="361615"/>
            </a:xfrm>
            <a:prstGeom prst="upArrow">
              <a:avLst>
                <a:gd name="adj1" fmla="val 50000"/>
                <a:gd name="adj2" fmla="val 63055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6" name="AutoShape 165"/>
            <p:cNvSpPr>
              <a:spLocks noChangeArrowheads="1"/>
            </p:cNvSpPr>
            <p:nvPr/>
          </p:nvSpPr>
          <p:spPr bwMode="auto">
            <a:xfrm>
              <a:off x="5003493" y="3283963"/>
              <a:ext cx="142862" cy="361615"/>
            </a:xfrm>
            <a:prstGeom prst="upArrow">
              <a:avLst>
                <a:gd name="adj1" fmla="val 50000"/>
                <a:gd name="adj2" fmla="val 63055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7" name="AutoShape 166"/>
            <p:cNvSpPr>
              <a:spLocks noChangeArrowheads="1"/>
            </p:cNvSpPr>
            <p:nvPr/>
          </p:nvSpPr>
          <p:spPr bwMode="auto">
            <a:xfrm>
              <a:off x="5363824" y="3283963"/>
              <a:ext cx="142862" cy="361615"/>
            </a:xfrm>
            <a:prstGeom prst="upArrow">
              <a:avLst>
                <a:gd name="adj1" fmla="val 50000"/>
                <a:gd name="adj2" fmla="val 63055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9" name="AutoShape 168"/>
            <p:cNvSpPr>
              <a:spLocks noChangeArrowheads="1"/>
            </p:cNvSpPr>
            <p:nvPr/>
          </p:nvSpPr>
          <p:spPr bwMode="auto">
            <a:xfrm>
              <a:off x="6443228" y="3283963"/>
              <a:ext cx="144449" cy="721422"/>
            </a:xfrm>
            <a:prstGeom prst="upArrow">
              <a:avLst>
                <a:gd name="adj1" fmla="val 50000"/>
                <a:gd name="adj2" fmla="val 124726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0" name="object 2"/>
            <p:cNvSpPr>
              <a:spLocks/>
            </p:cNvSpPr>
            <p:nvPr/>
          </p:nvSpPr>
          <p:spPr bwMode="auto">
            <a:xfrm>
              <a:off x="7078022" y="1986576"/>
              <a:ext cx="2602344" cy="852878"/>
            </a:xfrm>
            <a:custGeom>
              <a:avLst/>
              <a:gdLst>
                <a:gd name="T0" fmla="*/ 2087563 w 2430272"/>
                <a:gd name="T1" fmla="*/ 0 h 1584198"/>
                <a:gd name="T2" fmla="*/ 377235 w 2430272"/>
                <a:gd name="T3" fmla="*/ 0 h 1584198"/>
                <a:gd name="T4" fmla="*/ 0 w 2430272"/>
                <a:gd name="T5" fmla="*/ 431800 h 1584198"/>
                <a:gd name="T6" fmla="*/ 377235 w 2430272"/>
                <a:gd name="T7" fmla="*/ 863600 h 1584198"/>
                <a:gd name="T8" fmla="*/ 2087563 w 2430272"/>
                <a:gd name="T9" fmla="*/ 863600 h 1584198"/>
                <a:gd name="T10" fmla="*/ 2087563 w 2430272"/>
                <a:gd name="T11" fmla="*/ 0 h 1584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30272" h="1584198">
                  <a:moveTo>
                    <a:pt x="2430272" y="0"/>
                  </a:moveTo>
                  <a:lnTo>
                    <a:pt x="439165" y="0"/>
                  </a:lnTo>
                  <a:lnTo>
                    <a:pt x="0" y="792099"/>
                  </a:lnTo>
                  <a:lnTo>
                    <a:pt x="439165" y="1584198"/>
                  </a:lnTo>
                  <a:lnTo>
                    <a:pt x="2430272" y="1584198"/>
                  </a:lnTo>
                  <a:lnTo>
                    <a:pt x="2430272" y="0"/>
                  </a:lnTo>
                  <a:close/>
                </a:path>
              </a:pathLst>
            </a:custGeom>
            <a:solidFill>
              <a:srgbClr val="66FFFF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1" name="Text Box 192"/>
            <p:cNvSpPr txBox="1">
              <a:spLocks noChangeArrowheads="1"/>
            </p:cNvSpPr>
            <p:nvPr/>
          </p:nvSpPr>
          <p:spPr bwMode="auto">
            <a:xfrm>
              <a:off x="7697574" y="1984842"/>
              <a:ext cx="1882454" cy="909736"/>
            </a:xfrm>
            <a:prstGeom prst="rect">
              <a:avLst/>
            </a:prstGeom>
            <a:solidFill>
              <a:schemeClr val="lt1">
                <a:alpha val="0"/>
              </a:schemeClr>
            </a:solidFill>
            <a:ln>
              <a:noFill/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ts val="1600"/>
                </a:lnSpc>
                <a:defRPr/>
              </a:pPr>
              <a:r>
                <a:rPr lang="ru-RU" sz="16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Независимая  профессиональная экспертиза в соответствии с критериями актуальности, компетентности</a:t>
              </a:r>
              <a:endPara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Rectangle 210"/>
            <p:cNvSpPr>
              <a:spLocks noChangeArrowheads="1"/>
            </p:cNvSpPr>
            <p:nvPr/>
          </p:nvSpPr>
          <p:spPr bwMode="auto">
            <a:xfrm>
              <a:off x="2987675" y="3644900"/>
              <a:ext cx="1368425" cy="431800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85" name="Rectangle 213"/>
            <p:cNvSpPr>
              <a:spLocks noChangeArrowheads="1"/>
            </p:cNvSpPr>
            <p:nvPr/>
          </p:nvSpPr>
          <p:spPr bwMode="auto">
            <a:xfrm>
              <a:off x="2994502" y="4139637"/>
              <a:ext cx="1368425" cy="431800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86" name="Rectangle 214"/>
            <p:cNvSpPr>
              <a:spLocks noChangeArrowheads="1"/>
            </p:cNvSpPr>
            <p:nvPr/>
          </p:nvSpPr>
          <p:spPr bwMode="auto">
            <a:xfrm>
              <a:off x="2987675" y="4652963"/>
              <a:ext cx="1368425" cy="431800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87" name="Rectangle 215"/>
            <p:cNvSpPr>
              <a:spLocks noChangeArrowheads="1"/>
            </p:cNvSpPr>
            <p:nvPr/>
          </p:nvSpPr>
          <p:spPr bwMode="auto">
            <a:xfrm>
              <a:off x="2987675" y="5157788"/>
              <a:ext cx="1368425" cy="431800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88" name="Rectangle 216"/>
            <p:cNvSpPr>
              <a:spLocks noChangeArrowheads="1"/>
            </p:cNvSpPr>
            <p:nvPr/>
          </p:nvSpPr>
          <p:spPr bwMode="auto">
            <a:xfrm>
              <a:off x="4572000" y="3644900"/>
              <a:ext cx="1368425" cy="431800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89" name="Rectangle 217"/>
            <p:cNvSpPr>
              <a:spLocks noChangeArrowheads="1"/>
            </p:cNvSpPr>
            <p:nvPr/>
          </p:nvSpPr>
          <p:spPr bwMode="auto">
            <a:xfrm>
              <a:off x="4572000" y="4149725"/>
              <a:ext cx="1368425" cy="431800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90" name="Rectangle 218"/>
            <p:cNvSpPr>
              <a:spLocks noChangeArrowheads="1"/>
            </p:cNvSpPr>
            <p:nvPr/>
          </p:nvSpPr>
          <p:spPr bwMode="auto">
            <a:xfrm>
              <a:off x="4572000" y="4652963"/>
              <a:ext cx="1368425" cy="431800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91" name="Rectangle 219"/>
            <p:cNvSpPr>
              <a:spLocks noChangeArrowheads="1"/>
            </p:cNvSpPr>
            <p:nvPr/>
          </p:nvSpPr>
          <p:spPr bwMode="auto">
            <a:xfrm>
              <a:off x="4572000" y="5135511"/>
              <a:ext cx="1368425" cy="454077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92" name="Rectangle 220"/>
            <p:cNvSpPr>
              <a:spLocks noChangeArrowheads="1"/>
            </p:cNvSpPr>
            <p:nvPr/>
          </p:nvSpPr>
          <p:spPr bwMode="auto">
            <a:xfrm>
              <a:off x="6011863" y="4005263"/>
              <a:ext cx="1368425" cy="431800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93" name="Rectangle 221"/>
            <p:cNvSpPr>
              <a:spLocks noChangeArrowheads="1"/>
            </p:cNvSpPr>
            <p:nvPr/>
          </p:nvSpPr>
          <p:spPr bwMode="auto">
            <a:xfrm>
              <a:off x="6011863" y="4508500"/>
              <a:ext cx="1368425" cy="431800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94" name="Rectangle 222"/>
            <p:cNvSpPr>
              <a:spLocks noChangeArrowheads="1"/>
            </p:cNvSpPr>
            <p:nvPr/>
          </p:nvSpPr>
          <p:spPr bwMode="auto">
            <a:xfrm>
              <a:off x="6011863" y="5013325"/>
              <a:ext cx="1368425" cy="431800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7957" name="Text Box 224"/>
            <p:cNvSpPr txBox="1">
              <a:spLocks noChangeArrowheads="1"/>
            </p:cNvSpPr>
            <p:nvPr/>
          </p:nvSpPr>
          <p:spPr bwMode="auto">
            <a:xfrm>
              <a:off x="1763713" y="4076700"/>
              <a:ext cx="1223962" cy="275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6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Неврология</a:t>
              </a:r>
            </a:p>
          </p:txBody>
        </p:sp>
        <p:sp>
          <p:nvSpPr>
            <p:cNvPr id="96" name="Text Box 225"/>
            <p:cNvSpPr txBox="1">
              <a:spLocks noChangeArrowheads="1"/>
            </p:cNvSpPr>
            <p:nvPr/>
          </p:nvSpPr>
          <p:spPr bwMode="auto">
            <a:xfrm>
              <a:off x="1547813" y="4519564"/>
              <a:ext cx="1368425" cy="475733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sz="16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Психиатрия</a:t>
              </a:r>
            </a:p>
            <a:p>
              <a:pPr algn="ctr" eaLnBrk="1" hangingPunct="1">
                <a:defRPr/>
              </a:pPr>
              <a:r>
                <a:rPr lang="ru-RU" sz="16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и зависимости</a:t>
              </a:r>
            </a:p>
          </p:txBody>
        </p:sp>
        <p:sp>
          <p:nvSpPr>
            <p:cNvPr id="37961" name="Text Box 226"/>
            <p:cNvSpPr txBox="1">
              <a:spLocks noChangeArrowheads="1"/>
            </p:cNvSpPr>
            <p:nvPr/>
          </p:nvSpPr>
          <p:spPr bwMode="auto">
            <a:xfrm>
              <a:off x="1619135" y="5109802"/>
              <a:ext cx="1223963" cy="275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ru-RU" sz="16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Регенерация</a:t>
              </a:r>
            </a:p>
          </p:txBody>
        </p:sp>
        <p:sp>
          <p:nvSpPr>
            <p:cNvPr id="37962" name="Text Box 227"/>
            <p:cNvSpPr txBox="1">
              <a:spLocks noChangeArrowheads="1"/>
            </p:cNvSpPr>
            <p:nvPr/>
          </p:nvSpPr>
          <p:spPr bwMode="auto">
            <a:xfrm>
              <a:off x="2994503" y="3644900"/>
              <a:ext cx="1647348" cy="4757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6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Профилактическая               </a:t>
              </a:r>
            </a:p>
            <a:p>
              <a:pPr eaLnBrk="1" hangingPunct="1"/>
              <a:r>
                <a:rPr lang="ru-RU" sz="16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          среда</a:t>
              </a:r>
            </a:p>
          </p:txBody>
        </p:sp>
        <p:sp>
          <p:nvSpPr>
            <p:cNvPr id="37963" name="Text Box 228"/>
            <p:cNvSpPr txBox="1">
              <a:spLocks noChangeArrowheads="1"/>
            </p:cNvSpPr>
            <p:nvPr/>
          </p:nvSpPr>
          <p:spPr bwMode="auto">
            <a:xfrm>
              <a:off x="3066085" y="4267818"/>
              <a:ext cx="1223962" cy="275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6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Иммунология</a:t>
              </a:r>
            </a:p>
          </p:txBody>
        </p:sp>
        <p:sp>
          <p:nvSpPr>
            <p:cNvPr id="37964" name="Text Box 229"/>
            <p:cNvSpPr txBox="1">
              <a:spLocks noChangeArrowheads="1"/>
            </p:cNvSpPr>
            <p:nvPr/>
          </p:nvSpPr>
          <p:spPr bwMode="auto">
            <a:xfrm>
              <a:off x="3059113" y="4642636"/>
              <a:ext cx="1223962" cy="4757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ru-RU" sz="16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Кардиология</a:t>
              </a:r>
              <a:br>
                <a:rPr lang="ru-RU" sz="16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и ангиология</a:t>
              </a:r>
              <a:endPara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65" name="Text Box 230"/>
            <p:cNvSpPr txBox="1">
              <a:spLocks noChangeArrowheads="1"/>
            </p:cNvSpPr>
            <p:nvPr/>
          </p:nvSpPr>
          <p:spPr bwMode="auto">
            <a:xfrm>
              <a:off x="3059113" y="5229225"/>
              <a:ext cx="1223962" cy="275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6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   Педиатрия</a:t>
              </a:r>
            </a:p>
          </p:txBody>
        </p:sp>
        <p:sp>
          <p:nvSpPr>
            <p:cNvPr id="37966" name="Text Box 231"/>
            <p:cNvSpPr txBox="1">
              <a:spLocks noChangeArrowheads="1"/>
            </p:cNvSpPr>
            <p:nvPr/>
          </p:nvSpPr>
          <p:spPr bwMode="auto">
            <a:xfrm>
              <a:off x="4641850" y="3748086"/>
              <a:ext cx="1223962" cy="275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6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Микробиология</a:t>
              </a:r>
            </a:p>
          </p:txBody>
        </p:sp>
        <p:sp>
          <p:nvSpPr>
            <p:cNvPr id="37967" name="Text Box 232"/>
            <p:cNvSpPr txBox="1">
              <a:spLocks noChangeArrowheads="1"/>
            </p:cNvSpPr>
            <p:nvPr/>
          </p:nvSpPr>
          <p:spPr bwMode="auto">
            <a:xfrm>
              <a:off x="4588824" y="4246814"/>
              <a:ext cx="1278576" cy="275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6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Эндокринология</a:t>
              </a:r>
            </a:p>
          </p:txBody>
        </p:sp>
        <p:sp>
          <p:nvSpPr>
            <p:cNvPr id="37968" name="Text Box 233"/>
            <p:cNvSpPr txBox="1">
              <a:spLocks noChangeArrowheads="1"/>
            </p:cNvSpPr>
            <p:nvPr/>
          </p:nvSpPr>
          <p:spPr bwMode="auto">
            <a:xfrm>
              <a:off x="4643438" y="4724399"/>
              <a:ext cx="1223962" cy="275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dirty="0">
                  <a:solidFill>
                    <a:srgbClr val="000000"/>
                  </a:solidFill>
                </a:rPr>
                <a:t>     </a:t>
              </a:r>
              <a:r>
                <a:rPr lang="ru-RU" sz="16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Онкология</a:t>
              </a:r>
            </a:p>
          </p:txBody>
        </p:sp>
        <p:sp>
          <p:nvSpPr>
            <p:cNvPr id="37969" name="Text Box 234"/>
            <p:cNvSpPr txBox="1">
              <a:spLocks noChangeArrowheads="1"/>
            </p:cNvSpPr>
            <p:nvPr/>
          </p:nvSpPr>
          <p:spPr bwMode="auto">
            <a:xfrm>
              <a:off x="4638533" y="5076930"/>
              <a:ext cx="1223962" cy="4757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6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Репродуктивное</a:t>
              </a:r>
              <a:br>
                <a:rPr lang="ru-RU" sz="16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     здоровье</a:t>
              </a:r>
            </a:p>
          </p:txBody>
        </p:sp>
        <p:sp>
          <p:nvSpPr>
            <p:cNvPr id="37970" name="Text Box 237"/>
            <p:cNvSpPr txBox="1">
              <a:spLocks noChangeArrowheads="1"/>
            </p:cNvSpPr>
            <p:nvPr/>
          </p:nvSpPr>
          <p:spPr bwMode="auto">
            <a:xfrm>
              <a:off x="5977426" y="3963895"/>
              <a:ext cx="1440032" cy="5445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ts val="1500"/>
                </a:lnSpc>
              </a:pPr>
              <a:r>
                <a:rPr lang="ru-RU" sz="16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Инновационные </a:t>
              </a:r>
              <a:endParaRPr lang="en-US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eaLnBrk="1" hangingPunct="1">
                <a:lnSpc>
                  <a:spcPts val="1500"/>
                </a:lnSpc>
              </a:pPr>
              <a:r>
                <a:rPr lang="ru-RU" sz="16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технологии</a:t>
              </a:r>
            </a:p>
            <a:p>
              <a:pPr algn="ctr" eaLnBrk="1" hangingPunct="1">
                <a:lnSpc>
                  <a:spcPts val="1500"/>
                </a:lnSpc>
              </a:pPr>
              <a:r>
                <a:rPr lang="ru-RU" sz="16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в медицине</a:t>
              </a:r>
              <a:endPara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71" name="Text Box 238"/>
            <p:cNvSpPr txBox="1">
              <a:spLocks noChangeArrowheads="1"/>
            </p:cNvSpPr>
            <p:nvPr/>
          </p:nvSpPr>
          <p:spPr bwMode="auto">
            <a:xfrm>
              <a:off x="6011863" y="4519564"/>
              <a:ext cx="1223962" cy="4757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ru-RU" sz="16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 Инвазивные       </a:t>
              </a:r>
            </a:p>
            <a:p>
              <a:pPr algn="ctr" eaLnBrk="1" hangingPunct="1"/>
              <a:r>
                <a:rPr lang="ru-RU" sz="16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  технологии</a:t>
              </a:r>
            </a:p>
          </p:txBody>
        </p:sp>
        <p:sp>
          <p:nvSpPr>
            <p:cNvPr id="37972" name="Text Box 239"/>
            <p:cNvSpPr txBox="1">
              <a:spLocks noChangeArrowheads="1"/>
            </p:cNvSpPr>
            <p:nvPr/>
          </p:nvSpPr>
          <p:spPr bwMode="auto">
            <a:xfrm>
              <a:off x="6080285" y="5076930"/>
              <a:ext cx="1337173" cy="275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300" dirty="0">
                  <a:solidFill>
                    <a:srgbClr val="000000"/>
                  </a:solidFill>
                </a:rPr>
                <a:t>    </a:t>
              </a:r>
              <a:r>
                <a:rPr lang="ru-RU" sz="16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Фармакология</a:t>
              </a:r>
            </a:p>
          </p:txBody>
        </p:sp>
        <p:sp>
          <p:nvSpPr>
            <p:cNvPr id="109" name="object 2"/>
            <p:cNvSpPr>
              <a:spLocks/>
            </p:cNvSpPr>
            <p:nvPr/>
          </p:nvSpPr>
          <p:spPr bwMode="auto">
            <a:xfrm>
              <a:off x="6878165" y="715040"/>
              <a:ext cx="2802200" cy="1168569"/>
            </a:xfrm>
            <a:custGeom>
              <a:avLst/>
              <a:gdLst>
                <a:gd name="T0" fmla="*/ 2160588 w 2430272"/>
                <a:gd name="T1" fmla="*/ 0 h 1584198"/>
                <a:gd name="T2" fmla="*/ 390431 w 2430272"/>
                <a:gd name="T3" fmla="*/ 0 h 1584198"/>
                <a:gd name="T4" fmla="*/ 0 w 2430272"/>
                <a:gd name="T5" fmla="*/ 433388 h 1584198"/>
                <a:gd name="T6" fmla="*/ 390431 w 2430272"/>
                <a:gd name="T7" fmla="*/ 866775 h 1584198"/>
                <a:gd name="T8" fmla="*/ 2160588 w 2430272"/>
                <a:gd name="T9" fmla="*/ 866775 h 1584198"/>
                <a:gd name="T10" fmla="*/ 2160588 w 2430272"/>
                <a:gd name="T11" fmla="*/ 0 h 1584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30272" h="1584198">
                  <a:moveTo>
                    <a:pt x="2430272" y="0"/>
                  </a:moveTo>
                  <a:lnTo>
                    <a:pt x="439165" y="0"/>
                  </a:lnTo>
                  <a:lnTo>
                    <a:pt x="0" y="792099"/>
                  </a:lnTo>
                  <a:lnTo>
                    <a:pt x="439165" y="1584198"/>
                  </a:lnTo>
                  <a:lnTo>
                    <a:pt x="2430272" y="1584198"/>
                  </a:lnTo>
                  <a:lnTo>
                    <a:pt x="2430272" y="0"/>
                  </a:lnTo>
                  <a:close/>
                </a:path>
              </a:pathLst>
            </a:custGeom>
            <a:solidFill>
              <a:srgbClr val="66FFFF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18" name="Text Box 261"/>
            <p:cNvSpPr txBox="1">
              <a:spLocks noChangeArrowheads="1"/>
            </p:cNvSpPr>
            <p:nvPr/>
          </p:nvSpPr>
          <p:spPr bwMode="auto">
            <a:xfrm>
              <a:off x="6865827" y="-257332"/>
              <a:ext cx="2806451" cy="1364604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0"/>
              </a:schemeClr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6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Разработка и внедрение инновационных медицинских технологий, лекарственных препаратов, диагностических систем, тканевых и клеточных продуктов</a:t>
              </a:r>
            </a:p>
            <a:p>
              <a:pPr marL="240030" indent="-240030" eaLnBrk="1" hangingPunct="1">
                <a:buFont typeface="Arial" pitchFamily="34" charset="0"/>
                <a:buChar char="•"/>
                <a:defRPr/>
              </a:pPr>
              <a:endParaRPr lang="ru-RU" sz="1300" dirty="0">
                <a:solidFill>
                  <a:prstClr val="black"/>
                </a:solidFill>
              </a:endParaRPr>
            </a:p>
            <a:p>
              <a:pPr marL="240030" indent="-240030" eaLnBrk="1" hangingPunct="1">
                <a:buFont typeface="Arial" pitchFamily="34" charset="0"/>
                <a:buChar char="•"/>
                <a:defRPr/>
              </a:pPr>
              <a:endParaRPr lang="ru-RU" sz="1300" dirty="0">
                <a:solidFill>
                  <a:prstClr val="black"/>
                </a:solidFill>
              </a:endParaRPr>
            </a:p>
            <a:p>
              <a:pPr marL="240030" indent="-240030" eaLnBrk="1" hangingPunct="1">
                <a:buFont typeface="Arial" pitchFamily="34" charset="0"/>
                <a:buChar char="•"/>
                <a:defRPr/>
              </a:pPr>
              <a:endParaRPr lang="ru-RU" sz="1300" dirty="0">
                <a:solidFill>
                  <a:prstClr val="black"/>
                </a:solidFill>
              </a:endParaRPr>
            </a:p>
          </p:txBody>
        </p:sp>
        <p:sp>
          <p:nvSpPr>
            <p:cNvPr id="119" name="Text Box 264"/>
            <p:cNvSpPr txBox="1">
              <a:spLocks noChangeArrowheads="1"/>
            </p:cNvSpPr>
            <p:nvPr/>
          </p:nvSpPr>
          <p:spPr bwMode="auto">
            <a:xfrm>
              <a:off x="7475670" y="679961"/>
              <a:ext cx="2114079" cy="1201853"/>
            </a:xfrm>
            <a:prstGeom prst="rect">
              <a:avLst/>
            </a:prstGeom>
            <a:solidFill>
              <a:schemeClr val="lt1">
                <a:alpha val="0"/>
              </a:schemeClr>
            </a:solidFill>
            <a:ln>
              <a:noFill/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ts val="1800"/>
                </a:lnSpc>
                <a:defRPr/>
              </a:pPr>
              <a:r>
                <a:rPr lang="ru-RU" sz="16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Управление</a:t>
              </a:r>
              <a:endPara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1" hangingPunct="1">
                <a:lnSpc>
                  <a:spcPts val="1800"/>
                </a:lnSpc>
                <a:defRPr/>
              </a:pPr>
              <a:r>
                <a:rPr lang="ru-RU" sz="16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инновационными проектами, привлечение частных инвестиций проведение доклинических и клинических исследований</a:t>
              </a:r>
              <a:endPara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4" name="Line 271"/>
            <p:cNvSpPr>
              <a:spLocks noChangeShapeType="1"/>
            </p:cNvSpPr>
            <p:nvPr/>
          </p:nvSpPr>
          <p:spPr bwMode="auto">
            <a:xfrm flipV="1">
              <a:off x="3708208" y="5589259"/>
              <a:ext cx="0" cy="287483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5" name="Line 272"/>
            <p:cNvSpPr>
              <a:spLocks noChangeShapeType="1"/>
            </p:cNvSpPr>
            <p:nvPr/>
          </p:nvSpPr>
          <p:spPr bwMode="auto">
            <a:xfrm flipV="1">
              <a:off x="4283075" y="5589259"/>
              <a:ext cx="1345" cy="287483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7" name="Line 274"/>
            <p:cNvSpPr>
              <a:spLocks noChangeShapeType="1"/>
            </p:cNvSpPr>
            <p:nvPr/>
          </p:nvSpPr>
          <p:spPr bwMode="auto">
            <a:xfrm flipV="1">
              <a:off x="5074924" y="5589259"/>
              <a:ext cx="1588" cy="287483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8" name="Line 276"/>
            <p:cNvSpPr>
              <a:spLocks noChangeShapeType="1"/>
            </p:cNvSpPr>
            <p:nvPr/>
          </p:nvSpPr>
          <p:spPr bwMode="auto">
            <a:xfrm flipV="1">
              <a:off x="5724154" y="5589259"/>
              <a:ext cx="0" cy="287483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9" name="Line 277"/>
            <p:cNvSpPr>
              <a:spLocks noChangeShapeType="1"/>
            </p:cNvSpPr>
            <p:nvPr/>
          </p:nvSpPr>
          <p:spPr bwMode="auto">
            <a:xfrm flipV="1">
              <a:off x="6030515" y="5466309"/>
              <a:ext cx="0" cy="489332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0" name="Line 278"/>
            <p:cNvSpPr>
              <a:spLocks noChangeShapeType="1"/>
            </p:cNvSpPr>
            <p:nvPr/>
          </p:nvSpPr>
          <p:spPr bwMode="auto">
            <a:xfrm flipV="1">
              <a:off x="6443228" y="5455460"/>
              <a:ext cx="14287" cy="61533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1" name="Line 279"/>
            <p:cNvSpPr>
              <a:spLocks noChangeShapeType="1"/>
            </p:cNvSpPr>
            <p:nvPr/>
          </p:nvSpPr>
          <p:spPr bwMode="auto">
            <a:xfrm flipH="1" flipV="1">
              <a:off x="7163887" y="5459075"/>
              <a:ext cx="500" cy="496565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2" name="AutoShape 280"/>
            <p:cNvSpPr>
              <a:spLocks noChangeArrowheads="1"/>
            </p:cNvSpPr>
            <p:nvPr/>
          </p:nvSpPr>
          <p:spPr bwMode="auto">
            <a:xfrm>
              <a:off x="3921918" y="-315913"/>
              <a:ext cx="1439863" cy="1152525"/>
            </a:xfrm>
            <a:prstGeom prst="flowChartExtra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3" name="Oval 281"/>
            <p:cNvSpPr>
              <a:spLocks noChangeArrowheads="1"/>
            </p:cNvSpPr>
            <p:nvPr/>
          </p:nvSpPr>
          <p:spPr bwMode="auto">
            <a:xfrm>
              <a:off x="3851071" y="186732"/>
              <a:ext cx="1584184" cy="57677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Результат</a:t>
              </a:r>
            </a:p>
          </p:txBody>
        </p:sp>
        <p:sp>
          <p:nvSpPr>
            <p:cNvPr id="82" name="object 2"/>
            <p:cNvSpPr>
              <a:spLocks/>
            </p:cNvSpPr>
            <p:nvPr/>
          </p:nvSpPr>
          <p:spPr bwMode="auto">
            <a:xfrm>
              <a:off x="7607816" y="3734309"/>
              <a:ext cx="2083126" cy="847986"/>
            </a:xfrm>
            <a:custGeom>
              <a:avLst/>
              <a:gdLst>
                <a:gd name="T0" fmla="*/ 1439863 w 2430272"/>
                <a:gd name="T1" fmla="*/ 0 h 1584198"/>
                <a:gd name="T2" fmla="*/ 260192 w 2430272"/>
                <a:gd name="T3" fmla="*/ 0 h 1584198"/>
                <a:gd name="T4" fmla="*/ 0 w 2430272"/>
                <a:gd name="T5" fmla="*/ 576263 h 1584198"/>
                <a:gd name="T6" fmla="*/ 260192 w 2430272"/>
                <a:gd name="T7" fmla="*/ 1152525 h 1584198"/>
                <a:gd name="T8" fmla="*/ 1439863 w 2430272"/>
                <a:gd name="T9" fmla="*/ 1152525 h 1584198"/>
                <a:gd name="T10" fmla="*/ 1439863 w 2430272"/>
                <a:gd name="T11" fmla="*/ 0 h 1584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30272" h="1584198">
                  <a:moveTo>
                    <a:pt x="2430272" y="0"/>
                  </a:moveTo>
                  <a:lnTo>
                    <a:pt x="439165" y="0"/>
                  </a:lnTo>
                  <a:lnTo>
                    <a:pt x="0" y="792099"/>
                  </a:lnTo>
                  <a:lnTo>
                    <a:pt x="439165" y="1584198"/>
                  </a:lnTo>
                  <a:lnTo>
                    <a:pt x="2430272" y="1584198"/>
                  </a:lnTo>
                  <a:lnTo>
                    <a:pt x="2430272" y="0"/>
                  </a:lnTo>
                  <a:close/>
                </a:path>
              </a:pathLst>
            </a:custGeom>
            <a:solidFill>
              <a:srgbClr val="66FFFF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83" name="Text Box 194"/>
            <p:cNvSpPr txBox="1">
              <a:spLocks noChangeArrowheads="1"/>
            </p:cNvSpPr>
            <p:nvPr/>
          </p:nvSpPr>
          <p:spPr bwMode="auto">
            <a:xfrm>
              <a:off x="8047304" y="3667581"/>
              <a:ext cx="1260363" cy="876351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6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Научные платформы,</a:t>
              </a:r>
            </a:p>
            <a:p>
              <a:pPr eaLnBrk="1" hangingPunct="1">
                <a:defRPr/>
              </a:pPr>
              <a:r>
                <a:rPr lang="ru-RU" sz="16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актуальные научные тематики</a:t>
              </a:r>
            </a:p>
          </p:txBody>
        </p:sp>
      </p:grpSp>
      <p:sp>
        <p:nvSpPr>
          <p:cNvPr id="37893" name="object 2"/>
          <p:cNvSpPr>
            <a:spLocks/>
          </p:cNvSpPr>
          <p:nvPr/>
        </p:nvSpPr>
        <p:spPr bwMode="auto">
          <a:xfrm>
            <a:off x="1360240" y="0"/>
            <a:ext cx="2000250" cy="164465"/>
          </a:xfrm>
          <a:custGeom>
            <a:avLst/>
            <a:gdLst>
              <a:gd name="T0" fmla="*/ 0 w 1428750"/>
              <a:gd name="T1" fmla="*/ 117475 h 117094"/>
              <a:gd name="T2" fmla="*/ 1428750 w 1428750"/>
              <a:gd name="T3" fmla="*/ 117475 h 117094"/>
              <a:gd name="T4" fmla="*/ 1428750 w 1428750"/>
              <a:gd name="T5" fmla="*/ 0 h 117094"/>
              <a:gd name="T6" fmla="*/ 0 w 1428750"/>
              <a:gd name="T7" fmla="*/ 0 h 117094"/>
              <a:gd name="T8" fmla="*/ 0 w 1428750"/>
              <a:gd name="T9" fmla="*/ 117475 h 1170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28750" h="117094">
                <a:moveTo>
                  <a:pt x="0" y="117094"/>
                </a:moveTo>
                <a:lnTo>
                  <a:pt x="1428750" y="117094"/>
                </a:lnTo>
                <a:lnTo>
                  <a:pt x="1428750" y="0"/>
                </a:lnTo>
                <a:lnTo>
                  <a:pt x="0" y="0"/>
                </a:lnTo>
                <a:lnTo>
                  <a:pt x="0" y="11709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9" name="Скругленный прямоугольник 138"/>
          <p:cNvSpPr/>
          <p:nvPr/>
        </p:nvSpPr>
        <p:spPr>
          <a:xfrm>
            <a:off x="2268686" y="5151064"/>
            <a:ext cx="6703754" cy="525868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28016" tIns="64008" rIns="128016" bIns="64008" anchor="ctr"/>
          <a:lstStyle/>
          <a:p>
            <a:pPr algn="ctr">
              <a:defRPr/>
            </a:pP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Научный совет Минздрава России</a:t>
            </a:r>
          </a:p>
        </p:txBody>
      </p:sp>
      <p:sp>
        <p:nvSpPr>
          <p:cNvPr id="141" name="object 2"/>
          <p:cNvSpPr>
            <a:spLocks/>
          </p:cNvSpPr>
          <p:nvPr/>
        </p:nvSpPr>
        <p:spPr bwMode="auto">
          <a:xfrm>
            <a:off x="9451774" y="5230734"/>
            <a:ext cx="3213722" cy="924560"/>
          </a:xfrm>
          <a:custGeom>
            <a:avLst/>
            <a:gdLst>
              <a:gd name="T0" fmla="*/ 2087563 w 2430272"/>
              <a:gd name="T1" fmla="*/ 0 h 1584198"/>
              <a:gd name="T2" fmla="*/ 377235 w 2430272"/>
              <a:gd name="T3" fmla="*/ 0 h 1584198"/>
              <a:gd name="T4" fmla="*/ 0 w 2430272"/>
              <a:gd name="T5" fmla="*/ 431800 h 1584198"/>
              <a:gd name="T6" fmla="*/ 377235 w 2430272"/>
              <a:gd name="T7" fmla="*/ 863600 h 1584198"/>
              <a:gd name="T8" fmla="*/ 2087563 w 2430272"/>
              <a:gd name="T9" fmla="*/ 863600 h 1584198"/>
              <a:gd name="T10" fmla="*/ 2087563 w 2430272"/>
              <a:gd name="T11" fmla="*/ 0 h 158419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430272" h="1584198">
                <a:moveTo>
                  <a:pt x="2430272" y="0"/>
                </a:moveTo>
                <a:lnTo>
                  <a:pt x="439165" y="0"/>
                </a:lnTo>
                <a:lnTo>
                  <a:pt x="0" y="792099"/>
                </a:lnTo>
                <a:lnTo>
                  <a:pt x="439165" y="1584198"/>
                </a:lnTo>
                <a:lnTo>
                  <a:pt x="2430272" y="1584198"/>
                </a:lnTo>
                <a:lnTo>
                  <a:pt x="2430272" y="0"/>
                </a:lnTo>
                <a:close/>
              </a:path>
            </a:pathLst>
          </a:custGeom>
          <a:solidFill>
            <a:srgbClr val="66FFFF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/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</a:rPr>
              <a:t>                 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9748859" y="5312217"/>
            <a:ext cx="2788264" cy="867930"/>
          </a:xfrm>
          <a:prstGeom prst="rect">
            <a:avLst/>
          </a:prstGeom>
          <a:noFill/>
        </p:spPr>
        <p:txBody>
          <a:bodyPr wrap="none" lIns="128016" tIns="64008" rIns="128016" bIns="64008">
            <a:spAutoFit/>
          </a:bodyPr>
          <a:lstStyle/>
          <a:p>
            <a:pPr marL="240030" indent="-240030"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Координация деятельности, </a:t>
            </a:r>
          </a:p>
          <a:p>
            <a:pPr marL="240030" indent="-240030"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Программы инновационного</a:t>
            </a:r>
          </a:p>
          <a:p>
            <a:pPr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развития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60170" y="8880079"/>
            <a:ext cx="8713038" cy="4770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Государственное задание федеральным учреждениям науки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object 2"/>
          <p:cNvSpPr>
            <a:spLocks/>
          </p:cNvSpPr>
          <p:nvPr/>
        </p:nvSpPr>
        <p:spPr bwMode="auto">
          <a:xfrm>
            <a:off x="9857183" y="7379694"/>
            <a:ext cx="2808313" cy="1538373"/>
          </a:xfrm>
          <a:custGeom>
            <a:avLst/>
            <a:gdLst>
              <a:gd name="T0" fmla="*/ 1439863 w 2430272"/>
              <a:gd name="T1" fmla="*/ 0 h 1584198"/>
              <a:gd name="T2" fmla="*/ 260192 w 2430272"/>
              <a:gd name="T3" fmla="*/ 0 h 1584198"/>
              <a:gd name="T4" fmla="*/ 0 w 2430272"/>
              <a:gd name="T5" fmla="*/ 576263 h 1584198"/>
              <a:gd name="T6" fmla="*/ 260192 w 2430272"/>
              <a:gd name="T7" fmla="*/ 1152525 h 1584198"/>
              <a:gd name="T8" fmla="*/ 1439863 w 2430272"/>
              <a:gd name="T9" fmla="*/ 1152525 h 1584198"/>
              <a:gd name="T10" fmla="*/ 1439863 w 2430272"/>
              <a:gd name="T11" fmla="*/ 0 h 158419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430272" h="1584198">
                <a:moveTo>
                  <a:pt x="2430272" y="0"/>
                </a:moveTo>
                <a:lnTo>
                  <a:pt x="439165" y="0"/>
                </a:lnTo>
                <a:lnTo>
                  <a:pt x="0" y="792099"/>
                </a:lnTo>
                <a:lnTo>
                  <a:pt x="439165" y="1584198"/>
                </a:lnTo>
                <a:lnTo>
                  <a:pt x="2430272" y="1584198"/>
                </a:lnTo>
                <a:lnTo>
                  <a:pt x="2430272" y="0"/>
                </a:lnTo>
                <a:close/>
              </a:path>
            </a:pathLst>
          </a:custGeom>
          <a:solidFill>
            <a:srgbClr val="66FFFF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/>
          <a:lstStyle/>
          <a:p>
            <a:pPr algn="ctr">
              <a:defRPr/>
            </a:pPr>
            <a:endParaRPr lang="ru-RU" sz="13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297647" y="7320880"/>
            <a:ext cx="2572093" cy="1618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700"/>
              </a:lnSpc>
              <a:defRPr/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Ориентированные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фундаментальные и поисковые исследования</a:t>
            </a:r>
          </a:p>
          <a:p>
            <a:pPr lvl="0">
              <a:lnSpc>
                <a:spcPts val="1700"/>
              </a:lnSpc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Повышение индекса цитирования статей, </a:t>
            </a:r>
          </a:p>
          <a:p>
            <a:pPr lvl="0">
              <a:lnSpc>
                <a:spcPts val="1700"/>
              </a:lnSpc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Повышение индекса </a:t>
            </a:r>
            <a:r>
              <a:rPr lang="ru-RU" sz="1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Хирша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506223731"/>
              </p:ext>
            </p:extLst>
          </p:nvPr>
        </p:nvGraphicFramePr>
        <p:xfrm>
          <a:off x="223113" y="2782094"/>
          <a:ext cx="1966317" cy="12457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9243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Прямоугольник 13"/>
          <p:cNvSpPr txBox="1">
            <a:spLocks noChangeArrowheads="1"/>
          </p:cNvSpPr>
          <p:nvPr/>
        </p:nvSpPr>
        <p:spPr bwMode="auto">
          <a:xfrm>
            <a:off x="280120" y="192088"/>
            <a:ext cx="12241360" cy="864095"/>
          </a:xfrm>
          <a:prstGeom prst="rect">
            <a:avLst/>
          </a:prstGeom>
          <a:solidFill>
            <a:schemeClr val="accent1"/>
          </a:solidFill>
          <a:ln w="25400" algn="ctr">
            <a:noFill/>
            <a:miter lim="800000"/>
            <a:headEnd/>
            <a:tailEnd/>
          </a:ln>
        </p:spPr>
        <p:txBody>
          <a:bodyPr lIns="134095" tIns="67047" rIns="134095" bIns="67047" anchor="ctr"/>
          <a:lstStyle/>
          <a:p>
            <a:pPr algn="ctr" defTabSz="1340168"/>
            <a:r>
              <a:rPr lang="ru-RU" sz="3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Нормативные документы</a:t>
            </a: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352128" y="1200200"/>
            <a:ext cx="12299315" cy="82941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28016" tIns="64008" rIns="128016" bIns="64008">
            <a:spAutoFit/>
          </a:bodyPr>
          <a:lstStyle/>
          <a:p>
            <a:pPr>
              <a:lnSpc>
                <a:spcPts val="3200"/>
              </a:lnSpc>
              <a:buFontTx/>
              <a:buChar char="•"/>
            </a:pP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Указ Президента Российской Федерации от 7 июля 2011 г. № 899 «Об утверждении приоритетных направлений развития науки, технологий и техники в Российской Федерации»</a:t>
            </a:r>
          </a:p>
          <a:p>
            <a:pPr algn="just">
              <a:lnSpc>
                <a:spcPts val="3200"/>
              </a:lnSpc>
              <a:buFontTx/>
              <a:buChar char="•"/>
            </a:pP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Указ Президента Российской Федерации от 7 мая 2012 г. </a:t>
            </a:r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№ 598 </a:t>
            </a: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"О совершенствовании государственной политики в сфере здравоохранения" </a:t>
            </a:r>
          </a:p>
          <a:p>
            <a:pPr algn="just">
              <a:lnSpc>
                <a:spcPts val="3200"/>
              </a:lnSpc>
              <a:buFontTx/>
              <a:buChar char="•"/>
            </a:pP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Указ Президента Российской Федерации от 7 мая 2012 г. </a:t>
            </a:r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№  599 </a:t>
            </a: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«О мерах по реализации государственной политики в области образования и науки»</a:t>
            </a:r>
          </a:p>
          <a:p>
            <a:pPr algn="just">
              <a:lnSpc>
                <a:spcPts val="3200"/>
              </a:lnSpc>
              <a:buFontTx/>
              <a:buChar char="•"/>
            </a:pP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Комплексный план мероприятий по реализации Основ политики Российской Федерации в области развития науки и технологий на период до 2020 года и дальнейшую перспективу, утвержденный Председателем Правительства Российской Федерации 20 марта 2012 г. </a:t>
            </a:r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№ </a:t>
            </a: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1207п-П8</a:t>
            </a:r>
          </a:p>
          <a:p>
            <a:pPr algn="just">
              <a:lnSpc>
                <a:spcPts val="3200"/>
              </a:lnSpc>
              <a:buFontTx/>
              <a:buChar char="•"/>
            </a:pP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Комплексная программа развития биотехнологий в Российской Федерации на период до 2020 года, утвержденная Председателем Правительства Российской Федерации 24 апреля 2012 г. </a:t>
            </a:r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1853п-П8 </a:t>
            </a:r>
          </a:p>
          <a:p>
            <a:pPr algn="just">
              <a:lnSpc>
                <a:spcPts val="3200"/>
              </a:lnSpc>
              <a:buFontTx/>
              <a:buChar char="•"/>
            </a:pP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Государственная программа Российской Федерации «Развитие фармацевтической и медицинской промышленности» на 2013 - 2020 годы</a:t>
            </a:r>
          </a:p>
          <a:p>
            <a:pPr algn="just">
              <a:lnSpc>
                <a:spcPts val="3200"/>
              </a:lnSpc>
              <a:buFontTx/>
              <a:buChar char="•"/>
            </a:pP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Программа фундаментальных научных исследований государственных академий </a:t>
            </a:r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наук</a:t>
            </a:r>
            <a:b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2013 - 2020 годы, утвержденная распоряжением Правительства Российской Федерации от 3 декабря 2012 г. </a:t>
            </a:r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2237-р</a:t>
            </a:r>
          </a:p>
          <a:p>
            <a:pPr algn="just">
              <a:lnSpc>
                <a:spcPts val="3200"/>
              </a:lnSpc>
              <a:buFontTx/>
              <a:buChar char="•"/>
            </a:pP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Стратегия развития медицинской науки в Российской Федерации на период до 2025 года, утвержденная распоряжением Правительства Российской Федерации от 28 декабря 2012 г. № 2580-р</a:t>
            </a:r>
          </a:p>
          <a:p>
            <a:pPr algn="just">
              <a:lnSpc>
                <a:spcPts val="3200"/>
              </a:lnSpc>
              <a:buFontTx/>
              <a:buChar char="•"/>
            </a:pP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Государственная программа Российской Федерации «Развитие здравоохранения» утвержденная Председателем Правительства Российской Федерации от 24 декабря 2012 </a:t>
            </a:r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г. № </a:t>
            </a: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2511-р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00175" y="1"/>
            <a:ext cx="2000250" cy="202248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134095" tIns="67047" rIns="134095" bIns="67047" anchor="ctr"/>
          <a:lstStyle/>
          <a:p>
            <a:pPr algn="ctr" defTabSz="1340168"/>
            <a:endParaRPr lang="ru-RU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4146" y="163600"/>
            <a:ext cx="12097344" cy="1698927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lIns="128016" tIns="64008" rIns="128016" bIns="64008">
            <a:spAutoFit/>
          </a:bodyPr>
          <a:lstStyle/>
          <a:p>
            <a:r>
              <a:rPr lang="ru-RU" sz="3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Трансляционная медицина — неразрывность и непрерывность процесса создания инновационных продуктов «лаборатория-производство-клиника»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00087" y="8001022"/>
            <a:ext cx="10812514" cy="129266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128016" tIns="64008" rIns="128016" bIns="64008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ультрасовременного </a:t>
            </a: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 &amp; D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центра полного цикла разработки инновационных медицинских продуктов для обеспечения инновационных процессов и технологического суверенитета страны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3940151792"/>
              </p:ext>
            </p:extLst>
          </p:nvPr>
        </p:nvGraphicFramePr>
        <p:xfrm>
          <a:off x="500022" y="2000230"/>
          <a:ext cx="4579385" cy="4861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1217339032"/>
              </p:ext>
            </p:extLst>
          </p:nvPr>
        </p:nvGraphicFramePr>
        <p:xfrm>
          <a:off x="8921080" y="2568352"/>
          <a:ext cx="403244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5608712" y="4000494"/>
            <a:ext cx="3312368" cy="18220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Непрерывность </a:t>
            </a:r>
            <a:endParaRPr lang="ru-RU" sz="2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синхронность процесса создания инновационных медицинских продуктов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80320" y="7032848"/>
            <a:ext cx="1619482" cy="513987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 – 12 лет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201301" y="6800864"/>
            <a:ext cx="1960152" cy="513987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Менее 5 лет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00470" y="7400943"/>
            <a:ext cx="6272102" cy="513987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Продолжительность инновационного цикла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9910509" y="5242773"/>
            <a:ext cx="9073008" cy="9375442"/>
          </a:xfrm>
          <a:prstGeom prst="rect">
            <a:avLst/>
          </a:prstGeom>
          <a:noFill/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128016" tIns="64008" rIns="128016" bIns="64008" rtlCol="0" anchor="b" anchorCtr="0"/>
          <a:lstStyle/>
          <a:p>
            <a:pPr algn="ctr"/>
            <a:r>
              <a:rPr lang="en-US" sz="3400" dirty="0">
                <a:solidFill>
                  <a:srgbClr val="008000"/>
                </a:solidFill>
              </a:rPr>
              <a:t>                                   </a:t>
            </a:r>
            <a:r>
              <a:rPr lang="ru-RU" sz="3400" dirty="0">
                <a:solidFill>
                  <a:srgbClr val="008000"/>
                </a:solidFill>
              </a:rPr>
              <a:t>Трансляционная медицина</a:t>
            </a:r>
          </a:p>
        </p:txBody>
      </p:sp>
      <p:sp>
        <p:nvSpPr>
          <p:cNvPr id="13" name="Овал 12"/>
          <p:cNvSpPr/>
          <p:nvPr/>
        </p:nvSpPr>
        <p:spPr>
          <a:xfrm>
            <a:off x="18902397" y="11795266"/>
            <a:ext cx="1209970" cy="120997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018269" y="12097935"/>
            <a:ext cx="993052" cy="74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Скругленная соединительная линия 18"/>
          <p:cNvCxnSpPr>
            <a:stCxn id="61" idx="1"/>
            <a:endCxn id="59" idx="1"/>
          </p:cNvCxnSpPr>
          <p:nvPr/>
        </p:nvCxnSpPr>
        <p:spPr>
          <a:xfrm rot="10800000">
            <a:off x="23136467" y="4802538"/>
            <a:ext cx="17780" cy="10585176"/>
          </a:xfrm>
          <a:prstGeom prst="curvedConnector3">
            <a:avLst>
              <a:gd name="adj1" fmla="val 17760006"/>
            </a:avLst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1070090" y="18852285"/>
            <a:ext cx="2268000" cy="1008000"/>
          </a:xfrm>
          <a:prstGeom prst="rightArrow">
            <a:avLst>
              <a:gd name="adj1" fmla="val 73265"/>
              <a:gd name="adj2" fmla="val 50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128016" tIns="64008" rIns="128016" bIns="64008" rtlCol="0">
            <a:noAutofit/>
          </a:bodyPr>
          <a:lstStyle/>
          <a:p>
            <a:r>
              <a:rPr lang="ru-RU" sz="1700" dirty="0">
                <a:solidFill>
                  <a:prstClr val="white"/>
                </a:solidFill>
              </a:rPr>
              <a:t>Оригинальная идея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5707405" y="18751474"/>
            <a:ext cx="2268000" cy="1008000"/>
          </a:xfrm>
          <a:prstGeom prst="leftArrow">
            <a:avLst>
              <a:gd name="adj1" fmla="val 70007"/>
              <a:gd name="adj2" fmla="val 43236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128016" tIns="64008" rIns="128016" bIns="64008" rtlCol="0">
            <a:noAutofit/>
          </a:bodyPr>
          <a:lstStyle/>
          <a:p>
            <a:r>
              <a:rPr lang="ru-RU" sz="1500" dirty="0">
                <a:solidFill>
                  <a:prstClr val="white"/>
                </a:solidFill>
              </a:rPr>
              <a:t>Воспроизводство технологий (</a:t>
            </a:r>
            <a:r>
              <a:rPr lang="ru-RU" sz="1500" dirty="0" err="1">
                <a:solidFill>
                  <a:prstClr val="white"/>
                </a:solidFill>
              </a:rPr>
              <a:t>биоаналоги</a:t>
            </a:r>
            <a:r>
              <a:rPr lang="ru-RU" sz="1500" dirty="0">
                <a:solidFill>
                  <a:prstClr val="white"/>
                </a:solidFill>
              </a:rPr>
              <a:t>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5555936" y="19860398"/>
            <a:ext cx="3326770" cy="603242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ru-RU" sz="1500" i="1" dirty="0">
                <a:solidFill>
                  <a:prstClr val="black"/>
                </a:solidFill>
              </a:rPr>
              <a:t>Сторонний опыт, результаты исследований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3136467" y="15626327"/>
            <a:ext cx="2923525" cy="1108923"/>
          </a:xfrm>
          <a:prstGeom prst="rect">
            <a:avLst/>
          </a:prstGeom>
          <a:solidFill>
            <a:srgbClr val="0099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ru-RU" sz="2200" dirty="0">
                <a:solidFill>
                  <a:prstClr val="white"/>
                </a:solidFill>
              </a:rPr>
              <a:t>Ранняя </a:t>
            </a:r>
            <a:r>
              <a:rPr lang="ru-RU" sz="2200" dirty="0" err="1">
                <a:solidFill>
                  <a:prstClr val="white"/>
                </a:solidFill>
              </a:rPr>
              <a:t>доклиника</a:t>
            </a:r>
            <a:endParaRPr lang="ru-RU" sz="2200" dirty="0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3136467" y="8468732"/>
            <a:ext cx="2923525" cy="1713790"/>
          </a:xfrm>
          <a:prstGeom prst="rect">
            <a:avLst/>
          </a:prstGeom>
          <a:solidFill>
            <a:srgbClr val="0099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en-US" sz="2200" dirty="0">
                <a:solidFill>
                  <a:prstClr val="white"/>
                </a:solidFill>
              </a:rPr>
              <a:t>II </a:t>
            </a:r>
            <a:r>
              <a:rPr lang="ru-RU" sz="2200" dirty="0">
                <a:solidFill>
                  <a:prstClr val="white"/>
                </a:solidFill>
              </a:rPr>
              <a:t>фаза клинических исследований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3136467" y="5545207"/>
            <a:ext cx="2923525" cy="2721902"/>
          </a:xfrm>
          <a:prstGeom prst="rect">
            <a:avLst/>
          </a:prstGeom>
          <a:solidFill>
            <a:srgbClr val="0099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en-US" sz="2200" dirty="0">
                <a:solidFill>
                  <a:prstClr val="white"/>
                </a:solidFill>
              </a:rPr>
              <a:t>III </a:t>
            </a:r>
            <a:r>
              <a:rPr lang="ru-RU" sz="2200" dirty="0">
                <a:solidFill>
                  <a:prstClr val="white"/>
                </a:solidFill>
              </a:rPr>
              <a:t>фаза клинических исследований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0212943" y="5545207"/>
            <a:ext cx="2721902" cy="27219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ru-RU" sz="1700" dirty="0">
                <a:solidFill>
                  <a:prstClr val="black"/>
                </a:solidFill>
              </a:rPr>
              <a:t>Персонифицированная медицина</a:t>
            </a:r>
          </a:p>
          <a:p>
            <a:pPr algn="ctr"/>
            <a:endParaRPr lang="ru-RU" sz="1700" dirty="0">
              <a:solidFill>
                <a:prstClr val="black"/>
              </a:solidFill>
            </a:endParaRPr>
          </a:p>
          <a:p>
            <a:pPr algn="ctr"/>
            <a:r>
              <a:rPr lang="ru-RU" sz="1700" dirty="0">
                <a:solidFill>
                  <a:prstClr val="black"/>
                </a:solidFill>
              </a:rPr>
              <a:t>Репрезентативная выборка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0212943" y="8468732"/>
            <a:ext cx="2721902" cy="17137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ru-RU" sz="2200" dirty="0">
                <a:solidFill>
                  <a:prstClr val="black"/>
                </a:solidFill>
              </a:rPr>
              <a:t>Репрезентативная выборка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0212943" y="15626327"/>
            <a:ext cx="2721902" cy="11089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ru-RU" sz="2200" dirty="0">
                <a:solidFill>
                  <a:prstClr val="black"/>
                </a:solidFill>
              </a:rPr>
              <a:t>Культуры клеток, животные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0162789" y="19860398"/>
            <a:ext cx="3326770" cy="590931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ru-RU" sz="1500" i="1" dirty="0">
                <a:solidFill>
                  <a:prstClr val="black"/>
                </a:solidFill>
              </a:rPr>
              <a:t>Биомедицинские </a:t>
            </a:r>
          </a:p>
          <a:p>
            <a:pPr algn="ctr"/>
            <a:r>
              <a:rPr lang="ru-RU" sz="1500" i="1" dirty="0">
                <a:solidFill>
                  <a:prstClr val="black"/>
                </a:solidFill>
              </a:rPr>
              <a:t>платформы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26261614" y="15626327"/>
            <a:ext cx="1612979" cy="11089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en-US" sz="2200" dirty="0">
                <a:solidFill>
                  <a:prstClr val="black"/>
                </a:solidFill>
              </a:rPr>
              <a:t>GLP</a:t>
            </a:r>
            <a:endParaRPr lang="ru-RU" sz="2200" dirty="0">
              <a:solidFill>
                <a:prstClr val="black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5858369" y="13005236"/>
            <a:ext cx="1814602" cy="1108923"/>
          </a:xfrm>
          <a:prstGeom prst="rect">
            <a:avLst/>
          </a:prstGeom>
          <a:solidFill>
            <a:srgbClr val="0099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ru-RU" sz="1700" dirty="0">
                <a:solidFill>
                  <a:prstClr val="white"/>
                </a:solidFill>
              </a:rPr>
              <a:t>Поздняя </a:t>
            </a:r>
            <a:r>
              <a:rPr lang="ru-RU" sz="1700" dirty="0" err="1">
                <a:solidFill>
                  <a:prstClr val="white"/>
                </a:solidFill>
              </a:rPr>
              <a:t>доклиника</a:t>
            </a:r>
            <a:endParaRPr lang="ru-RU" sz="1700" dirty="0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7672971" y="13005236"/>
            <a:ext cx="1108923" cy="11089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en-US" sz="2200" dirty="0">
                <a:solidFill>
                  <a:prstClr val="black"/>
                </a:solidFill>
              </a:rPr>
              <a:t>GLP</a:t>
            </a:r>
            <a:r>
              <a:rPr lang="ru-RU" sz="2200" dirty="0">
                <a:solidFill>
                  <a:prstClr val="black"/>
                </a:solidFill>
              </a:rPr>
              <a:t> </a:t>
            </a:r>
            <a:r>
              <a:rPr lang="en-US" sz="2200" dirty="0">
                <a:solidFill>
                  <a:prstClr val="black"/>
                </a:solidFill>
              </a:rPr>
              <a:t>S.O.P.</a:t>
            </a:r>
            <a:endParaRPr lang="ru-RU" sz="2200" dirty="0">
              <a:solidFill>
                <a:prstClr val="black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3136467" y="10484956"/>
            <a:ext cx="2923525" cy="1108923"/>
          </a:xfrm>
          <a:prstGeom prst="rect">
            <a:avLst/>
          </a:prstGeom>
          <a:solidFill>
            <a:srgbClr val="0099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en-US" sz="2200" dirty="0">
                <a:solidFill>
                  <a:prstClr val="white"/>
                </a:solidFill>
              </a:rPr>
              <a:t>I </a:t>
            </a:r>
            <a:r>
              <a:rPr lang="ru-RU" sz="2200" dirty="0">
                <a:solidFill>
                  <a:prstClr val="white"/>
                </a:solidFill>
              </a:rPr>
              <a:t>фаза клинических исследований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20212943" y="10484956"/>
            <a:ext cx="2721902" cy="11089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ru-RU" sz="2200" dirty="0">
                <a:solidFill>
                  <a:prstClr val="black"/>
                </a:solidFill>
              </a:rPr>
              <a:t>Здоровые </a:t>
            </a:r>
          </a:p>
          <a:p>
            <a:pPr algn="ctr"/>
            <a:r>
              <a:rPr lang="ru-RU" sz="2200" dirty="0">
                <a:solidFill>
                  <a:prstClr val="black"/>
                </a:solidFill>
              </a:rPr>
              <a:t>добровольцы</a:t>
            </a:r>
          </a:p>
        </p:txBody>
      </p:sp>
      <p:cxnSp>
        <p:nvCxnSpPr>
          <p:cNvPr id="36" name="Прямая со стрелкой 35"/>
          <p:cNvCxnSpPr/>
          <p:nvPr/>
        </p:nvCxnSpPr>
        <p:spPr>
          <a:xfrm flipV="1">
            <a:off x="24447013" y="11694690"/>
            <a:ext cx="0" cy="604867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24447013" y="4234661"/>
            <a:ext cx="0" cy="100811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26261615" y="5545207"/>
            <a:ext cx="1713790" cy="27219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en-US" sz="2200" dirty="0">
                <a:solidFill>
                  <a:prstClr val="black"/>
                </a:solidFill>
              </a:rPr>
              <a:t>GCP</a:t>
            </a:r>
            <a:endParaRPr lang="ru-RU" sz="2200" dirty="0">
              <a:solidFill>
                <a:prstClr val="black"/>
              </a:solidFill>
            </a:endParaRPr>
          </a:p>
          <a:p>
            <a:pPr algn="ctr"/>
            <a:r>
              <a:rPr lang="en-US" sz="2200" dirty="0">
                <a:solidFill>
                  <a:prstClr val="black"/>
                </a:solidFill>
              </a:rPr>
              <a:t>S.O.P.</a:t>
            </a:r>
            <a:endParaRPr lang="ru-RU" sz="2200" dirty="0">
              <a:solidFill>
                <a:prstClr val="black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6261615" y="8468732"/>
            <a:ext cx="1713790" cy="17137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en-US" sz="2200" dirty="0">
                <a:solidFill>
                  <a:prstClr val="black"/>
                </a:solidFill>
              </a:rPr>
              <a:t>GCP</a:t>
            </a:r>
            <a:r>
              <a:rPr lang="ru-RU" sz="2200" dirty="0">
                <a:solidFill>
                  <a:prstClr val="black"/>
                </a:solidFill>
              </a:rPr>
              <a:t>; </a:t>
            </a:r>
            <a:endParaRPr lang="en-US" sz="2200" dirty="0">
              <a:solidFill>
                <a:prstClr val="black"/>
              </a:solidFill>
            </a:endParaRPr>
          </a:p>
          <a:p>
            <a:pPr algn="ctr"/>
            <a:r>
              <a:rPr lang="en-US" sz="2200" dirty="0">
                <a:solidFill>
                  <a:prstClr val="black"/>
                </a:solidFill>
              </a:rPr>
              <a:t>S.O.P.</a:t>
            </a:r>
            <a:endParaRPr lang="ru-RU" sz="2200" dirty="0">
              <a:solidFill>
                <a:prstClr val="black"/>
              </a:solidFill>
            </a:endParaRPr>
          </a:p>
        </p:txBody>
      </p:sp>
      <p:grpSp>
        <p:nvGrpSpPr>
          <p:cNvPr id="2" name="Группа 123"/>
          <p:cNvGrpSpPr/>
          <p:nvPr/>
        </p:nvGrpSpPr>
        <p:grpSpPr>
          <a:xfrm>
            <a:off x="27672972" y="11493069"/>
            <a:ext cx="1823258" cy="1219448"/>
            <a:chOff x="2315438" y="2936532"/>
            <a:chExt cx="1302327" cy="871034"/>
          </a:xfrm>
        </p:grpSpPr>
        <p:pic>
          <p:nvPicPr>
            <p:cNvPr id="41" name="Picture 10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485642" y="2936532"/>
              <a:ext cx="961918" cy="685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" name="TextBox 41"/>
            <p:cNvSpPr txBox="1"/>
            <p:nvPr/>
          </p:nvSpPr>
          <p:spPr>
            <a:xfrm>
              <a:off x="2315438" y="3598717"/>
              <a:ext cx="1302327" cy="208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300" dirty="0">
                  <a:solidFill>
                    <a:prstClr val="black"/>
                  </a:solidFill>
                </a:rPr>
                <a:t>МЗСР</a:t>
              </a:r>
            </a:p>
          </p:txBody>
        </p:sp>
      </p:grpSp>
      <p:grpSp>
        <p:nvGrpSpPr>
          <p:cNvPr id="3" name="Группа 123"/>
          <p:cNvGrpSpPr/>
          <p:nvPr/>
        </p:nvGrpSpPr>
        <p:grpSpPr>
          <a:xfrm>
            <a:off x="27672972" y="3932229"/>
            <a:ext cx="1823258" cy="1219448"/>
            <a:chOff x="2315438" y="2936532"/>
            <a:chExt cx="1302327" cy="871034"/>
          </a:xfrm>
        </p:grpSpPr>
        <p:pic>
          <p:nvPicPr>
            <p:cNvPr id="44" name="Picture 10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485642" y="2936532"/>
              <a:ext cx="961918" cy="685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Box 44"/>
            <p:cNvSpPr txBox="1"/>
            <p:nvPr/>
          </p:nvSpPr>
          <p:spPr>
            <a:xfrm>
              <a:off x="2315438" y="3598717"/>
              <a:ext cx="1302327" cy="208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300" dirty="0">
                  <a:solidFill>
                    <a:prstClr val="black"/>
                  </a:solidFill>
                </a:rPr>
                <a:t>МЗСР</a:t>
              </a:r>
            </a:p>
          </p:txBody>
        </p:sp>
      </p:grpSp>
      <p:grpSp>
        <p:nvGrpSpPr>
          <p:cNvPr id="5" name="Группа 123"/>
          <p:cNvGrpSpPr/>
          <p:nvPr/>
        </p:nvGrpSpPr>
        <p:grpSpPr>
          <a:xfrm>
            <a:off x="27672972" y="1815194"/>
            <a:ext cx="1823258" cy="1219448"/>
            <a:chOff x="2315438" y="2936532"/>
            <a:chExt cx="1302327" cy="871034"/>
          </a:xfrm>
        </p:grpSpPr>
        <p:pic>
          <p:nvPicPr>
            <p:cNvPr id="47" name="Picture 10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485642" y="2936532"/>
              <a:ext cx="961918" cy="685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" name="TextBox 47"/>
            <p:cNvSpPr txBox="1"/>
            <p:nvPr/>
          </p:nvSpPr>
          <p:spPr>
            <a:xfrm>
              <a:off x="2315438" y="3598717"/>
              <a:ext cx="1302327" cy="208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300" dirty="0">
                  <a:solidFill>
                    <a:prstClr val="black"/>
                  </a:solidFill>
                </a:rPr>
                <a:t>МЗСР</a:t>
              </a:r>
            </a:p>
          </p:txBody>
        </p:sp>
      </p:grpSp>
      <p:cxnSp>
        <p:nvCxnSpPr>
          <p:cNvPr id="49" name="Прямая со стрелкой 48"/>
          <p:cNvCxnSpPr/>
          <p:nvPr/>
        </p:nvCxnSpPr>
        <p:spPr>
          <a:xfrm flipV="1">
            <a:off x="24547824" y="17239306"/>
            <a:ext cx="0" cy="100811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23035656" y="2924116"/>
            <a:ext cx="2923525" cy="110892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ru-RU" sz="2000" dirty="0">
                <a:solidFill>
                  <a:prstClr val="white"/>
                </a:solidFill>
              </a:rPr>
              <a:t>Внедрение в клиническую практику</a:t>
            </a:r>
          </a:p>
        </p:txBody>
      </p:sp>
      <p:cxnSp>
        <p:nvCxnSpPr>
          <p:cNvPr id="51" name="Прямая со стрелкой 50"/>
          <p:cNvCxnSpPr/>
          <p:nvPr/>
        </p:nvCxnSpPr>
        <p:spPr>
          <a:xfrm flipV="1">
            <a:off x="24447013" y="1815192"/>
            <a:ext cx="0" cy="100811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24648635" y="12202245"/>
            <a:ext cx="3427581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24648635" y="4701726"/>
            <a:ext cx="3326770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24749447" y="2383069"/>
            <a:ext cx="3225958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5051880" y="2016815"/>
            <a:ext cx="2721902" cy="744819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ru-RU" sz="2000" b="1" i="1" dirty="0">
                <a:solidFill>
                  <a:prstClr val="black"/>
                </a:solidFill>
              </a:rPr>
              <a:t>Стандарт оказания медицинской помощи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5152691" y="4335472"/>
            <a:ext cx="3125147" cy="744819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ru-RU" sz="2000" b="1" i="1" dirty="0">
                <a:solidFill>
                  <a:prstClr val="black"/>
                </a:solidFill>
              </a:rPr>
              <a:t>Разрешение на клиническое применение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4951069" y="11835991"/>
            <a:ext cx="3225958" cy="1052596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ru-RU" sz="2000" b="1" i="1" dirty="0">
                <a:solidFill>
                  <a:prstClr val="black"/>
                </a:solidFill>
              </a:rPr>
              <a:t>Разрешение на клинические исследования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2430789" y="11667860"/>
            <a:ext cx="1814602" cy="732508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r"/>
            <a:r>
              <a:rPr lang="ru-RU" sz="39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6-10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3136467" y="4436284"/>
            <a:ext cx="1108923" cy="732508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r"/>
            <a:r>
              <a:rPr lang="ru-RU" sz="39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1-2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9759040" y="17340117"/>
            <a:ext cx="4536504" cy="732508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r"/>
            <a:r>
              <a:rPr lang="ru-RU" sz="39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1 000 000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3136467" y="15021460"/>
            <a:ext cx="1108923" cy="732508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r"/>
            <a:r>
              <a:rPr lang="ru-RU" sz="39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</a:t>
            </a:r>
          </a:p>
        </p:txBody>
      </p:sp>
      <p:sp>
        <p:nvSpPr>
          <p:cNvPr id="62" name="Овал 61"/>
          <p:cNvSpPr/>
          <p:nvPr/>
        </p:nvSpPr>
        <p:spPr>
          <a:xfrm>
            <a:off x="18902161" y="11795501"/>
            <a:ext cx="1209970" cy="1209970"/>
          </a:xfrm>
          <a:prstGeom prst="ellipse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63" name="Shape 62"/>
          <p:cNvCxnSpPr>
            <a:stCxn id="62" idx="4"/>
            <a:endCxn id="65" idx="1"/>
          </p:cNvCxnSpPr>
          <p:nvPr/>
        </p:nvCxnSpPr>
        <p:spPr>
          <a:xfrm rot="16200000" flipH="1">
            <a:off x="21800778" y="10711840"/>
            <a:ext cx="554226" cy="5141489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3942957" y="18751474"/>
            <a:ext cx="12001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Прямоугольник 64"/>
          <p:cNvSpPr/>
          <p:nvPr/>
        </p:nvSpPr>
        <p:spPr>
          <a:xfrm>
            <a:off x="24648635" y="13005236"/>
            <a:ext cx="1209734" cy="11089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ru-RU" sz="1700" dirty="0">
                <a:solidFill>
                  <a:prstClr val="black"/>
                </a:solidFill>
              </a:rPr>
              <a:t>Модели на животных</a:t>
            </a:r>
            <a:endParaRPr lang="en-US" sz="1700" dirty="0">
              <a:solidFill>
                <a:prstClr val="black"/>
              </a:solidFill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 flipH="1">
            <a:off x="22834034" y="12299557"/>
            <a:ext cx="1612979" cy="60486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24447013" y="12299557"/>
            <a:ext cx="1612979" cy="60486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8" name="Прямоугольник 67"/>
          <p:cNvSpPr/>
          <p:nvPr/>
        </p:nvSpPr>
        <p:spPr>
          <a:xfrm>
            <a:off x="21221054" y="13005236"/>
            <a:ext cx="1814602" cy="1108923"/>
          </a:xfrm>
          <a:prstGeom prst="rect">
            <a:avLst/>
          </a:prstGeom>
          <a:solidFill>
            <a:srgbClr val="0099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ru-RU" sz="1500" dirty="0">
                <a:solidFill>
                  <a:prstClr val="white"/>
                </a:solidFill>
              </a:rPr>
              <a:t>Производственная технология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20112131" y="13005236"/>
            <a:ext cx="1108923" cy="11089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en-US" sz="2200" dirty="0">
                <a:solidFill>
                  <a:prstClr val="black"/>
                </a:solidFill>
              </a:rPr>
              <a:t>GMP</a:t>
            </a:r>
            <a:endParaRPr lang="ru-RU" sz="2200" dirty="0">
              <a:solidFill>
                <a:prstClr val="black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23035656" y="13005236"/>
            <a:ext cx="1209600" cy="11089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ru-RU" sz="1700" dirty="0">
                <a:solidFill>
                  <a:prstClr val="black"/>
                </a:solidFill>
              </a:rPr>
              <a:t>Готовая форма</a:t>
            </a:r>
            <a:endParaRPr lang="en-US" sz="1700" dirty="0">
              <a:solidFill>
                <a:prstClr val="black"/>
              </a:solidFill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26261615" y="10484956"/>
            <a:ext cx="1713790" cy="11089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en-US" sz="2200" dirty="0">
                <a:solidFill>
                  <a:prstClr val="black"/>
                </a:solidFill>
              </a:rPr>
              <a:t>GCP</a:t>
            </a:r>
            <a:r>
              <a:rPr lang="ru-RU" sz="2200" dirty="0">
                <a:solidFill>
                  <a:prstClr val="black"/>
                </a:solidFill>
              </a:rPr>
              <a:t> </a:t>
            </a:r>
            <a:endParaRPr lang="en-US" sz="2200" dirty="0">
              <a:solidFill>
                <a:prstClr val="black"/>
              </a:solidFill>
            </a:endParaRPr>
          </a:p>
          <a:p>
            <a:pPr algn="ctr"/>
            <a:r>
              <a:rPr lang="en-US" sz="2200" dirty="0">
                <a:solidFill>
                  <a:prstClr val="black"/>
                </a:solidFill>
              </a:rPr>
              <a:t>S.O.P.</a:t>
            </a:r>
            <a:endParaRPr lang="ru-RU" sz="2200" dirty="0">
              <a:solidFill>
                <a:prstClr val="black"/>
              </a:solidFill>
            </a:endParaRPr>
          </a:p>
        </p:txBody>
      </p:sp>
      <p:cxnSp>
        <p:nvCxnSpPr>
          <p:cNvPr id="72" name="Прямая со стрелкой 71"/>
          <p:cNvCxnSpPr>
            <a:endCxn id="68" idx="2"/>
          </p:cNvCxnSpPr>
          <p:nvPr/>
        </p:nvCxnSpPr>
        <p:spPr>
          <a:xfrm flipH="1" flipV="1">
            <a:off x="22128355" y="14114159"/>
            <a:ext cx="2419469" cy="100811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endCxn id="32" idx="2"/>
          </p:cNvCxnSpPr>
          <p:nvPr/>
        </p:nvCxnSpPr>
        <p:spPr>
          <a:xfrm flipV="1">
            <a:off x="24547824" y="14114159"/>
            <a:ext cx="2217846" cy="100811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24547824" y="15122271"/>
            <a:ext cx="0" cy="403245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42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3025</TotalTime>
  <Words>1302</Words>
  <Application>Microsoft Office PowerPoint</Application>
  <PresentationFormat>A3 (297x420 мм)</PresentationFormat>
  <Paragraphs>381</Paragraphs>
  <Slides>13</Slides>
  <Notes>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SimSun</vt:lpstr>
      <vt:lpstr>SimSun</vt:lpstr>
      <vt:lpstr>Arial</vt:lpstr>
      <vt:lpstr>Calibri</vt:lpstr>
      <vt:lpstr>Helios</vt:lpstr>
      <vt:lpstr>Times New Roman</vt:lpstr>
      <vt:lpstr>Wingdings</vt:lpstr>
      <vt:lpstr>Тема Office</vt:lpstr>
      <vt:lpstr>Слайд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Создание непрерывного инновационного цикла на основе  программно-целевого финансирования проектов медицинских научных платформ  </vt:lpstr>
      <vt:lpstr>Презентация PowerPoint</vt:lpstr>
      <vt:lpstr>Презентация PowerPoint</vt:lpstr>
      <vt:lpstr>Внедрение инноваций в медицину</vt:lpstr>
      <vt:lpstr>Презентация PowerPoint</vt:lpstr>
      <vt:lpstr>Готовность к формированию «прорывных» инновационных биомедицинских продуктов</vt:lpstr>
      <vt:lpstr>Основные результаты реформирования  медицинской науки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Пронин Александр Васильевич</dc:creator>
  <cp:lastModifiedBy>Петр</cp:lastModifiedBy>
  <cp:revision>118</cp:revision>
  <cp:lastPrinted>2013-07-26T05:29:01Z</cp:lastPrinted>
  <dcterms:created xsi:type="dcterms:W3CDTF">2013-06-13T15:26:14Z</dcterms:created>
  <dcterms:modified xsi:type="dcterms:W3CDTF">2013-09-23T19:55:21Z</dcterms:modified>
</cp:coreProperties>
</file>