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1"/>
  </p:notesMasterIdLst>
  <p:sldIdLst>
    <p:sldId id="256" r:id="rId2"/>
    <p:sldId id="280" r:id="rId3"/>
    <p:sldId id="278" r:id="rId4"/>
    <p:sldId id="279" r:id="rId5"/>
    <p:sldId id="267" r:id="rId6"/>
    <p:sldId id="266" r:id="rId7"/>
    <p:sldId id="270" r:id="rId8"/>
    <p:sldId id="268" r:id="rId9"/>
    <p:sldId id="272" r:id="rId10"/>
  </p:sldIdLst>
  <p:sldSz cx="24382413" cy="13716000"/>
  <p:notesSz cx="6858000" cy="9144000"/>
  <p:embeddedFontLst>
    <p:embeddedFont>
      <p:font typeface="Tahoma" panose="020B0604030504040204" pitchFamily="34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6" userDrawn="1">
          <p15:clr>
            <a:srgbClr val="A4A3A4"/>
          </p15:clr>
        </p15:guide>
        <p15:guide id="2" pos="15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84298" autoAdjust="0"/>
  </p:normalViewPr>
  <p:slideViewPr>
    <p:cSldViewPr snapToGrid="0" showGuides="1">
      <p:cViewPr varScale="1">
        <p:scale>
          <a:sx n="49" d="100"/>
          <a:sy n="49" d="100"/>
        </p:scale>
        <p:origin x="840" y="60"/>
      </p:cViewPr>
      <p:guideLst>
        <p:guide orient="horz" pos="7926"/>
        <p:guide pos="150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50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EC5-4567-A4D8-5CDF7CA2A2C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EC5-4567-A4D8-5CDF7CA2A2C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EC5-4567-A4D8-5CDF7CA2A2CB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C5-4567-A4D8-5CDF7CA2A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051C-449D-90A4-2B3A45B736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051C-449D-90A4-2B3A45B736EC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051C-449D-90A4-2B3A45B736EC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1C-449D-90A4-2B3A45B73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8891163460541"/>
          <c:y val="0.11744991361824186"/>
          <c:w val="0.8662961751037217"/>
          <c:h val="0.78609542476110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5"/>
            </a:solidFill>
            <a:ln w="1016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36-4F77-8E9A-FB102B5EB7F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136-4F77-8E9A-FB102B5EB7F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136-4F77-8E9A-FB102B5EB7F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136-4F77-8E9A-FB102B5EB7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220</c:v>
                </c:pt>
                <c:pt idx="1">
                  <c:v>320</c:v>
                </c:pt>
                <c:pt idx="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36-4F77-8E9A-FB102B5EB7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330</c:v>
                </c:pt>
                <c:pt idx="1">
                  <c:v>380</c:v>
                </c:pt>
                <c:pt idx="2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36-4F77-8E9A-FB102B5EB7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290</c:v>
                </c:pt>
                <c:pt idx="1">
                  <c:v>440</c:v>
                </c:pt>
                <c:pt idx="2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36-4F77-8E9A-FB102B5EB7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490</c:v>
                </c:pt>
                <c:pt idx="1">
                  <c:v>510</c:v>
                </c:pt>
                <c:pt idx="2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36-4F77-8E9A-FB102B5EB7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-20"/>
        <c:axId val="34065792"/>
        <c:axId val="33428608"/>
      </c:barChart>
      <c:catAx>
        <c:axId val="34065792"/>
        <c:scaling>
          <c:orientation val="minMax"/>
        </c:scaling>
        <c:delete val="1"/>
        <c:axPos val="b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33428608"/>
        <c:crossesAt val="10"/>
        <c:auto val="1"/>
        <c:lblAlgn val="ctr"/>
        <c:lblOffset val="100"/>
        <c:tickMarkSkip val="1"/>
        <c:noMultiLvlLbl val="0"/>
      </c:catAx>
      <c:valAx>
        <c:axId val="33428608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low"/>
        <c:spPr>
          <a:noFill/>
          <a:ln w="3175"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2"/>
                </a:solidFill>
                <a:latin typeface="TT Norms Pro" panose="020B0103030101020204" pitchFamily="34" charset="0"/>
                <a:ea typeface="+mn-ea"/>
                <a:cs typeface="+mn-cs"/>
              </a:defRPr>
            </a:pPr>
            <a:endParaRPr lang="ru-RU"/>
          </a:p>
        </c:txPr>
        <c:crossAx val="34065792"/>
        <c:crosses val="autoZero"/>
        <c:crossBetween val="between"/>
        <c:majorUnit val="20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ru-RU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21</a:t>
          </a:r>
          <a:endParaRPr lang="ru-RU" sz="40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ru-RU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</a:t>
          </a:r>
          <a:r>
            <a:rPr lang="en-US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</a:t>
          </a:r>
          <a:endParaRPr lang="ru-RU" sz="40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0.12193</cdr:x>
      <cdr:y>0.11589</cdr:y>
    </cdr:from>
    <cdr:to>
      <cdr:x>1</cdr:x>
      <cdr:y>0.11875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>
          <a:off x="1363396" y="870857"/>
          <a:ext cx="9818685" cy="21450"/>
        </a:xfrm>
        <a:prstGeom xmlns:a="http://schemas.openxmlformats.org/drawingml/2006/main" prst="line">
          <a:avLst/>
        </a:prstGeom>
        <a:ln xmlns:a="http://schemas.openxmlformats.org/drawingml/2006/main" w="1905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0.98388</cdr:x>
      <cdr:y>0.03731</cdr:y>
    </cdr:from>
    <cdr:to>
      <cdr:x>0.98388</cdr:x>
      <cdr:y>0.95713</cdr:y>
    </cdr:to>
    <cdr:cxnSp macro="">
      <cdr:nvCxnSpPr>
        <cdr:cNvPr id="20" name="Прямая соединительная линия 19"/>
        <cdr:cNvCxnSpPr/>
      </cdr:nvCxnSpPr>
      <cdr:spPr>
        <a:xfrm xmlns:a="http://schemas.openxmlformats.org/drawingml/2006/main">
          <a:off x="12991730" y="280369"/>
          <a:ext cx="0" cy="6911820"/>
        </a:xfrm>
        <a:prstGeom xmlns:a="http://schemas.openxmlformats.org/drawingml/2006/main" prst="line">
          <a:avLst/>
        </a:prstGeom>
        <a:ln xmlns:a="http://schemas.openxmlformats.org/drawingml/2006/main" w="381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0.12205</cdr:x>
      <cdr:y>0.04924</cdr:y>
    </cdr:from>
    <cdr:to>
      <cdr:x>0.12205</cdr:x>
      <cdr:y>0.88702</cdr:y>
    </cdr:to>
    <cdr:cxnSp macro="">
      <cdr:nvCxnSpPr>
        <cdr:cNvPr id="21" name="Прямая соединительная линия 20"/>
        <cdr:cNvCxnSpPr/>
      </cdr:nvCxnSpPr>
      <cdr:spPr>
        <a:xfrm xmlns:a="http://schemas.openxmlformats.org/drawingml/2006/main">
          <a:off x="1611655" y="370005"/>
          <a:ext cx="0" cy="6295346"/>
        </a:xfrm>
        <a:prstGeom xmlns:a="http://schemas.openxmlformats.org/drawingml/2006/main" prst="line">
          <a:avLst/>
        </a:prstGeom>
        <a:ln xmlns:a="http://schemas.openxmlformats.org/drawingml/2006/main" w="254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0.19851</cdr:x>
      <cdr:y>0.9733</cdr:y>
    </cdr:from>
    <cdr:to>
      <cdr:x>0.33395</cdr:x>
      <cdr:y>1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2219739" y="6430285"/>
          <a:ext cx="1514475" cy="176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0.24084</cdr:x>
      <cdr:y>0.93836</cdr:y>
    </cdr:from>
    <cdr:to>
      <cdr:x>0.35073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088469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en-US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0.53005</cdr:x>
      <cdr:y>0.93836</cdr:y>
    </cdr:from>
    <cdr:to>
      <cdr:x>0.63993</cdr:x>
      <cdr:y>1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6797264" y="7439934"/>
          <a:ext cx="1409089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en-US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21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0.79485</cdr:x>
      <cdr:y>0.93836</cdr:y>
    </cdr:from>
    <cdr:to>
      <cdr:x>0.90474</cdr:x>
      <cdr:y>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10193076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202</a:t>
          </a:r>
          <a:r>
            <a:rPr lang="en-US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0.02461</cdr:x>
      <cdr:y>0.01474</cdr:y>
    </cdr:from>
    <cdr:to>
      <cdr:x>0.13449</cdr:x>
      <cdr:y>0.07178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315630" y="116906"/>
          <a:ext cx="1409089" cy="4522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 smtClean="0">
              <a:solidFill>
                <a:schemeClr val="tx2"/>
              </a:solidFill>
              <a:latin typeface="Tahoma" panose="020B0604030504040204" pitchFamily="34" charset="0"/>
            </a:rPr>
            <a:t>млн. руб.</a:t>
          </a:r>
          <a:endParaRPr lang="ru-RU" sz="180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E627D-15EB-40F5-AEC0-AD078B3D9203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FAC02-5901-4D7E-90A5-4DB54C8C6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 </a:t>
            </a:r>
          </a:p>
          <a:p>
            <a:r>
              <a:rPr lang="ru-RU" dirty="0" smtClean="0"/>
              <a:t>Клик по изображению – сверху Формат – область выделения</a:t>
            </a:r>
          </a:p>
          <a:p>
            <a:r>
              <a:rPr lang="ru-RU" dirty="0" smtClean="0"/>
              <a:t>Выбрать</a:t>
            </a:r>
            <a:r>
              <a:rPr lang="ru-RU" baseline="0" dirty="0" smtClean="0"/>
              <a:t> Рисунок – можно удалить и вставить другой, правый клик по рисунку, переместить на задний план</a:t>
            </a:r>
            <a:endParaRPr lang="ru-RU" dirty="0" smtClean="0"/>
          </a:p>
          <a:p>
            <a:r>
              <a:rPr lang="ru-RU" dirty="0" smtClean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178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 </a:t>
            </a:r>
          </a:p>
          <a:p>
            <a:r>
              <a:rPr lang="ru-RU" dirty="0" smtClean="0"/>
              <a:t>Клик по изображению – сверху Формат – область выделения</a:t>
            </a:r>
          </a:p>
          <a:p>
            <a:r>
              <a:rPr lang="ru-RU" dirty="0" smtClean="0"/>
              <a:t>Выбрать</a:t>
            </a:r>
            <a:r>
              <a:rPr lang="ru-RU" baseline="0" dirty="0" smtClean="0"/>
              <a:t> Рисунок – можно удалить и вставить другой, правый клик по рисунку, переместить на задний план</a:t>
            </a:r>
            <a:endParaRPr lang="ru-RU" dirty="0" smtClean="0"/>
          </a:p>
          <a:p>
            <a:r>
              <a:rPr lang="ru-RU" dirty="0" smtClean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9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 </a:t>
            </a:r>
          </a:p>
          <a:p>
            <a:r>
              <a:rPr lang="ru-RU" dirty="0" smtClean="0"/>
              <a:t>Клик по изображению – сверху Формат – область выделения</a:t>
            </a:r>
          </a:p>
          <a:p>
            <a:r>
              <a:rPr lang="ru-RU" dirty="0" smtClean="0"/>
              <a:t>Выбрать</a:t>
            </a:r>
            <a:r>
              <a:rPr lang="ru-RU" baseline="0" dirty="0" smtClean="0"/>
              <a:t> Рисунок – можно удалить и вставить другой, правый клик по рисунку, переместить на задний план</a:t>
            </a:r>
            <a:endParaRPr lang="ru-RU" dirty="0" smtClean="0"/>
          </a:p>
          <a:p>
            <a:r>
              <a:rPr lang="ru-RU" dirty="0" smtClean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9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</a:t>
            </a:r>
          </a:p>
          <a:p>
            <a:r>
              <a:rPr lang="ru-RU" dirty="0" smtClean="0"/>
              <a:t>правый клик по изображению - формат изображения</a:t>
            </a:r>
          </a:p>
          <a:p>
            <a:r>
              <a:rPr lang="ru-RU" dirty="0" smtClean="0"/>
              <a:t>вкладка заливка - рисунок или текстура</a:t>
            </a:r>
          </a:p>
          <a:p>
            <a:r>
              <a:rPr lang="ru-RU" dirty="0" smtClean="0"/>
              <a:t>выбрать рисунок</a:t>
            </a:r>
          </a:p>
          <a:p>
            <a:r>
              <a:rPr lang="ru-RU" dirty="0" smtClean="0"/>
              <a:t>вкладка формат - Обрезка - заливка - двигать за круглые точки в углах</a:t>
            </a:r>
          </a:p>
          <a:p>
            <a:r>
              <a:rPr lang="ru-RU" dirty="0" smtClean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74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</a:t>
            </a:r>
          </a:p>
          <a:p>
            <a:r>
              <a:rPr lang="ru-RU" dirty="0" smtClean="0"/>
              <a:t>правый клик по изображению - формат изображения</a:t>
            </a:r>
          </a:p>
          <a:p>
            <a:r>
              <a:rPr lang="ru-RU" dirty="0" smtClean="0"/>
              <a:t>вкладка заливка - рисунок или текстура</a:t>
            </a:r>
          </a:p>
          <a:p>
            <a:r>
              <a:rPr lang="ru-RU" dirty="0" smtClean="0"/>
              <a:t>выбрать рисунок</a:t>
            </a:r>
          </a:p>
          <a:p>
            <a:r>
              <a:rPr lang="ru-RU" dirty="0" smtClean="0"/>
              <a:t>вкладка формат - Обрезка - заливка - двигать за круглые точки в углах</a:t>
            </a:r>
          </a:p>
          <a:p>
            <a:r>
              <a:rPr lang="ru-RU" dirty="0" smtClean="0"/>
              <a:t>увеличивать и двигать картинку, чтобы получить нужное изображение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9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5185743"/>
            <a:ext cx="9952581" cy="4314960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Name of the</a:t>
            </a:r>
            <a:br>
              <a:rPr lang="en-US" dirty="0" smtClean="0"/>
            </a:br>
            <a:r>
              <a:rPr lang="en-US" dirty="0" smtClean="0"/>
              <a:t>event in one,</a:t>
            </a:r>
            <a:br>
              <a:rPr lang="en-US" dirty="0" smtClean="0"/>
            </a:br>
            <a:r>
              <a:rPr lang="en-US" dirty="0" smtClean="0"/>
              <a:t>two or more</a:t>
            </a:r>
            <a:br>
              <a:rPr lang="en-US" dirty="0" smtClean="0"/>
            </a:br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9569590"/>
            <a:ext cx="9952581" cy="199955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 dirty="0" smtClean="0"/>
              <a:t>Full Name</a:t>
            </a:r>
            <a:br>
              <a:rPr lang="en-US" dirty="0" smtClean="0"/>
            </a:br>
            <a:r>
              <a:rPr lang="en-US" dirty="0" smtClean="0"/>
              <a:t>Speaker position in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5606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7" y="2163817"/>
            <a:ext cx="7451784" cy="3130078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Section</a:t>
            </a:r>
            <a:br>
              <a:rPr lang="en-US" dirty="0" smtClean="0"/>
            </a:br>
            <a:r>
              <a:rPr lang="en-US" dirty="0" smtClean="0"/>
              <a:t>title or</a:t>
            </a:r>
            <a:br>
              <a:rPr lang="en-US" dirty="0" smtClean="0"/>
            </a:br>
            <a:r>
              <a:rPr lang="en-US" dirty="0" smtClean="0"/>
              <a:t>chapters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7017374"/>
            <a:ext cx="9952581" cy="29929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 dirty="0" smtClean="0"/>
              <a:t>If available, general</a:t>
            </a:r>
            <a:br>
              <a:rPr lang="en-US" dirty="0" smtClean="0"/>
            </a:br>
            <a:r>
              <a:rPr lang="en-US" dirty="0" smtClean="0"/>
              <a:t>information in this</a:t>
            </a:r>
            <a:br>
              <a:rPr lang="en-US" dirty="0" smtClean="0"/>
            </a:br>
            <a:r>
              <a:rPr lang="en-US" dirty="0" smtClean="0"/>
              <a:t>section may be posted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65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 on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7" y="4572001"/>
            <a:ext cx="10626784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At NUST MISIS, there are more than 40 world-class</a:t>
            </a:r>
            <a:br>
              <a:rPr lang="en-US" dirty="0" smtClean="0"/>
            </a:br>
            <a:r>
              <a:rPr lang="en-US" dirty="0" smtClean="0"/>
              <a:t>laboratories and engineering centers where leading Russian and international scientists work with the most breakthrough areas, implementing joint projects with partners — the largest research organizations and high-tech companies in the world.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8533870"/>
            <a:ext cx="11939588" cy="339308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  <a:latin typeface="Tahoma" panose="020B0604030504040204" pitchFamily="34" charset="0"/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3270" y="8909945"/>
            <a:ext cx="6982029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TOP 10</a:t>
            </a:r>
            <a:endParaRPr lang="ru-RU" dirty="0"/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6411" y="10189483"/>
            <a:ext cx="6968889" cy="1379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spc="-70" baseline="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The best Russian universities according to Interfax</a:t>
            </a: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1" y="9141922"/>
            <a:ext cx="2286000" cy="18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96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Name of this block</a:t>
            </a:r>
            <a:br>
              <a:rPr lang="en-US" dirty="0" smtClean="0"/>
            </a:br>
            <a:r>
              <a:rPr lang="en-US" dirty="0" smtClean="0"/>
              <a:t>of information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Constant search for the most</a:t>
            </a:r>
            <a:br>
              <a:rPr lang="en-US" dirty="0" smtClean="0"/>
            </a:br>
            <a:r>
              <a:rPr lang="en-US" dirty="0" smtClean="0"/>
              <a:t>effective active ingredients</a:t>
            </a:r>
            <a:br>
              <a:rPr lang="en-US" dirty="0" smtClean="0"/>
            </a:br>
            <a:r>
              <a:rPr lang="en-US" dirty="0" smtClean="0"/>
              <a:t>and their combinations, as well</a:t>
            </a:r>
            <a:br>
              <a:rPr lang="en-US" dirty="0" smtClean="0"/>
            </a:br>
            <a:r>
              <a:rPr lang="en-US" dirty="0" smtClean="0"/>
              <a:t>as original innovative products</a:t>
            </a:r>
            <a:endParaRPr lang="ru-RU" dirty="0" smtClean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 on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429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 on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7281725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8328993"/>
            <a:ext cx="14312959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Lorem Ipsum is simply dummy text of the printing and</a:t>
            </a:r>
            <a:br>
              <a:rPr lang="en-US" dirty="0" smtClean="0"/>
            </a:br>
            <a:r>
              <a:rPr lang="en-US" dirty="0" smtClean="0"/>
              <a:t>typesetting industry. Lorem Ipsum has been the industry's</a:t>
            </a:r>
            <a:br>
              <a:rPr lang="en-US" dirty="0" smtClean="0"/>
            </a:br>
            <a:r>
              <a:rPr lang="en-US" dirty="0" smtClean="0"/>
              <a:t>standard dummy text ever since the 1500s, when </a:t>
            </a:r>
            <a:br>
              <a:rPr lang="en-US" dirty="0" smtClean="0"/>
            </a:br>
            <a:r>
              <a:rPr lang="en-US" dirty="0" smtClean="0"/>
              <a:t>an unknown printer took a galley of type and scrambled</a:t>
            </a:r>
            <a:br>
              <a:rPr lang="en-US" dirty="0" smtClean="0"/>
            </a:br>
            <a:r>
              <a:rPr lang="en-US" dirty="0" smtClean="0"/>
              <a:t>it to make a type specimen book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5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Name of this block</a:t>
            </a:r>
            <a:br>
              <a:rPr lang="en-US" dirty="0" smtClean="0"/>
            </a:br>
            <a:r>
              <a:rPr lang="en-US" dirty="0" smtClean="0"/>
              <a:t>of information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Constant search for the most</a:t>
            </a:r>
            <a:br>
              <a:rPr lang="en-US" dirty="0" smtClean="0"/>
            </a:br>
            <a:r>
              <a:rPr lang="en-US" dirty="0" smtClean="0"/>
              <a:t>effective active ingredients</a:t>
            </a:r>
            <a:br>
              <a:rPr lang="en-US" dirty="0" smtClean="0"/>
            </a:br>
            <a:r>
              <a:rPr lang="en-US" dirty="0" smtClean="0"/>
              <a:t>and their combinations, as well</a:t>
            </a:r>
            <a:br>
              <a:rPr lang="en-US" dirty="0" smtClean="0"/>
            </a:br>
            <a:r>
              <a:rPr lang="en-US" dirty="0" smtClean="0"/>
              <a:t>as original innovative products</a:t>
            </a:r>
            <a:endParaRPr lang="ru-RU" dirty="0" smtClean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941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98516" y="10086693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err="1" smtClean="0"/>
              <a:t>Leninsky</a:t>
            </a:r>
            <a:r>
              <a:rPr lang="en-US" dirty="0" smtClean="0"/>
              <a:t> </a:t>
            </a:r>
            <a:r>
              <a:rPr lang="en-US" dirty="0" err="1" smtClean="0"/>
              <a:t>avenu</a:t>
            </a:r>
            <a:r>
              <a:rPr lang="en-US" dirty="0" smtClean="0"/>
              <a:t>, 4</a:t>
            </a:r>
            <a:br>
              <a:rPr lang="en-US" dirty="0" smtClean="0"/>
            </a:br>
            <a:r>
              <a:rPr lang="en-US" dirty="0" smtClean="0"/>
              <a:t>Moscow, Russia, 119049</a:t>
            </a:r>
            <a:br>
              <a:rPr lang="en-US" dirty="0" smtClean="0"/>
            </a:br>
            <a:r>
              <a:rPr lang="en-US" dirty="0" smtClean="0"/>
              <a:t>phone +7 (495) 955-00-32</a:t>
            </a:r>
            <a:br>
              <a:rPr lang="en-US" dirty="0" smtClean="0"/>
            </a:br>
            <a:r>
              <a:rPr lang="en-US" dirty="0" smtClean="0"/>
              <a:t>e-mail: kancela@misis.ru</a:t>
            </a:r>
            <a:br>
              <a:rPr lang="en-US" dirty="0" smtClean="0"/>
            </a:br>
            <a:r>
              <a:rPr lang="en-US" dirty="0" smtClean="0"/>
              <a:t>misis.ru</a:t>
            </a:r>
            <a:endParaRPr lang="ru-RU" dirty="0" smtClean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184650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Thank you for</a:t>
            </a:r>
            <a:br>
              <a:rPr lang="en-US" dirty="0" smtClean="0"/>
            </a:br>
            <a:r>
              <a:rPr lang="en-US" dirty="0" smtClean="0"/>
              <a:t>your attention!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84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r>
              <a:rPr lang="ru-RU" dirty="0" smtClean="0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5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90" r:id="rId3"/>
    <p:sldLayoutId id="2147483692" r:id="rId4"/>
    <p:sldLayoutId id="2147483689" r:id="rId5"/>
    <p:sldLayoutId id="2147483691" r:id="rId6"/>
    <p:sldLayoutId id="214748369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98516" y="4174066"/>
            <a:ext cx="9952581" cy="43149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8516" y="8557913"/>
            <a:ext cx="9952581" cy="19995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1300459" y="11867187"/>
            <a:ext cx="4283217" cy="730250"/>
          </a:xfrm>
        </p:spPr>
        <p:txBody>
          <a:bodyPr/>
          <a:lstStyle/>
          <a:p>
            <a:r>
              <a:rPr lang="en-US" dirty="0" smtClean="0"/>
              <a:t>Date (example: </a:t>
            </a:r>
            <a:r>
              <a:rPr lang="ru-RU" dirty="0" smtClean="0"/>
              <a:t>12.04.2023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Дата 11"/>
          <p:cNvSpPr txBox="1">
            <a:spLocks/>
          </p:cNvSpPr>
          <p:nvPr/>
        </p:nvSpPr>
        <p:spPr>
          <a:xfrm>
            <a:off x="1300459" y="11156392"/>
            <a:ext cx="519761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1828709" rtl="0" eaLnBrk="1" latinLnBrk="0" hangingPunct="1"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  <a:latin typeface="Tahoma" panose="020B0604030504040204" pitchFamily="34" charset="0"/>
              </a:rPr>
              <a:t>Place (example: Rectorate)</a:t>
            </a:r>
            <a:endParaRPr lang="ru-RU" dirty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0" b="7086"/>
          <a:stretch/>
        </p:blipFill>
        <p:spPr>
          <a:xfrm>
            <a:off x="9603780" y="1310306"/>
            <a:ext cx="14760556" cy="12376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2465877" y="2133599"/>
            <a:ext cx="10525885" cy="9813235"/>
          </a:xfrm>
          <a:prstGeom prst="rect">
            <a:avLst/>
          </a:prstGeom>
          <a:blipFill>
            <a:blip r:embed="rId3"/>
            <a:srcRect/>
            <a:stretch>
              <a:fillRect l="-63286" t="-204" r="-15810" b="-277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8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6141148" y="2232989"/>
            <a:ext cx="6838122" cy="4525619"/>
          </a:xfrm>
          <a:prstGeom prst="rect">
            <a:avLst/>
          </a:prstGeom>
          <a:blipFill>
            <a:blip r:embed="rId3"/>
            <a:srcRect/>
            <a:stretch>
              <a:fillRect l="-7558" t="-33125" r="-40988" b="-164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141148" y="7281725"/>
            <a:ext cx="6875463" cy="4724745"/>
          </a:xfrm>
          <a:prstGeom prst="rect">
            <a:avLst/>
          </a:prstGeom>
          <a:blipFill>
            <a:blip r:embed="rId4"/>
            <a:srcRect/>
            <a:stretch>
              <a:fillRect l="-217" t="-18181" r="-23129" b="-53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0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6116300" y="8465374"/>
            <a:ext cx="3845616" cy="2221127"/>
            <a:chOff x="16135350" y="6053998"/>
            <a:chExt cx="3845616" cy="2221127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1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2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3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59331"/>
              </p:ext>
            </p:extLst>
          </p:nvPr>
        </p:nvGraphicFramePr>
        <p:xfrm>
          <a:off x="886968" y="4981763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41280"/>
              </p:ext>
            </p:extLst>
          </p:nvPr>
        </p:nvGraphicFramePr>
        <p:xfrm>
          <a:off x="8257428" y="4961885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9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4" name="Chart 6"/>
          <p:cNvGraphicFramePr/>
          <p:nvPr>
            <p:extLst>
              <p:ext uri="{D42A27DB-BD31-4B8C-83A1-F6EECF244321}">
                <p14:modId xmlns:p14="http://schemas.microsoft.com/office/powerpoint/2010/main" val="2564439179"/>
              </p:ext>
            </p:extLst>
          </p:nvPr>
        </p:nvGraphicFramePr>
        <p:xfrm>
          <a:off x="975416" y="3549491"/>
          <a:ext cx="12823884" cy="7928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6116300" y="7922553"/>
            <a:ext cx="3845616" cy="2993425"/>
            <a:chOff x="16135350" y="6053998"/>
            <a:chExt cx="3845616" cy="299342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1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2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3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6135350" y="8370315"/>
              <a:ext cx="3839266" cy="677108"/>
              <a:chOff x="16135350" y="8370315"/>
              <a:chExt cx="3839266" cy="677108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16135350" y="8401088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677046" y="8370315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4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7" name="Нижний колонтитул 6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60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lvl="0"/>
            <a:r>
              <a:rPr lang="en-US" dirty="0" err="1"/>
              <a:t>Leninsky</a:t>
            </a:r>
            <a:r>
              <a:rPr lang="en-US" dirty="0"/>
              <a:t> </a:t>
            </a:r>
            <a:r>
              <a:rPr lang="en-US" dirty="0" err="1"/>
              <a:t>avenu</a:t>
            </a:r>
            <a:r>
              <a:rPr lang="en-US" dirty="0"/>
              <a:t>, 4</a:t>
            </a:r>
            <a:br>
              <a:rPr lang="en-US" dirty="0"/>
            </a:br>
            <a:r>
              <a:rPr lang="en-US" dirty="0"/>
              <a:t>Moscow, Russia, 119049</a:t>
            </a:r>
            <a:br>
              <a:rPr lang="en-US" dirty="0"/>
            </a:br>
            <a:r>
              <a:rPr lang="en-US" dirty="0"/>
              <a:t>phone +7 (495) 955-00-32</a:t>
            </a:r>
            <a:br>
              <a:rPr lang="en-US" dirty="0"/>
            </a:br>
            <a:r>
              <a:rPr lang="en-US" dirty="0"/>
              <a:t>e-mail: kancela@misis.ru</a:t>
            </a:r>
            <a:br>
              <a:rPr lang="en-US" dirty="0"/>
            </a:br>
            <a:r>
              <a:rPr lang="en-US" dirty="0"/>
              <a:t>misis.ru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for</a:t>
            </a:r>
            <a:br>
              <a:rPr lang="en-US" dirty="0"/>
            </a:br>
            <a:r>
              <a:rPr lang="en-US" dirty="0"/>
              <a:t>your attention!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67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5bd6aa361677088d7d46ec20d995c87eb20e5"/>
</p:tagLst>
</file>

<file path=ppt/theme/theme1.xml><?xml version="1.0" encoding="utf-8"?>
<a:theme xmlns:a="http://schemas.openxmlformats.org/drawingml/2006/main" name="Misis">
  <a:themeElements>
    <a:clrScheme name="MISIS">
      <a:dk1>
        <a:sysClr val="windowText" lastClr="000000"/>
      </a:dk1>
      <a:lt1>
        <a:srgbClr val="FFFFFF"/>
      </a:lt1>
      <a:dk2>
        <a:srgbClr val="505569"/>
      </a:dk2>
      <a:lt2>
        <a:srgbClr val="FFFFFF"/>
      </a:lt2>
      <a:accent1>
        <a:srgbClr val="0541F0"/>
      </a:accent1>
      <a:accent2>
        <a:srgbClr val="37EBFF"/>
      </a:accent2>
      <a:accent3>
        <a:srgbClr val="505569"/>
      </a:accent3>
      <a:accent4>
        <a:srgbClr val="0541F0"/>
      </a:accent4>
      <a:accent5>
        <a:srgbClr val="0A1E64"/>
      </a:accent5>
      <a:accent6>
        <a:srgbClr val="0A1E64"/>
      </a:accent6>
      <a:hlink>
        <a:srgbClr val="00B5E2"/>
      </a:hlink>
      <a:folHlink>
        <a:srgbClr val="E4002B"/>
      </a:folHlink>
    </a:clrScheme>
    <a:fontScheme name="Другая 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</TotalTime>
  <Words>341</Words>
  <Application>Microsoft Office PowerPoint</Application>
  <PresentationFormat>Произвольный</PresentationFormat>
  <Paragraphs>61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Tahoma</vt:lpstr>
      <vt:lpstr>Arial</vt:lpstr>
      <vt:lpstr>Calibri</vt:lpstr>
      <vt:lpstr>Misis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</dc:creator>
  <cp:lastModifiedBy>User</cp:lastModifiedBy>
  <cp:revision>92</cp:revision>
  <dcterms:created xsi:type="dcterms:W3CDTF">2022-07-26T11:52:44Z</dcterms:created>
  <dcterms:modified xsi:type="dcterms:W3CDTF">2023-04-13T08:49:52Z</dcterms:modified>
</cp:coreProperties>
</file>