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56" r:id="rId2"/>
    <p:sldId id="276" r:id="rId3"/>
    <p:sldId id="281" r:id="rId4"/>
    <p:sldId id="282" r:id="rId5"/>
    <p:sldId id="289" r:id="rId6"/>
    <p:sldId id="290" r:id="rId7"/>
    <p:sldId id="291" r:id="rId8"/>
    <p:sldId id="286" r:id="rId9"/>
    <p:sldId id="287" r:id="rId10"/>
    <p:sldId id="288" r:id="rId11"/>
  </p:sldIdLst>
  <p:sldSz cx="24382413" cy="13716000"/>
  <p:notesSz cx="6858000" cy="9144000"/>
  <p:embeddedFontLst>
    <p:embeddedFont>
      <p:font typeface="Nekst" panose="00000500000000000000" pitchFamily="2" charset="-52"/>
      <p:regular r:id="rId13"/>
    </p:embeddedFont>
    <p:embeddedFont>
      <p:font typeface="Tahoma" panose="020B0604030504040204" pitchFamily="34" charset="0"/>
      <p:regular r:id="rId14"/>
      <p:bold r:id="rId15"/>
      <p:italic r:id="rId16"/>
    </p:embeddedFont>
    <p:embeddedFont>
      <p:font typeface="TT Norms Pro" panose="02000503030000090003" charset="0"/>
      <p:regular r:id="rId17"/>
      <p:bold r:id="rId18"/>
      <p:italic r:id="rId19"/>
      <p:boldItalic r:id="rId20"/>
    </p:embeddedFont>
    <p:embeddedFont>
      <p:font typeface="TT Norms Pro Medium" panose="02000803020000090003" charset="0"/>
      <p:regular r:id="rId21"/>
      <p:italic r:id="rId22"/>
    </p:embeddedFont>
  </p:embeddedFontLst>
  <p:custDataLst>
    <p:tags r:id="rId23"/>
  </p:custData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6" userDrawn="1">
          <p15:clr>
            <a:srgbClr val="A4A3A4"/>
          </p15:clr>
        </p15:guide>
        <p15:guide id="2" pos="15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7" autoAdjust="0"/>
    <p:restoredTop sz="84284" autoAdjust="0"/>
  </p:normalViewPr>
  <p:slideViewPr>
    <p:cSldViewPr snapToGrid="0" showGuides="1">
      <p:cViewPr varScale="1">
        <p:scale>
          <a:sx n="32" d="100"/>
          <a:sy n="32" d="100"/>
        </p:scale>
        <p:origin x="84" y="543"/>
      </p:cViewPr>
      <p:guideLst>
        <p:guide orient="horz" pos="7926"/>
        <p:guide pos="150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50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E627D-15EB-40F5-AEC0-AD078B3D9203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FAC02-5901-4D7E-90A5-4DB54C8C6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311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09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55FA6-F74D-C541-212A-A64B53FC2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A1653E1-5075-3482-04CE-8ADA46469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DB5FB91-1BD4-C79F-C7E6-E38D5F90F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4F21F3-CE9C-B322-A28A-D26E307A6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43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7818-C37C-90B7-DD70-C16DB1F89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95202B5-516A-005E-467F-64673D744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E82E13A-A50C-2587-C4BF-8E56B01FD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9D3CF4-9209-1396-99BD-7C75CB4C2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8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68E03-A6C5-C222-D7AE-D62F1296F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6993CBA-4056-72C8-3E6C-5C4B78272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F8EB2E-B760-A678-6E3B-6CEBE4DE5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172043-A4B8-FC1D-BA34-C0C2AD81B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FAC02-5901-4D7E-90A5-4DB54C8C6E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50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5185743"/>
            <a:ext cx="9952581" cy="3850681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9036424"/>
            <a:ext cx="9952581" cy="199955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Фамилия Имя Отчество</a:t>
            </a:r>
            <a:br>
              <a:rPr lang="ru-RU" dirty="0"/>
            </a:br>
            <a:r>
              <a:rPr lang="ru-RU" dirty="0"/>
              <a:t>Должность спикера в одну</a:t>
            </a:r>
            <a:br>
              <a:rPr lang="ru-RU" dirty="0"/>
            </a:br>
            <a:r>
              <a:rPr lang="ru-RU" dirty="0"/>
              <a:t>или более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560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890843"/>
            <a:ext cx="9952581" cy="2091357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10362149"/>
            <a:ext cx="9952581" cy="121022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Подзаголовок в одну, две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54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362700" y="5147643"/>
            <a:ext cx="12573000" cy="5539407"/>
          </a:xfrm>
        </p:spPr>
        <p:txBody>
          <a:bodyPr anchor="t">
            <a:noAutofit/>
          </a:bodyPr>
          <a:lstStyle>
            <a:lvl1pPr marL="0" marR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ts val="137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</a:t>
            </a:r>
            <a:r>
              <a:rPr lang="ru-RU" dirty="0"/>
              <a:t>Заголовок</a:t>
            </a:r>
            <a:br>
              <a:rPr lang="ru-RU" dirty="0"/>
            </a:br>
            <a:r>
              <a:rPr lang="en-US" dirty="0"/>
              <a:t>       </a:t>
            </a: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1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620000" y="5147643"/>
            <a:ext cx="12573000" cy="3748707"/>
          </a:xfrm>
        </p:spPr>
        <p:txBody>
          <a:bodyPr anchor="t">
            <a:noAutofit/>
          </a:bodyPr>
          <a:lstStyle>
            <a:lvl1pPr algn="l">
              <a:lnSpc>
                <a:spcPts val="13700"/>
              </a:lnSpc>
              <a:defRPr sz="159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en-US" dirty="0"/>
            </a:br>
            <a:r>
              <a:rPr lang="en-US" dirty="0"/>
              <a:t>     </a:t>
            </a:r>
            <a:r>
              <a:rPr lang="ru-RU" dirty="0"/>
              <a:t>короткий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0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или глав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7" y="2163817"/>
            <a:ext cx="7451784" cy="3130078"/>
          </a:xfrm>
        </p:spPr>
        <p:txBody>
          <a:bodyPr anchor="t">
            <a:noAutofit/>
          </a:bodyPr>
          <a:lstStyle>
            <a:lvl1pPr algn="l">
              <a:lnSpc>
                <a:spcPts val="7700"/>
              </a:lnSpc>
              <a:defRPr sz="8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раздела</a:t>
            </a:r>
            <a:br>
              <a:rPr lang="ru-RU" dirty="0"/>
            </a:br>
            <a:r>
              <a:rPr lang="ru-RU" dirty="0"/>
              <a:t>или главы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8516" y="7017374"/>
            <a:ext cx="9952581" cy="29929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2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ru-RU" dirty="0"/>
              <a:t>При наличии может</a:t>
            </a:r>
            <a:br>
              <a:rPr lang="ru-RU" dirty="0"/>
            </a:br>
            <a:r>
              <a:rPr lang="ru-RU" dirty="0"/>
              <a:t>размещаться общая</a:t>
            </a:r>
            <a:br>
              <a:rPr lang="ru-RU" dirty="0"/>
            </a:br>
            <a:r>
              <a:rPr lang="ru-RU" dirty="0"/>
              <a:t>информация данного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0460" y="11867187"/>
            <a:ext cx="3033416" cy="73025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6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9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43794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5787113"/>
            <a:ext cx="10626783" cy="65429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</a:t>
            </a:r>
            <a:br>
              <a:rPr lang="en-US" dirty="0"/>
            </a:br>
            <a:r>
              <a:rPr lang="en-US" dirty="0"/>
              <a:t>of the printing and typesetting industry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Lorem Ipsum has been the industry's</a:t>
            </a:r>
            <a:br>
              <a:rPr lang="en-US" dirty="0"/>
            </a:br>
            <a:r>
              <a:rPr lang="en-US" dirty="0"/>
              <a:t>standard dummy text ever since the 1500s, when an unknown printer took a galley</a:t>
            </a:r>
            <a:br>
              <a:rPr lang="en-US" dirty="0"/>
            </a:br>
            <a:r>
              <a:rPr lang="en-US" dirty="0"/>
              <a:t>of type and scrambled it to make a type</a:t>
            </a:r>
            <a:br>
              <a:rPr lang="en-US" dirty="0"/>
            </a:br>
            <a:r>
              <a:rPr lang="en-US" dirty="0"/>
              <a:t>specimen book</a:t>
            </a:r>
            <a:endParaRPr lang="ru-RU" dirty="0"/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8060989" y="9152022"/>
            <a:ext cx="4930774" cy="59355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8060989" y="9745579"/>
            <a:ext cx="4930774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is simply dummy text</a:t>
            </a:r>
            <a:br>
              <a:rPr lang="en-US" dirty="0"/>
            </a:br>
            <a:r>
              <a:rPr lang="en-US" dirty="0"/>
              <a:t>Lorem Ipsum is simply 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5878842" y="8839203"/>
            <a:ext cx="2120397" cy="22699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72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6050292" y="4474746"/>
            <a:ext cx="7362158" cy="24785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«Хотел бы отметить особую роль НИТУ «</a:t>
            </a:r>
            <a:r>
              <a:rPr lang="ru-RU" dirty="0" err="1"/>
              <a:t>МИСиС</a:t>
            </a:r>
            <a:r>
              <a:rPr lang="ru-RU" dirty="0"/>
              <a:t>»</a:t>
            </a:r>
            <a:br>
              <a:rPr lang="ru-RU" dirty="0"/>
            </a:br>
            <a:r>
              <a:rPr lang="ru-RU" dirty="0"/>
              <a:t>в подготовке специалистов для предприятий ОМК.</a:t>
            </a:r>
            <a:br>
              <a:rPr lang="ru-RU" dirty="0"/>
            </a:br>
            <a:r>
              <a:rPr lang="ru-RU" dirty="0"/>
              <a:t>Блестящее качество образования и глубина знаний</a:t>
            </a:r>
            <a:br>
              <a:rPr lang="ru-RU" dirty="0"/>
            </a:br>
            <a:r>
              <a:rPr lang="ru-RU" dirty="0"/>
              <a:t>наших сотрудников, уникальные учебные программы</a:t>
            </a:r>
            <a:br>
              <a:rPr lang="ru-RU" dirty="0"/>
            </a:br>
            <a:r>
              <a:rPr lang="ru-RU" dirty="0"/>
              <a:t>университета, в том числе разработанные специально</a:t>
            </a:r>
            <a:br>
              <a:rPr lang="ru-RU" dirty="0"/>
            </a:br>
            <a:r>
              <a:rPr lang="ru-RU" dirty="0"/>
              <a:t>для нас, — один из главных факторов успеха ОМК»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6050292" y="7110162"/>
            <a:ext cx="7362158" cy="30931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Анатолий Седых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6050292" y="7382126"/>
            <a:ext cx="736215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Председатель правления АО «ОМК».</a:t>
            </a:r>
            <a:br>
              <a:rPr lang="ru-RU" dirty="0"/>
            </a:br>
            <a:r>
              <a:rPr lang="ru-RU" dirty="0"/>
              <a:t>Выпускник МИСИС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5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 userDrawn="1">
          <p15:clr>
            <a:srgbClr val="FBAE40"/>
          </p15:clr>
        </p15:guide>
        <p15:guide id="16" orient="horz" pos="5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737165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3760060"/>
            <a:ext cx="8461710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 dummy</a:t>
            </a:r>
            <a:br>
              <a:rPr lang="en-US" dirty="0"/>
            </a:br>
            <a:r>
              <a:rPr lang="en-US" dirty="0"/>
              <a:t>text of the printing and typesetting</a:t>
            </a:r>
            <a:br>
              <a:rPr lang="en-US" dirty="0"/>
            </a:br>
            <a:r>
              <a:rPr lang="en-US" dirty="0"/>
              <a:t>industry. Lorem Ipsum has been</a:t>
            </a:r>
            <a:br>
              <a:rPr lang="en-US" dirty="0"/>
            </a:br>
            <a:r>
              <a:rPr lang="en-US" dirty="0"/>
              <a:t>the industry's standard dummy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63313" y="7655253"/>
            <a:ext cx="10682129" cy="46748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 </a:t>
            </a:r>
          </a:p>
          <a:p>
            <a:pPr lvl="0"/>
            <a:r>
              <a:rPr lang="en-US" dirty="0"/>
              <a:t>Lorem Ipsum has been the industry's </a:t>
            </a:r>
            <a:br>
              <a:rPr lang="en-US" dirty="0"/>
            </a:br>
            <a:r>
              <a:rPr lang="en-US" dirty="0"/>
              <a:t>standard dummy text ever since the 1500s,</a:t>
            </a:r>
            <a:br>
              <a:rPr lang="en-US" dirty="0"/>
            </a:br>
            <a:r>
              <a:rPr lang="en-US" dirty="0"/>
              <a:t>when an unknown printer took a galley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23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672908"/>
            <a:ext cx="7129868" cy="247850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России 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548418"/>
            <a:ext cx="7129868" cy="2719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820381"/>
            <a:ext cx="7129868" cy="8284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47487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5990107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115</a:t>
            </a:r>
            <a:endParaRPr lang="ru-RU" dirty="0"/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19722471" y="5364110"/>
            <a:ext cx="3256513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</a:t>
            </a:r>
            <a:br>
              <a:rPr lang="en-US" dirty="0"/>
            </a:br>
            <a:r>
              <a:rPr lang="en-US" dirty="0"/>
              <a:t>dummy text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9665091" y="3326258"/>
            <a:ext cx="3313893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2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7" y="2030650"/>
            <a:ext cx="6956483" cy="29301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is simply</a:t>
            </a:r>
            <a:br>
              <a:rPr lang="en-US" dirty="0"/>
            </a:br>
            <a:r>
              <a:rPr lang="en-US" dirty="0"/>
              <a:t>dummy text of the printing and typesetting industry</a:t>
            </a:r>
          </a:p>
          <a:p>
            <a:pPr lvl="0"/>
            <a:r>
              <a:rPr lang="en-US" dirty="0"/>
              <a:t>Lorem Ipsum has been</a:t>
            </a:r>
            <a:br>
              <a:rPr lang="en-US" dirty="0"/>
            </a:br>
            <a:r>
              <a:rPr lang="en-US" dirty="0"/>
              <a:t>the industry's standard dummy text ever since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347575" y="8534188"/>
            <a:ext cx="10738355" cy="95663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Lorem Ipsum Lorem</a:t>
            </a:r>
            <a:endParaRPr lang="ru-RU" dirty="0"/>
          </a:p>
        </p:txBody>
      </p:sp>
      <p:sp>
        <p:nvSpPr>
          <p:cNvPr id="10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3744860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  <p:sp>
        <p:nvSpPr>
          <p:cNvPr id="1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1707008"/>
            <a:ext cx="3749905" cy="20378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16" hasCustomPrompt="1"/>
          </p:nvPr>
        </p:nvSpPr>
        <p:spPr>
          <a:xfrm>
            <a:off x="1298516" y="7096435"/>
            <a:ext cx="6135954" cy="287550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«НИТУ «МИСИС» полноправно вошёл в «обойму» тех организаций, которые сотрудничают с CERN. Теперь НИТУ «МИСИС» — не только университет, блистающий в области новых материалов и технологий, но и организация, имеющая отношение к участию  России в самых ярких проектах в области</a:t>
            </a:r>
            <a:r>
              <a:rPr lang="en-US" dirty="0"/>
              <a:t> </a:t>
            </a:r>
            <a:r>
              <a:rPr lang="ru-RU" dirty="0"/>
              <a:t>физики частиц»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1298516" y="10309875"/>
            <a:ext cx="6956484" cy="2719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1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Григорий Трубников</a:t>
            </a:r>
          </a:p>
        </p:txBody>
      </p:sp>
      <p:sp>
        <p:nvSpPr>
          <p:cNvPr id="14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1298516" y="10581838"/>
            <a:ext cx="6956484" cy="8291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заместитель министра науки </a:t>
            </a:r>
            <a:br>
              <a:rPr lang="ru-RU" dirty="0"/>
            </a:br>
            <a:r>
              <a:rPr lang="ru-RU" dirty="0"/>
              <a:t>и высшего образования РФ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4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363313" y="9448799"/>
            <a:ext cx="10738355" cy="29003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</a:t>
            </a:r>
            <a:br>
              <a:rPr lang="en-US" dirty="0"/>
            </a:br>
            <a:r>
              <a:rPr lang="en-US" dirty="0"/>
              <a:t>printing and typesetting industry Lorem Ipsum has been the industry's standard dummy text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56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3655596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5399" y="5123398"/>
            <a:ext cx="6937375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5123397"/>
            <a:ext cx="6937374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2801" y="5123397"/>
            <a:ext cx="6938961" cy="6542999"/>
          </a:xfrm>
        </p:spPr>
        <p:txBody>
          <a:bodyPr>
            <a:noAutofit/>
          </a:bodyPr>
          <a:lstStyle>
            <a:lvl1pPr marL="723900" indent="-723900">
              <a:lnSpc>
                <a:spcPct val="100000"/>
              </a:lnSpc>
              <a:spcBef>
                <a:spcPts val="0"/>
              </a:spcBef>
              <a:buFontTx/>
              <a:buBlip>
                <a:blip r:embed="rId3"/>
              </a:buBlip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Организация и управление научно-образовательным</a:t>
            </a:r>
            <a:br>
              <a:rPr lang="ru-RU" dirty="0"/>
            </a:br>
            <a:r>
              <a:rPr lang="ru-RU" dirty="0"/>
              <a:t>процессом по программам</a:t>
            </a:r>
            <a:br>
              <a:rPr lang="ru-RU" dirty="0"/>
            </a:br>
            <a:r>
              <a:rPr lang="ru-RU" dirty="0"/>
              <a:t>подготовки научно-</a:t>
            </a:r>
            <a:br>
              <a:rPr lang="ru-RU" dirty="0"/>
            </a:br>
            <a:r>
              <a:rPr lang="ru-RU" dirty="0"/>
              <a:t>педагогических кадров</a:t>
            </a:r>
            <a:br>
              <a:rPr lang="ru-RU" dirty="0"/>
            </a:br>
            <a:r>
              <a:rPr lang="ru-RU" dirty="0"/>
              <a:t>в аспирантуре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Разработка нормативной</a:t>
            </a:r>
            <a:br>
              <a:rPr lang="ru-RU" dirty="0"/>
            </a:br>
            <a:r>
              <a:rPr lang="ru-RU" dirty="0"/>
              <a:t>и методической документации</a:t>
            </a:r>
            <a:br>
              <a:rPr lang="ru-RU" dirty="0"/>
            </a:br>
            <a:r>
              <a:rPr lang="ru-RU" dirty="0"/>
              <a:t>по осуществлению </a:t>
            </a:r>
            <a:br>
              <a:rPr lang="ru-RU" dirty="0"/>
            </a:br>
            <a:r>
              <a:rPr lang="ru-RU" dirty="0"/>
              <a:t>научно-образовательной</a:t>
            </a:r>
            <a:br>
              <a:rPr lang="ru-RU" dirty="0"/>
            </a:br>
            <a:r>
              <a:rPr lang="ru-RU" dirty="0"/>
              <a:t>деятельности в аспирантуре</a:t>
            </a:r>
          </a:p>
        </p:txBody>
      </p:sp>
    </p:spTree>
    <p:extLst>
      <p:ext uri="{BB962C8B-B14F-4D97-AF65-F5344CB8AC3E}">
        <p14:creationId xmlns:p14="http://schemas.microsoft.com/office/powerpoint/2010/main" val="3236260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 userDrawn="1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формирует приоритетные направления научно-исследовательской деятельности университета </a:t>
            </a:r>
            <a:br>
              <a:rPr lang="ru-RU" dirty="0"/>
            </a:br>
            <a:r>
              <a:rPr lang="ru-RU" dirty="0"/>
              <a:t>с целью создания и освоения </a:t>
            </a:r>
            <a:br>
              <a:rPr lang="ru-RU" dirty="0"/>
            </a:br>
            <a:r>
              <a:rPr lang="ru-RU" dirty="0"/>
              <a:t>новых технологий, становления </a:t>
            </a:r>
            <a:br>
              <a:rPr lang="ru-RU" dirty="0"/>
            </a:br>
            <a:r>
              <a:rPr lang="ru-RU" dirty="0"/>
              <a:t>и развития научных школ</a:t>
            </a:r>
          </a:p>
        </p:txBody>
      </p:sp>
      <p:sp>
        <p:nvSpPr>
          <p:cNvPr id="9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8232" y="7037794"/>
            <a:ext cx="6897051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Достижения науки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4101" y="7037794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Научное сообщество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54389" y="7037793"/>
            <a:ext cx="6937374" cy="5935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События отрасли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4" hasCustomPrompt="1"/>
          </p:nvPr>
        </p:nvSpPr>
        <p:spPr>
          <a:xfrm>
            <a:off x="8674101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Управление науки занимается развитием научно-технического потенциала подразделений университета, отдельных сотрудников и университета</a:t>
            </a:r>
            <a:br>
              <a:rPr lang="ru-RU" dirty="0"/>
            </a:br>
            <a:r>
              <a:rPr lang="ru-RU" dirty="0"/>
              <a:t>в целом, способствует правовой охране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54996" y="7924800"/>
            <a:ext cx="6936767" cy="37957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Информация о реализуемых образовательных программах,</a:t>
            </a:r>
            <a:br>
              <a:rPr lang="ru-RU" dirty="0"/>
            </a:br>
            <a:r>
              <a:rPr lang="ru-RU" dirty="0"/>
              <a:t>в том числе о реализуемых адаптированных образователь-</a:t>
            </a:r>
            <a:br>
              <a:rPr lang="ru-RU" dirty="0"/>
            </a:br>
            <a:r>
              <a:rPr lang="ru-RU" dirty="0" err="1"/>
              <a:t>ных</a:t>
            </a:r>
            <a:r>
              <a:rPr lang="ru-RU" dirty="0"/>
              <a:t> программах, с указанием </a:t>
            </a:r>
            <a:br>
              <a:rPr lang="ru-RU" dirty="0"/>
            </a:br>
            <a:r>
              <a:rPr lang="ru-RU" dirty="0"/>
              <a:t>в отношении каждой </a:t>
            </a:r>
            <a:r>
              <a:rPr lang="ru-RU" dirty="0" err="1"/>
              <a:t>образо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 err="1"/>
              <a:t>вательной</a:t>
            </a:r>
            <a:r>
              <a:rPr lang="ru-RU" dirty="0"/>
              <a:t> программы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4776190"/>
            <a:ext cx="2217600" cy="183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351" y="4599790"/>
            <a:ext cx="1764000" cy="201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00" y="4401790"/>
            <a:ext cx="1924670" cy="22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3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2442825" y="4707604"/>
            <a:ext cx="11939588" cy="571274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4572755"/>
            <a:ext cx="10627535" cy="770020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tx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has been the industry's standard dummy text ever since the 1500s, when an unknown printer took a galley </a:t>
            </a:r>
            <a:br>
              <a:rPr lang="en-US" dirty="0"/>
            </a:br>
            <a:r>
              <a:rPr lang="en-US" dirty="0"/>
              <a:t>of type and scrambled it to make a type </a:t>
            </a:r>
            <a:br>
              <a:rPr lang="en-US" dirty="0"/>
            </a:br>
            <a:r>
              <a:rPr lang="en-US" dirty="0"/>
              <a:t>specimen book. It has survived not only </a:t>
            </a:r>
            <a:br>
              <a:rPr lang="en-US" dirty="0"/>
            </a:br>
            <a:r>
              <a:rPr lang="en-US" dirty="0"/>
              <a:t>five centuries, but also the leap into electronic typesetting, remaining essentially unchanged. It was </a:t>
            </a:r>
            <a:r>
              <a:rPr lang="en-US" dirty="0" err="1"/>
              <a:t>popularised</a:t>
            </a:r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1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16035339" y="5373052"/>
            <a:ext cx="6937374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1-е место</a:t>
            </a:r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16035946" y="6648450"/>
            <a:ext cx="6936767" cy="33147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 err="1"/>
              <a:t>cреди</a:t>
            </a:r>
            <a:r>
              <a:rPr lang="ru-RU" dirty="0"/>
              <a:t> вузов Проекта 5–100 </a:t>
            </a:r>
            <a:br>
              <a:rPr lang="ru-RU" dirty="0"/>
            </a:br>
            <a:r>
              <a:rPr lang="ru-RU" dirty="0"/>
              <a:t>по количеству публикаций </a:t>
            </a:r>
            <a:br>
              <a:rPr lang="ru-RU" dirty="0"/>
            </a:br>
            <a:r>
              <a:rPr lang="ru-RU" dirty="0"/>
              <a:t>в материаловедении </a:t>
            </a:r>
            <a:br>
              <a:rPr lang="ru-RU" dirty="0"/>
            </a:br>
            <a:r>
              <a:rPr lang="ru-RU" dirty="0"/>
              <a:t>в журналах первого квартиля по SNIP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279" y="5430202"/>
            <a:ext cx="2167200" cy="181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5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0" y="4707604"/>
            <a:ext cx="24382413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7765" y="655320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  <a:p>
            <a:pPr lvl="0"/>
            <a:r>
              <a:rPr lang="en-US" dirty="0"/>
              <a:t>Lorem Ipsum is simply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4" name="Текст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7765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5" y="9692640"/>
            <a:ext cx="10627535" cy="2057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</a:t>
            </a:r>
            <a:br>
              <a:rPr lang="en-US" dirty="0"/>
            </a:br>
            <a:r>
              <a:rPr lang="en-US" dirty="0"/>
              <a:t>of the printing and typesetting industry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878612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4" name="Текст 6"/>
          <p:cNvSpPr>
            <a:spLocks noGrp="1"/>
          </p:cNvSpPr>
          <p:nvPr>
            <p:ph type="body" sz="quarter" idx="29" hasCustomPrompt="1"/>
          </p:nvPr>
        </p:nvSpPr>
        <p:spPr>
          <a:xfrm>
            <a:off x="12364228" y="6553200"/>
            <a:ext cx="10627535" cy="51968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br>
              <a:rPr lang="en-US" dirty="0"/>
            </a:br>
            <a:r>
              <a:rPr lang="en-US" dirty="0"/>
              <a:t>It has survived not only five centuries</a:t>
            </a:r>
          </a:p>
        </p:txBody>
      </p:sp>
      <p:sp>
        <p:nvSpPr>
          <p:cNvPr id="25" name="Текст 6"/>
          <p:cNvSpPr>
            <a:spLocks noGrp="1"/>
          </p:cNvSpPr>
          <p:nvPr>
            <p:ph type="body" sz="quarter" idx="30" hasCustomPrompt="1"/>
          </p:nvPr>
        </p:nvSpPr>
        <p:spPr>
          <a:xfrm>
            <a:off x="12364228" y="5646681"/>
            <a:ext cx="106275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</p:spTree>
    <p:extLst>
      <p:ext uri="{BB962C8B-B14F-4D97-AF65-F5344CB8AC3E}">
        <p14:creationId xmlns:p14="http://schemas.microsoft.com/office/powerpoint/2010/main" val="76621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центные плашк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1" y="3907504"/>
            <a:ext cx="11668538" cy="73700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7" hasCustomPrompt="1"/>
          </p:nvPr>
        </p:nvSpPr>
        <p:spPr>
          <a:xfrm>
            <a:off x="1297766" y="5697107"/>
            <a:ext cx="9217834" cy="50769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baseline="0">
                <a:solidFill>
                  <a:schemeClr val="bg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28" hasCustomPrompt="1"/>
          </p:nvPr>
        </p:nvSpPr>
        <p:spPr>
          <a:xfrm>
            <a:off x="1297765" y="4790588"/>
            <a:ext cx="9217835" cy="10398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 b="0" baseline="0">
                <a:solidFill>
                  <a:schemeClr val="accent2"/>
                </a:solidFill>
                <a:latin typeface="TT Norms Pro Medium" panose="020B0103030101020204" pitchFamily="34" charset="0"/>
              </a:defRPr>
            </a:lvl1pPr>
          </a:lstStyle>
          <a:p>
            <a:pPr lvl="0"/>
            <a:r>
              <a:rPr lang="en-US" dirty="0"/>
              <a:t>Lorem Ipsum Lorem</a:t>
            </a:r>
          </a:p>
        </p:txBody>
      </p:sp>
      <p:sp>
        <p:nvSpPr>
          <p:cNvPr id="21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12297582" y="4370696"/>
            <a:ext cx="3749905" cy="20974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62%</a:t>
            </a:r>
            <a:endParaRPr lang="ru-RU" dirty="0"/>
          </a:p>
        </p:txBody>
      </p:sp>
      <p:sp>
        <p:nvSpPr>
          <p:cNvPr id="23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2354962" y="6468184"/>
            <a:ext cx="3761338" cy="14197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is simply dummy</a:t>
            </a:r>
            <a:br>
              <a:rPr lang="en-US" dirty="0"/>
            </a:br>
            <a:r>
              <a:rPr lang="en-US" dirty="0"/>
              <a:t>text of the printing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51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516" y="7281725"/>
            <a:ext cx="10626783" cy="105070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What is Lorem Ipsum?</a:t>
            </a:r>
            <a:endParaRPr lang="ru-RU" dirty="0"/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6" y="8328993"/>
            <a:ext cx="14312959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</a:t>
            </a:r>
            <a:br>
              <a:rPr lang="en-US" dirty="0"/>
            </a:br>
            <a:r>
              <a:rPr lang="en-US" dirty="0"/>
              <a:t>typesetting industry. Lorem Ipsum has been the industry's</a:t>
            </a:r>
            <a:br>
              <a:rPr lang="en-US" dirty="0"/>
            </a:br>
            <a:r>
              <a:rPr lang="en-US" dirty="0"/>
              <a:t>standard dummy text ever since the 1500s, when </a:t>
            </a:r>
            <a:br>
              <a:rPr lang="en-US" dirty="0"/>
            </a:br>
            <a:r>
              <a:rPr lang="en-US" dirty="0"/>
              <a:t>an unknown printer took a galley of type and scrambled</a:t>
            </a:r>
            <a:br>
              <a:rPr lang="en-US" dirty="0"/>
            </a:br>
            <a:r>
              <a:rPr lang="en-US" dirty="0"/>
              <a:t>it to make a type specimen book</a:t>
            </a:r>
            <a:endParaRPr lang="ru-RU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5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я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1298517" y="4572001"/>
            <a:ext cx="10626784" cy="36774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Стратегической целью НИТУ «МИСИС», согласно </a:t>
            </a:r>
            <a:br>
              <a:rPr lang="ru-RU" dirty="0"/>
            </a:br>
            <a:r>
              <a:rPr lang="ru-RU" dirty="0"/>
              <a:t>участию в Проекте «5–100», является вхождение </a:t>
            </a:r>
            <a:br>
              <a:rPr lang="ru-RU" dirty="0"/>
            </a:br>
            <a:r>
              <a:rPr lang="ru-RU" dirty="0"/>
              <a:t>и закрепление в числе ведущих мировых университетов </a:t>
            </a:r>
            <a:br>
              <a:rPr lang="ru-RU" dirty="0"/>
            </a:br>
            <a:r>
              <a:rPr lang="ru-RU" dirty="0"/>
              <a:t>по основным международным рейтингам (THE, QS), </a:t>
            </a:r>
            <a:br>
              <a:rPr lang="ru-RU" dirty="0"/>
            </a:br>
            <a:r>
              <a:rPr lang="ru-RU" dirty="0"/>
              <a:t>за счёт фундаментальных и прикладных исследований мирового уровня в материаловедении, нано- и </a:t>
            </a:r>
            <a:r>
              <a:rPr lang="ru-RU" dirty="0" err="1"/>
              <a:t>био</a:t>
            </a:r>
            <a:r>
              <a:rPr lang="ru-RU" dirty="0"/>
              <a:t>-</a:t>
            </a:r>
            <a:br>
              <a:rPr lang="ru-RU" dirty="0"/>
            </a:br>
            <a:r>
              <a:rPr lang="ru-RU" dirty="0"/>
              <a:t>технологиях, металлургии и горном деле.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8533870"/>
            <a:ext cx="11939588" cy="339308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Текст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3270" y="8909945"/>
            <a:ext cx="6982029" cy="11801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ТОП-10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6411" y="10189483"/>
            <a:ext cx="6968889" cy="1379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spc="-70" baseline="0">
                <a:solidFill>
                  <a:schemeClr val="bg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Среди лучших вузов России, </a:t>
            </a:r>
            <a:br>
              <a:rPr lang="ru-RU" dirty="0"/>
            </a:br>
            <a:r>
              <a:rPr lang="ru-RU" dirty="0"/>
              <a:t>по версии «Интерфакс»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1" y="9141922"/>
            <a:ext cx="2286000" cy="18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9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189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</p:spTree>
    <p:extLst>
      <p:ext uri="{BB962C8B-B14F-4D97-AF65-F5344CB8AC3E}">
        <p14:creationId xmlns:p14="http://schemas.microsoft.com/office/powerpoint/2010/main" val="2522694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6035130" y="2029598"/>
            <a:ext cx="6956632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Название данного</a:t>
            </a:r>
            <a:br>
              <a:rPr lang="ru-RU" dirty="0"/>
            </a:br>
            <a:r>
              <a:rPr lang="ru-RU" dirty="0"/>
              <a:t>блока информации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6056666" y="3664028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Постоянный поиск наиболее эффективных действующих</a:t>
            </a:r>
            <a:br>
              <a:rPr lang="ru-RU" dirty="0"/>
            </a:br>
            <a:r>
              <a:rPr lang="ru-RU" dirty="0"/>
              <a:t>веществ и их комбинаций,</a:t>
            </a:r>
            <a:br>
              <a:rPr lang="ru-RU" dirty="0"/>
            </a:br>
            <a:r>
              <a:rPr lang="ru-RU" dirty="0"/>
              <a:t>а также оригинальные</a:t>
            </a:r>
            <a:br>
              <a:rPr lang="ru-RU" dirty="0"/>
            </a:br>
            <a:r>
              <a:rPr lang="ru-RU" dirty="0"/>
              <a:t>инновационные препараты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в одну</a:t>
            </a:r>
            <a:br>
              <a:rPr lang="ru-RU" dirty="0"/>
            </a:br>
            <a:r>
              <a:rPr lang="ru-RU" dirty="0"/>
              <a:t>или несколько строк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42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2115691"/>
            <a:ext cx="10626783" cy="1103759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Заголовок раздела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1298368" y="3512130"/>
            <a:ext cx="3259345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Таблица 2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9"/>
          </p:nvPr>
        </p:nvSpPr>
        <p:spPr>
          <a:xfrm>
            <a:off x="1302654" y="12664440"/>
            <a:ext cx="6952346" cy="730250"/>
          </a:xfrm>
        </p:spPr>
        <p:txBody>
          <a:bodyPr/>
          <a:lstStyle>
            <a:lvl1pPr algn="l">
              <a:defRPr sz="1500">
                <a:solidFill>
                  <a:schemeClr val="tx2"/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  <a:endParaRPr lang="ru-RU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19812000" y="12630986"/>
            <a:ext cx="3289668" cy="730250"/>
          </a:xfrm>
        </p:spPr>
        <p:txBody>
          <a:bodyPr/>
          <a:lstStyle>
            <a:lvl1pPr>
              <a:defRPr sz="2300">
                <a:solidFill>
                  <a:schemeClr val="accent1"/>
                </a:solidFill>
              </a:defRPr>
            </a:lvl1pPr>
          </a:lstStyle>
          <a:p>
            <a:fld id="{66B5E2A4-72D4-4DC4-9470-54C0EE06E41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Текст 6"/>
          <p:cNvSpPr>
            <a:spLocks noGrp="1"/>
          </p:cNvSpPr>
          <p:nvPr>
            <p:ph type="body" sz="quarter" idx="21" hasCustomPrompt="1"/>
          </p:nvPr>
        </p:nvSpPr>
        <p:spPr>
          <a:xfrm>
            <a:off x="8674101" y="12856752"/>
            <a:ext cx="6937374" cy="355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Докладчик (при необходимости)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9812000" y="655721"/>
            <a:ext cx="327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misis.ru</a:t>
            </a: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8" y="399072"/>
            <a:ext cx="2394000" cy="96194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5007804" y="3512131"/>
            <a:ext cx="6937374" cy="10507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Сопроводительный текст</a:t>
            </a:r>
            <a:br>
              <a:rPr lang="ru-RU" dirty="0"/>
            </a:br>
            <a:r>
              <a:rPr lang="ru-RU" dirty="0"/>
              <a:t>к данной таблице</a:t>
            </a:r>
          </a:p>
        </p:txBody>
      </p:sp>
    </p:spTree>
    <p:extLst>
      <p:ext uri="{BB962C8B-B14F-4D97-AF65-F5344CB8AC3E}">
        <p14:creationId xmlns:p14="http://schemas.microsoft.com/office/powerpoint/2010/main" val="139833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65" y="5430202"/>
            <a:ext cx="162178" cy="1260000"/>
          </a:xfrm>
          <a:prstGeom prst="rect">
            <a:avLst/>
          </a:prstGeom>
        </p:spPr>
      </p:pic>
      <p:sp>
        <p:nvSpPr>
          <p:cNvPr id="20" name="Текст 6"/>
          <p:cNvSpPr>
            <a:spLocks noGrp="1"/>
          </p:cNvSpPr>
          <p:nvPr>
            <p:ph type="body" sz="quarter" idx="22" hasCustomPrompt="1"/>
          </p:nvPr>
        </p:nvSpPr>
        <p:spPr>
          <a:xfrm>
            <a:off x="1298516" y="10086693"/>
            <a:ext cx="6937374" cy="265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000">
                <a:solidFill>
                  <a:schemeClr val="tx2"/>
                </a:solidFill>
                <a:latin typeface="TT Norms Pro" panose="020B0103030101020204" pitchFamily="34" charset="0"/>
              </a:defRPr>
            </a:lvl1pPr>
          </a:lstStyle>
          <a:p>
            <a:pPr lvl="0"/>
            <a:r>
              <a:rPr lang="ru-RU" dirty="0"/>
              <a:t>Ленинский проспект, д. 4</a:t>
            </a:r>
            <a:br>
              <a:rPr lang="ru-RU" dirty="0"/>
            </a:br>
            <a:r>
              <a:rPr lang="ru-RU" dirty="0"/>
              <a:t>Москва, 119049</a:t>
            </a:r>
            <a:br>
              <a:rPr lang="ru-RU" dirty="0"/>
            </a:br>
            <a:r>
              <a:rPr lang="ru-RU" dirty="0"/>
              <a:t>тел. +7 (495) 955-00-32</a:t>
            </a:r>
            <a:br>
              <a:rPr lang="ru-RU" dirty="0"/>
            </a:b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 kancela@misis.ru</a:t>
            </a:r>
            <a:br>
              <a:rPr lang="ru-RU" dirty="0"/>
            </a:br>
            <a:r>
              <a:rPr lang="ru-RU" dirty="0"/>
              <a:t>misis.ru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298516" y="7184650"/>
            <a:ext cx="10626783" cy="1878793"/>
          </a:xfrm>
        </p:spPr>
        <p:txBody>
          <a:bodyPr anchor="t">
            <a:noAutofit/>
          </a:bodyPr>
          <a:lstStyle>
            <a:lvl1pPr algn="l">
              <a:lnSpc>
                <a:spcPts val="6700"/>
              </a:lnSpc>
              <a:defRPr sz="73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76">
          <p15:clr>
            <a:srgbClr val="FBAE40"/>
          </p15:clr>
        </p15:guide>
        <p15:guide id="2" pos="14483">
          <p15:clr>
            <a:srgbClr val="FBAE40"/>
          </p15:clr>
        </p15:guide>
        <p15:guide id="3" pos="2871">
          <p15:clr>
            <a:srgbClr val="FBAE40"/>
          </p15:clr>
        </p15:guide>
        <p15:guide id="4" pos="3212">
          <p15:clr>
            <a:srgbClr val="FBAE40"/>
          </p15:clr>
        </p15:guide>
        <p15:guide id="5" pos="5200">
          <p15:clr>
            <a:srgbClr val="FBAE40"/>
          </p15:clr>
        </p15:guide>
        <p15:guide id="6" pos="5512">
          <p15:clr>
            <a:srgbClr val="FBAE40"/>
          </p15:clr>
        </p15:guide>
        <p15:guide id="7" pos="7512">
          <p15:clr>
            <a:srgbClr val="FBAE40"/>
          </p15:clr>
        </p15:guide>
        <p15:guide id="8" pos="7838">
          <p15:clr>
            <a:srgbClr val="FBAE40"/>
          </p15:clr>
        </p15:guide>
        <p15:guide id="9" pos="9834">
          <p15:clr>
            <a:srgbClr val="FBAE40"/>
          </p15:clr>
        </p15:guide>
        <p15:guide id="10" pos="10152">
          <p15:clr>
            <a:srgbClr val="FBAE40"/>
          </p15:clr>
        </p15:guide>
        <p15:guide id="11" pos="12160">
          <p15:clr>
            <a:srgbClr val="FBAE40"/>
          </p15:clr>
        </p15:guide>
        <p15:guide id="12" pos="12480">
          <p15:clr>
            <a:srgbClr val="FBAE40"/>
          </p15:clr>
        </p15:guide>
        <p15:guide id="13" orient="horz" pos="1344">
          <p15:clr>
            <a:srgbClr val="FBAE40"/>
          </p15:clr>
        </p15:guide>
        <p15:guide id="14" orient="horz" pos="7767">
          <p15:clr>
            <a:srgbClr val="FBAE40"/>
          </p15:clr>
        </p15:guide>
        <p15:guide id="15" orient="horz" pos="8232">
          <p15:clr>
            <a:srgbClr val="FBAE40"/>
          </p15:clr>
        </p15:guide>
        <p15:guide id="16" orient="horz" pos="5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Название презентации в одну или несколько строк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5E2A4-72D4-4DC4-9470-54C0EE06E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6" r:id="rId3"/>
    <p:sldLayoutId id="2147483677" r:id="rId4"/>
    <p:sldLayoutId id="2147483678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hf hdr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05588" y="5145154"/>
            <a:ext cx="9952581" cy="2030705"/>
          </a:xfrm>
        </p:spPr>
        <p:txBody>
          <a:bodyPr/>
          <a:lstStyle/>
          <a:p>
            <a:r>
              <a:rPr lang="ru-RU" sz="5400" b="1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Тема</a:t>
            </a:r>
            <a:r>
              <a:rPr lang="ru-RU" sz="8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b="1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проекта</a:t>
            </a: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8516" y="8512089"/>
            <a:ext cx="10890747" cy="1304458"/>
          </a:xfrm>
        </p:spPr>
        <p:txBody>
          <a:bodyPr>
            <a:normAutofit fontScale="77500" lnSpcReduction="20000"/>
          </a:bodyPr>
          <a:lstStyle/>
          <a:p>
            <a:r>
              <a:rPr lang="ru-RU" sz="5400" b="1" dirty="0">
                <a:solidFill>
                  <a:srgbClr val="0A1E64"/>
                </a:solidFill>
                <a:latin typeface="Nekst"/>
              </a:rPr>
              <a:t>ФИО участника(</a:t>
            </a:r>
            <a:r>
              <a:rPr lang="ru-RU" sz="5400" b="1" dirty="0" err="1">
                <a:solidFill>
                  <a:srgbClr val="0A1E64"/>
                </a:solidFill>
                <a:latin typeface="Nekst"/>
              </a:rPr>
              <a:t>ов</a:t>
            </a:r>
            <a:r>
              <a:rPr lang="ru-RU" sz="5400" b="1" dirty="0">
                <a:solidFill>
                  <a:srgbClr val="0A1E64"/>
                </a:solidFill>
                <a:latin typeface="Nekst"/>
              </a:rPr>
              <a:t>)</a:t>
            </a:r>
          </a:p>
          <a:p>
            <a:r>
              <a:rPr lang="ru-RU" sz="5400" b="1" dirty="0">
                <a:solidFill>
                  <a:srgbClr val="0A1E64"/>
                </a:solidFill>
                <a:latin typeface="Nekst"/>
              </a:rPr>
              <a:t>Образовательная организация , класс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1298516" y="12888303"/>
            <a:ext cx="10890747" cy="730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900" b="1" dirty="0">
                <a:solidFill>
                  <a:srgbClr val="0A1E64"/>
                </a:solidFill>
                <a:latin typeface="Nekst"/>
              </a:rPr>
              <a:t>Дата проведения: 8 ноября 2025 года</a:t>
            </a:r>
          </a:p>
        </p:txBody>
      </p:sp>
      <p:sp>
        <p:nvSpPr>
          <p:cNvPr id="2" name="Дата 11">
            <a:extLst>
              <a:ext uri="{FF2B5EF4-FFF2-40B4-BE49-F238E27FC236}">
                <a16:creationId xmlns:a16="http://schemas.microsoft.com/office/drawing/2014/main" id="{EC80368E-2407-E700-0EAC-FFDA58FBA3C2}"/>
              </a:ext>
            </a:extLst>
          </p:cNvPr>
          <p:cNvSpPr txBox="1">
            <a:spLocks/>
          </p:cNvSpPr>
          <p:nvPr/>
        </p:nvSpPr>
        <p:spPr>
          <a:xfrm>
            <a:off x="1300459" y="11322004"/>
            <a:ext cx="593692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1828709" rtl="0" eaLnBrk="1" latinLnBrk="0" hangingPunct="1"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8">
            <a:extLst>
              <a:ext uri="{FF2B5EF4-FFF2-40B4-BE49-F238E27FC236}">
                <a16:creationId xmlns:a16="http://schemas.microsoft.com/office/drawing/2014/main" id="{A142E60D-E45A-5C76-1EA0-0571795A6522}"/>
              </a:ext>
            </a:extLst>
          </p:cNvPr>
          <p:cNvSpPr txBox="1">
            <a:spLocks/>
          </p:cNvSpPr>
          <p:nvPr/>
        </p:nvSpPr>
        <p:spPr>
          <a:xfrm>
            <a:off x="1205589" y="10017545"/>
            <a:ext cx="9952581" cy="1984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35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4200" b="1" dirty="0">
                <a:solidFill>
                  <a:srgbClr val="0A1E64"/>
                </a:solidFill>
                <a:latin typeface="Nekst"/>
              </a:rPr>
              <a:t>ФИО научного руководителя, образовательная организация, должность 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CBA319-700A-12B0-4E34-F4DA1907EB58}"/>
              </a:ext>
            </a:extLst>
          </p:cNvPr>
          <p:cNvSpPr txBox="1"/>
          <p:nvPr/>
        </p:nvSpPr>
        <p:spPr>
          <a:xfrm>
            <a:off x="4863435" y="3385775"/>
            <a:ext cx="1841610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6600" dirty="0"/>
          </a:p>
        </p:txBody>
      </p:sp>
      <p:sp>
        <p:nvSpPr>
          <p:cNvPr id="10" name="Заголовок 7">
            <a:extLst>
              <a:ext uri="{FF2B5EF4-FFF2-40B4-BE49-F238E27FC236}">
                <a16:creationId xmlns:a16="http://schemas.microsoft.com/office/drawing/2014/main" id="{B4FC6C6B-9DF8-894D-E0C1-111785F17D58}"/>
              </a:ext>
            </a:extLst>
          </p:cNvPr>
          <p:cNvSpPr txBox="1">
            <a:spLocks/>
          </p:cNvSpPr>
          <p:nvPr/>
        </p:nvSpPr>
        <p:spPr>
          <a:xfrm>
            <a:off x="1205589" y="6578531"/>
            <a:ext cx="9952581" cy="10153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709" rtl="0" eaLnBrk="1" latinLnBrk="0" hangingPunct="1">
              <a:lnSpc>
                <a:spcPts val="7700"/>
              </a:lnSpc>
              <a:spcBef>
                <a:spcPct val="0"/>
              </a:spcBef>
              <a:buNone/>
              <a:defRPr sz="8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Название секции</a:t>
            </a:r>
          </a:p>
        </p:txBody>
      </p:sp>
    </p:spTree>
    <p:extLst>
      <p:ext uri="{BB962C8B-B14F-4D97-AF65-F5344CB8AC3E}">
        <p14:creationId xmlns:p14="http://schemas.microsoft.com/office/powerpoint/2010/main" val="89716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7">
            <a:extLst>
              <a:ext uri="{FF2B5EF4-FFF2-40B4-BE49-F238E27FC236}">
                <a16:creationId xmlns:a16="http://schemas.microsoft.com/office/drawing/2014/main" id="{593D75DB-DEAA-B946-14AA-1F6CF60B3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6" y="1677943"/>
            <a:ext cx="5590010" cy="1213243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Цели</a:t>
            </a:r>
            <a:r>
              <a:rPr lang="ru-RU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и</a:t>
            </a:r>
            <a:r>
              <a:rPr lang="ru-RU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задачи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948C6F-7F8A-8222-3D8D-BEB219BE1ED8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94292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F10EA268-A677-EC45-6146-6408B05A0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511" y="1247520"/>
            <a:ext cx="5296791" cy="1030985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Актуальность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2B7DA-0CFC-B64E-5563-646557B92FB3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191047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F10EA268-A677-EC45-6146-6408B05A0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356" y="1361957"/>
            <a:ext cx="4791330" cy="1216352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Ход</a:t>
            </a:r>
            <a:r>
              <a:rPr lang="ru-RU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AE5B4E-25A7-74BD-E311-0F82A5B7A599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30581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959E-6A7C-CC1D-0031-94C992BBC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6F4AD455-17BC-DCEE-E93C-471B57887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356" y="1361957"/>
            <a:ext cx="4791330" cy="1216352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Ход</a:t>
            </a:r>
            <a:r>
              <a:rPr lang="ru-RU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0F8AC7-0200-7320-DC08-0FDCA88B1CDD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8553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C7CE9-79F2-A931-A8AE-7F7424CC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0E7EEBBF-809A-8902-B6F3-BCFE416E4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356" y="1361957"/>
            <a:ext cx="4791330" cy="1216352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Ход</a:t>
            </a:r>
            <a:r>
              <a:rPr lang="ru-RU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B8A4C1-87C9-5F0D-FA43-8AFB09983463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6897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DEFFC-02A2-ED05-3B24-73C6C18E5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805D7B2A-FDC7-BFB1-B13E-C9041F802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356" y="1361957"/>
            <a:ext cx="4791330" cy="1216352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Ход</a:t>
            </a:r>
            <a:r>
              <a:rPr lang="ru-RU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работы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CD1BB0-2B25-FA04-398F-1EC6B6A3DCB8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20600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BEF54935-971B-6AFC-3D4A-67D316F66E32}"/>
              </a:ext>
            </a:extLst>
          </p:cNvPr>
          <p:cNvSpPr txBox="1">
            <a:spLocks/>
          </p:cNvSpPr>
          <p:nvPr/>
        </p:nvSpPr>
        <p:spPr>
          <a:xfrm>
            <a:off x="395267" y="1292125"/>
            <a:ext cx="4716379" cy="1076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709" rtl="0" eaLnBrk="1" latinLnBrk="0" hangingPunct="1">
              <a:lnSpc>
                <a:spcPts val="7700"/>
              </a:lnSpc>
              <a:spcBef>
                <a:spcPct val="0"/>
              </a:spcBef>
              <a:buNone/>
              <a:defRPr sz="8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147C4B-28A3-E058-8920-B81754813DF3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606644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4B3BFBAC-380D-A755-1699-F2DA34AC1EBB}"/>
              </a:ext>
            </a:extLst>
          </p:cNvPr>
          <p:cNvSpPr txBox="1">
            <a:spLocks/>
          </p:cNvSpPr>
          <p:nvPr/>
        </p:nvSpPr>
        <p:spPr>
          <a:xfrm>
            <a:off x="350662" y="1215471"/>
            <a:ext cx="3411869" cy="11379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709" rtl="0" eaLnBrk="1" latinLnBrk="0" hangingPunct="1">
              <a:lnSpc>
                <a:spcPts val="7700"/>
              </a:lnSpc>
              <a:spcBef>
                <a:spcPct val="0"/>
              </a:spcBef>
              <a:buNone/>
              <a:defRPr sz="8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Выводы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5EB5D3-1811-DB32-0D87-4304AA3B54B3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426260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>
            <a:extLst>
              <a:ext uri="{FF2B5EF4-FFF2-40B4-BE49-F238E27FC236}">
                <a16:creationId xmlns:a16="http://schemas.microsoft.com/office/drawing/2014/main" id="{6E5E06E1-A60F-DAD1-A0BF-5BE415399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19" y="1303275"/>
            <a:ext cx="11990448" cy="1110141"/>
          </a:xfrm>
        </p:spPr>
        <p:txBody>
          <a:bodyPr/>
          <a:lstStyle/>
          <a:p>
            <a:r>
              <a:rPr lang="ru-RU" sz="5400" dirty="0">
                <a:solidFill>
                  <a:srgbClr val="0A1E64"/>
                </a:solidFill>
                <a:latin typeface="Nekst"/>
                <a:ea typeface="+mn-ea"/>
                <a:cs typeface="+mn-cs"/>
              </a:rPr>
              <a:t>Перспективы развития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9A1D87-9EB3-14AE-5099-CC57117FD320}"/>
              </a:ext>
            </a:extLst>
          </p:cNvPr>
          <p:cNvSpPr txBox="1"/>
          <p:nvPr/>
        </p:nvSpPr>
        <p:spPr>
          <a:xfrm>
            <a:off x="78466" y="0"/>
            <a:ext cx="11106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i="0" dirty="0">
                <a:solidFill>
                  <a:srgbClr val="0A1E64"/>
                </a:solidFill>
                <a:effectLst/>
                <a:latin typeface="Nekst"/>
              </a:rPr>
              <a:t>«Будущее науки и технологий»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1553079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046ea12b569ac8bf86d82b576cb1034ccd2f"/>
</p:tagLst>
</file>

<file path=ppt/theme/theme1.xml><?xml version="1.0" encoding="utf-8"?>
<a:theme xmlns:a="http://schemas.openxmlformats.org/drawingml/2006/main" name="Misis">
  <a:themeElements>
    <a:clrScheme name="MISIS">
      <a:dk1>
        <a:sysClr val="windowText" lastClr="000000"/>
      </a:dk1>
      <a:lt1>
        <a:srgbClr val="FFFFFF"/>
      </a:lt1>
      <a:dk2>
        <a:srgbClr val="505569"/>
      </a:dk2>
      <a:lt2>
        <a:srgbClr val="FFFFFF"/>
      </a:lt2>
      <a:accent1>
        <a:srgbClr val="0541F0"/>
      </a:accent1>
      <a:accent2>
        <a:srgbClr val="37EBFF"/>
      </a:accent2>
      <a:accent3>
        <a:srgbClr val="505569"/>
      </a:accent3>
      <a:accent4>
        <a:srgbClr val="0541F0"/>
      </a:accent4>
      <a:accent5>
        <a:srgbClr val="0A1E64"/>
      </a:accent5>
      <a:accent6>
        <a:srgbClr val="0A1E64"/>
      </a:accent6>
      <a:hlink>
        <a:srgbClr val="00B5E2"/>
      </a:hlink>
      <a:folHlink>
        <a:srgbClr val="E4002B"/>
      </a:folHlink>
    </a:clrScheme>
    <a:fontScheme name="Другая 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643</TotalTime>
  <Words>110</Words>
  <Application>Microsoft Office PowerPoint</Application>
  <PresentationFormat>Произвольный</PresentationFormat>
  <Paragraphs>30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Tahoma</vt:lpstr>
      <vt:lpstr>Nekst</vt:lpstr>
      <vt:lpstr>TT Norms Pro</vt:lpstr>
      <vt:lpstr>TT Norms Pro Medium</vt:lpstr>
      <vt:lpstr>Calibri</vt:lpstr>
      <vt:lpstr>Arial</vt:lpstr>
      <vt:lpstr>Misis</vt:lpstr>
      <vt:lpstr>Тема проекта</vt:lpstr>
      <vt:lpstr>Цели и задачи</vt:lpstr>
      <vt:lpstr>Актуальность</vt:lpstr>
      <vt:lpstr>Ход работы</vt:lpstr>
      <vt:lpstr>Ход работы</vt:lpstr>
      <vt:lpstr>Ход работы</vt:lpstr>
      <vt:lpstr>Ход работы</vt:lpstr>
      <vt:lpstr>Презентация PowerPoint</vt:lpstr>
      <vt:lpstr>Презентация PowerPoint</vt:lpstr>
      <vt:lpstr>Перспективы развития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</dc:creator>
  <cp:lastModifiedBy>Анастасия Лагутина</cp:lastModifiedBy>
  <cp:revision>89</cp:revision>
  <dcterms:created xsi:type="dcterms:W3CDTF">2022-07-26T11:52:44Z</dcterms:created>
  <dcterms:modified xsi:type="dcterms:W3CDTF">2025-08-28T13:13:39Z</dcterms:modified>
</cp:coreProperties>
</file>