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389" r:id="rId2"/>
    <p:sldId id="390" r:id="rId3"/>
    <p:sldId id="391" r:id="rId4"/>
    <p:sldId id="392" r:id="rId5"/>
    <p:sldId id="393" r:id="rId6"/>
    <p:sldId id="394" r:id="rId7"/>
    <p:sldId id="305" r:id="rId8"/>
    <p:sldId id="306" r:id="rId9"/>
    <p:sldId id="382" r:id="rId10"/>
    <p:sldId id="339" r:id="rId11"/>
    <p:sldId id="346" r:id="rId12"/>
    <p:sldId id="395" r:id="rId13"/>
    <p:sldId id="396" r:id="rId14"/>
    <p:sldId id="397" r:id="rId15"/>
    <p:sldId id="347" r:id="rId16"/>
    <p:sldId id="360" r:id="rId17"/>
    <p:sldId id="348" r:id="rId18"/>
    <p:sldId id="383" r:id="rId19"/>
    <p:sldId id="350" r:id="rId20"/>
    <p:sldId id="349" r:id="rId21"/>
    <p:sldId id="372" r:id="rId22"/>
    <p:sldId id="353" r:id="rId23"/>
    <p:sldId id="352" r:id="rId24"/>
    <p:sldId id="357" r:id="rId25"/>
    <p:sldId id="361" r:id="rId26"/>
    <p:sldId id="388" r:id="rId27"/>
  </p:sldIdLst>
  <p:sldSz cx="9144000" cy="6858000" type="screen4x3"/>
  <p:notesSz cx="9926638" cy="67976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CC"/>
    <a:srgbClr val="66FFCC"/>
    <a:srgbClr val="CCFFFF"/>
    <a:srgbClr val="FF9933"/>
    <a:srgbClr val="FFFF00"/>
    <a:srgbClr val="66FFFF"/>
    <a:srgbClr val="C0C0C0"/>
    <a:srgbClr val="DDDDD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72" autoAdjust="0"/>
    <p:restoredTop sz="94660"/>
  </p:normalViewPr>
  <p:slideViewPr>
    <p:cSldViewPr>
      <p:cViewPr>
        <p:scale>
          <a:sx n="75" d="100"/>
          <a:sy n="75" d="100"/>
        </p:scale>
        <p:origin x="-72" y="4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75" d="100"/>
          <a:sy n="75" d="100"/>
        </p:scale>
        <p:origin x="-642" y="-60"/>
      </p:cViewPr>
      <p:guideLst>
        <p:guide orient="horz" pos="2141"/>
        <p:guide pos="3127"/>
      </p:guideLst>
    </p:cSldViewPr>
  </p:notesViewPr>
  <p:gridSpacing cx="58989913" cy="58989913"/>
</p:viewPr>
</file>

<file path=ppt/_rels/presentation.xml.rels><?xml version="1.0" encoding="UTF-8" standalone="yes"?>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1338" y="0"/>
            <a:ext cx="4303712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B2681A6-26AE-481B-8DBE-63F08503CD69}" type="datetimeFigureOut">
              <a:rPr lang="en-US"/>
              <a:pPr>
                <a:defRPr/>
              </a:pPr>
              <a:t>10/1/2011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56363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1338" y="6456363"/>
            <a:ext cx="4303712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081697B-1A1A-426E-BF40-7ABE084D63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21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4513" y="0"/>
            <a:ext cx="43021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3716338" y="509588"/>
            <a:ext cx="2493962" cy="1870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2650" y="2549525"/>
            <a:ext cx="8161338" cy="379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7950"/>
            <a:ext cx="43021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4513" y="6457950"/>
            <a:ext cx="43021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60B87F84-5F08-4F3A-875B-F25B33B866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063BC5-EE2E-4812-98C9-5BB08650FB1A}" type="slidenum">
              <a:rPr lang="en-NZ" smtClean="0"/>
              <a:pPr/>
              <a:t>3</a:t>
            </a:fld>
            <a:endParaRPr lang="en-N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6DA0E-821E-4B27-AFD6-33B414D7A2E6}" type="slidenum">
              <a:rPr lang="en-NZ" smtClean="0"/>
              <a:pPr/>
              <a:t>4</a:t>
            </a:fld>
            <a:endParaRPr lang="en-N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D1D792-EE30-479C-852E-1ACD921A8BD5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20483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3263900" y="509588"/>
            <a:ext cx="3398838" cy="2549525"/>
          </a:xfrm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2188" y="3230563"/>
            <a:ext cx="7942262" cy="3057525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Lets apply some of the tests to the EQ&amp;PDF. Taking Integration of education and training: The first question that arises is “at what level?”</a:t>
            </a:r>
          </a:p>
          <a:p>
            <a:pPr eaLnBrk="1" hangingPunct="1"/>
            <a:r>
              <a:rPr lang="en-US" smtClean="0"/>
              <a:t>Over the whole process or within its components.</a:t>
            </a:r>
          </a:p>
          <a:p>
            <a:pPr eaLnBrk="1" hangingPunct="1"/>
            <a:r>
              <a:rPr lang="en-US" smtClean="0"/>
              <a:t>We will then go on to look at access articulation and progression.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5B304EC-AF48-4DB1-AB45-3D77D4ABA0FB}" type="slidenum">
              <a:rPr lang="en-US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95D13A-BDD1-49DE-9856-8E35DA884F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097E82-3F03-4697-B355-0D29CA1202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30FAD4-E777-4EB0-B667-0BC45D4A7F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55725"/>
            <a:ext cx="396875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6950" y="1355725"/>
            <a:ext cx="3970338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0DDE3-23F5-41D7-AAC4-3E53364E52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E79CFC-9DAE-46BB-9881-83D6C5812D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AF1EFE-35E1-4193-822C-AC179B5A05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05F966-724B-4922-8DFC-843B255CA5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EE5B24-A0EC-400B-9DC3-2C7D32EB64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385EAD-B32E-4606-AD17-EDF62D7BAE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201190-AEFA-4EF1-8481-43501FDB0E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54813" y="203200"/>
            <a:ext cx="2022475" cy="6105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03200"/>
            <a:ext cx="5916613" cy="6105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01C254-1C69-4A17-ACFC-F879B5E0D9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03200"/>
            <a:ext cx="8091488" cy="92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55725"/>
            <a:ext cx="8091488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8500" y="6308725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A9327EE4-A795-43CA-95EC-C9AC7CA2D1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7" name="Rectangle 13"/>
          <p:cNvSpPr>
            <a:spLocks noChangeArrowheads="1"/>
          </p:cNvSpPr>
          <p:nvPr userDrawn="1"/>
        </p:nvSpPr>
        <p:spPr bwMode="auto">
          <a:xfrm>
            <a:off x="0" y="0"/>
            <a:ext cx="635000" cy="6858000"/>
          </a:xfrm>
          <a:prstGeom prst="rect">
            <a:avLst/>
          </a:prstGeom>
          <a:gradFill rotWithShape="1">
            <a:gsLst>
              <a:gs pos="0">
                <a:srgbClr val="33CCCC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1032" name="Picture 14" descr="IEA Logo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6216650"/>
            <a:ext cx="18065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lnSpc>
          <a:spcPct val="115000"/>
        </a:lnSpc>
        <a:spcBef>
          <a:spcPct val="5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15000"/>
        </a:lnSpc>
        <a:spcBef>
          <a:spcPct val="5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Microsoft_Office_Excel_Worksheet1.xlsx"/></Relationships>
</file>

<file path=ppt/slides/_rels/slide4.xml.rels><?xml version="1.0" encoding="UTF-8" standalone="yes"?>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0A85F-3DFE-411B-B282-8B80130D04FD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914400"/>
            <a:ext cx="7772400" cy="23622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 smtClean="0"/>
              <a:t>Quality Assurance, Continuous Improvement and Accreditation of Professional Technical Education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2400" dirty="0" smtClean="0"/>
              <a:t>with Primary Emphasis on Engineering Education and </a:t>
            </a:r>
            <a:r>
              <a:rPr lang="en-US" sz="2400" dirty="0" smtClean="0"/>
              <a:t>Accreditation – Module 4</a:t>
            </a:r>
            <a:endParaRPr lang="en-US" sz="4000" dirty="0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10" y="2449681"/>
            <a:ext cx="7772400" cy="37338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en-US" sz="2400" dirty="0"/>
          </a:p>
          <a:p>
            <a:pPr algn="ctr">
              <a:lnSpc>
                <a:spcPct val="80000"/>
              </a:lnSpc>
              <a:buFontTx/>
              <a:buNone/>
            </a:pPr>
            <a:endParaRPr lang="en-US" sz="2400" dirty="0"/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1800" dirty="0"/>
              <a:t>David K. Holger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1800" dirty="0" smtClean="0"/>
              <a:t>Associate Provost for Academic Programs and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1800" dirty="0" smtClean="0"/>
              <a:t>Dean </a:t>
            </a:r>
            <a:r>
              <a:rPr lang="en-US" sz="1800" dirty="0"/>
              <a:t>of the Graduate College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1800" dirty="0"/>
              <a:t>Iowa State University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1800" dirty="0" smtClean="0"/>
              <a:t>Past President of ABET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1800" dirty="0" smtClean="0"/>
              <a:t>Deputy Chair IEA Governing Group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en-US" sz="1200" dirty="0"/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1600" dirty="0" smtClean="0"/>
              <a:t>NUST </a:t>
            </a:r>
            <a:r>
              <a:rPr lang="en-US" sz="1600" dirty="0" err="1" smtClean="0"/>
              <a:t>MISiS</a:t>
            </a:r>
            <a:r>
              <a:rPr lang="en-US" sz="1600" dirty="0" smtClean="0"/>
              <a:t> Seminar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1600" dirty="0" smtClean="0"/>
              <a:t>4 – 7 October 2011</a:t>
            </a:r>
            <a:endParaRPr lang="en-US" sz="1600" dirty="0"/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1600" dirty="0" smtClean="0"/>
              <a:t>Moscow, Russia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581E2-B759-4993-8645-A0BA58103119}" type="slidenum">
              <a:rPr lang="en-US"/>
              <a:pPr/>
              <a:t>2</a:t>
            </a:fld>
            <a:endParaRPr lang="en-US"/>
          </a:p>
        </p:txBody>
      </p:sp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424296" y="203008"/>
            <a:ext cx="7772400" cy="898525"/>
          </a:xfrm>
        </p:spPr>
        <p:txBody>
          <a:bodyPr/>
          <a:lstStyle/>
          <a:p>
            <a:pPr algn="ctr">
              <a:buClr>
                <a:schemeClr val="tx1"/>
              </a:buClr>
            </a:pPr>
            <a:r>
              <a:rPr lang="en-US" dirty="0"/>
              <a:t>Overview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9082" y="1182327"/>
            <a:ext cx="8610600" cy="4114800"/>
          </a:xfrm>
        </p:spPr>
        <p:txBody>
          <a:bodyPr/>
          <a:lstStyle/>
          <a:p>
            <a:r>
              <a:rPr lang="en-US" sz="2400" dirty="0"/>
              <a:t>Background and </a:t>
            </a:r>
            <a:r>
              <a:rPr lang="en-US" sz="2400" dirty="0" smtClean="0"/>
              <a:t>Introduction</a:t>
            </a:r>
          </a:p>
          <a:p>
            <a:r>
              <a:rPr lang="en-US" sz="2400" dirty="0" smtClean="0"/>
              <a:t>Global Context of Professional Technical Education</a:t>
            </a:r>
            <a:endParaRPr lang="en-US" sz="2400" dirty="0"/>
          </a:p>
          <a:p>
            <a:r>
              <a:rPr lang="en-US" sz="2400" dirty="0" smtClean="0"/>
              <a:t>ABET – History and Structure </a:t>
            </a:r>
            <a:endParaRPr lang="en-US" sz="2400" dirty="0"/>
          </a:p>
          <a:p>
            <a:r>
              <a:rPr lang="en-US" sz="2400" dirty="0"/>
              <a:t>Engineering Accreditation in the USA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International Engineering Alliance</a:t>
            </a:r>
          </a:p>
          <a:p>
            <a:r>
              <a:rPr lang="en-US" sz="2400" dirty="0" smtClean="0"/>
              <a:t>Washington Accord Graduate Attributes</a:t>
            </a:r>
            <a:endParaRPr lang="en-US" sz="2400" dirty="0"/>
          </a:p>
          <a:p>
            <a:r>
              <a:rPr lang="en-US" sz="2400" dirty="0" smtClean="0"/>
              <a:t>Globalization; International PTE Organizations</a:t>
            </a:r>
          </a:p>
          <a:p>
            <a:r>
              <a:rPr lang="en-US" sz="2400" dirty="0" smtClean="0"/>
              <a:t>An Overview of Iowa State University</a:t>
            </a:r>
            <a:endParaRPr lang="en-US" sz="2400" dirty="0"/>
          </a:p>
          <a:p>
            <a:pPr>
              <a:buFontTx/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608926" y="6136529"/>
            <a:ext cx="31007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NZ" dirty="0" smtClean="0"/>
              <a:t>http://www.ieagreements.com</a:t>
            </a:r>
            <a:endParaRPr lang="en-NZ" dirty="0"/>
          </a:p>
        </p:txBody>
      </p:sp>
      <p:graphicFrame>
        <p:nvGraphicFramePr>
          <p:cNvPr id="2054" name="Object 6"/>
          <p:cNvGraphicFramePr>
            <a:graphicFrameLocks noChangeAspect="1"/>
          </p:cNvGraphicFramePr>
          <p:nvPr/>
        </p:nvGraphicFramePr>
        <p:xfrm>
          <a:off x="251520" y="908720"/>
          <a:ext cx="8677275" cy="3990975"/>
        </p:xfrm>
        <a:graphic>
          <a:graphicData uri="http://schemas.openxmlformats.org/presentationml/2006/ole">
            <p:oleObj spid="_x0000_s33794" name="Worksheet" r:id="rId4" imgW="8677240" imgH="3991039" progId="Excel.Shee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IEA Vision 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4724" y="2104039"/>
            <a:ext cx="8091488" cy="4953000"/>
          </a:xfrm>
        </p:spPr>
        <p:txBody>
          <a:bodyPr/>
          <a:lstStyle/>
          <a:p>
            <a:pPr>
              <a:buNone/>
            </a:pPr>
            <a:r>
              <a:rPr lang="en-NZ" b="1" i="1" dirty="0" smtClean="0"/>
              <a:t>	To improve the global quality, productivity and mobility of engineers by being an accepted independent authority on best practice in standards, assessment and monitoring of engineering education and professional competence.</a:t>
            </a:r>
            <a:endParaRPr lang="en-NZ" dirty="0" smtClean="0"/>
          </a:p>
          <a:p>
            <a:pPr>
              <a:buNone/>
            </a:pPr>
            <a:endParaRPr lang="en-NZ" dirty="0"/>
          </a:p>
          <a:p>
            <a:pPr>
              <a:buNone/>
            </a:pPr>
            <a:endParaRPr lang="en-NZ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dirty="0" smtClean="0"/>
              <a:t>Professional Competency 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NZ" b="1" dirty="0" smtClean="0"/>
              <a:t>An agreed educational base </a:t>
            </a:r>
            <a:r>
              <a:rPr lang="en-NZ" dirty="0" smtClean="0"/>
              <a:t>-  An Accord recognised degree, or equivalent, plus</a:t>
            </a:r>
          </a:p>
          <a:p>
            <a:pPr lvl="0"/>
            <a:r>
              <a:rPr lang="en-NZ" b="1" dirty="0" smtClean="0"/>
              <a:t>Experience after graduation </a:t>
            </a:r>
            <a:r>
              <a:rPr lang="en-NZ" dirty="0" smtClean="0"/>
              <a:t>to develop both professional and personal maturity. For the IEA a minimum of seven years including two years responsible experience and </a:t>
            </a:r>
          </a:p>
          <a:p>
            <a:r>
              <a:rPr lang="en-NZ" b="1" dirty="0" smtClean="0"/>
              <a:t>Meeting an agreed competence </a:t>
            </a:r>
            <a:r>
              <a:rPr lang="en-NZ" dirty="0" smtClean="0"/>
              <a:t>typically measured by evaluation against 13 elements</a:t>
            </a:r>
            <a:endParaRPr lang="en-NZ" dirty="0"/>
          </a:p>
        </p:txBody>
      </p:sp>
      <p:sp>
        <p:nvSpPr>
          <p:cNvPr id="5" name="Rectangle 4"/>
          <p:cNvSpPr/>
          <p:nvPr/>
        </p:nvSpPr>
        <p:spPr>
          <a:xfrm>
            <a:off x="4975249" y="6078922"/>
            <a:ext cx="31007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NZ" dirty="0" smtClean="0"/>
              <a:t>http://www.ieagreements.com</a:t>
            </a:r>
            <a:endParaRPr lang="en-NZ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IEA and WFEO </a:t>
            </a:r>
            <a:endParaRPr lang="en-NZ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67544" y="1052736"/>
            <a:ext cx="4040188" cy="639762"/>
          </a:xfrm>
        </p:spPr>
        <p:txBody>
          <a:bodyPr/>
          <a:lstStyle/>
          <a:p>
            <a:pPr algn="ctr"/>
            <a:r>
              <a:rPr lang="en-NZ" dirty="0" smtClean="0"/>
              <a:t>IEA 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67544" y="1844824"/>
            <a:ext cx="4040188" cy="3888432"/>
          </a:xfrm>
        </p:spPr>
        <p:txBody>
          <a:bodyPr>
            <a:normAutofit fontScale="85000" lnSpcReduction="10000"/>
          </a:bodyPr>
          <a:lstStyle/>
          <a:p>
            <a:pPr marL="182563" indent="-182563">
              <a:buNone/>
            </a:pPr>
            <a:r>
              <a:rPr lang="en-NZ" sz="1800" i="1" dirty="0" smtClean="0"/>
              <a:t>IEA </a:t>
            </a:r>
            <a:r>
              <a:rPr lang="en-NZ" sz="1800" i="1" dirty="0"/>
              <a:t>core activities are</a:t>
            </a:r>
            <a:r>
              <a:rPr lang="en-NZ" sz="1800" dirty="0"/>
              <a:t>:</a:t>
            </a:r>
          </a:p>
          <a:p>
            <a:pPr marL="182563" lvl="0" indent="-182563"/>
            <a:endParaRPr lang="en-NZ" sz="1800" dirty="0" smtClean="0"/>
          </a:p>
          <a:p>
            <a:pPr marL="182563" indent="-182563">
              <a:lnSpc>
                <a:spcPct val="120000"/>
              </a:lnSpc>
              <a:spcBef>
                <a:spcPts val="0"/>
              </a:spcBef>
            </a:pPr>
            <a:r>
              <a:rPr lang="en-NZ" sz="1800" dirty="0" smtClean="0"/>
              <a:t>Aimed at improving standards and mobility</a:t>
            </a:r>
          </a:p>
          <a:p>
            <a:pPr marL="182563" lvl="0" indent="-182563">
              <a:lnSpc>
                <a:spcPct val="120000"/>
              </a:lnSpc>
              <a:spcBef>
                <a:spcPts val="0"/>
              </a:spcBef>
            </a:pPr>
            <a:r>
              <a:rPr lang="en-NZ" sz="1800" dirty="0" smtClean="0"/>
              <a:t>Defining  </a:t>
            </a:r>
            <a:r>
              <a:rPr lang="en-NZ" sz="1800" dirty="0"/>
              <a:t>standards of education and professional competence </a:t>
            </a:r>
          </a:p>
          <a:p>
            <a:pPr marL="182563" lvl="0" indent="-182563">
              <a:lnSpc>
                <a:spcPct val="120000"/>
              </a:lnSpc>
            </a:pPr>
            <a:r>
              <a:rPr lang="en-NZ" sz="1800" dirty="0"/>
              <a:t>Assessment of education accreditation and evaluation of competence</a:t>
            </a:r>
          </a:p>
          <a:p>
            <a:pPr marL="182563" lvl="0" indent="-182563">
              <a:lnSpc>
                <a:spcPct val="120000"/>
              </a:lnSpc>
            </a:pPr>
            <a:r>
              <a:rPr lang="en-NZ" sz="1800" dirty="0"/>
              <a:t>Non governmental </a:t>
            </a:r>
          </a:p>
          <a:p>
            <a:pPr marL="182563" lvl="0" indent="-182563">
              <a:lnSpc>
                <a:spcPct val="120000"/>
              </a:lnSpc>
              <a:spcBef>
                <a:spcPts val="0"/>
              </a:spcBef>
            </a:pPr>
            <a:r>
              <a:rPr lang="en-NZ" sz="1800" dirty="0"/>
              <a:t>Driven by the </a:t>
            </a:r>
            <a:r>
              <a:rPr lang="en-NZ" sz="1800" dirty="0" smtClean="0"/>
              <a:t>engineering profession</a:t>
            </a:r>
            <a:endParaRPr lang="en-NZ" sz="1800" dirty="0"/>
          </a:p>
          <a:p>
            <a:pPr marL="182563" lvl="0" indent="-182563" algn="r">
              <a:spcBef>
                <a:spcPts val="0"/>
              </a:spcBef>
              <a:buNone/>
            </a:pPr>
            <a:endParaRPr lang="en-NZ" sz="1800" dirty="0"/>
          </a:p>
          <a:p>
            <a:pPr fontAlgn="t">
              <a:buNone/>
              <a:tabLst>
                <a:tab pos="1884363" algn="l"/>
                <a:tab pos="3949700" algn="l"/>
                <a:tab pos="5916613" algn="l"/>
              </a:tabLst>
            </a:pPr>
            <a:r>
              <a:rPr lang="en-NZ" sz="1800" dirty="0" smtClean="0"/>
              <a:t/>
            </a:r>
          </a:p>
          <a:p>
            <a:pPr>
              <a:buNone/>
            </a:pPr>
            <a:endParaRPr lang="en-NZ" sz="1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9992" y="1052736"/>
            <a:ext cx="4041775" cy="639762"/>
          </a:xfrm>
        </p:spPr>
        <p:txBody>
          <a:bodyPr>
            <a:normAutofit/>
          </a:bodyPr>
          <a:lstStyle/>
          <a:p>
            <a:pPr algn="ctr"/>
            <a:r>
              <a:rPr lang="en-NZ" dirty="0" smtClean="0"/>
              <a:t>WFEO</a:t>
            </a:r>
            <a:endParaRPr lang="en-NZ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1916832"/>
            <a:ext cx="4320480" cy="3816424"/>
          </a:xfrm>
        </p:spPr>
        <p:txBody>
          <a:bodyPr>
            <a:normAutofit fontScale="92500" lnSpcReduction="10000"/>
          </a:bodyPr>
          <a:lstStyle/>
          <a:p>
            <a:pPr marL="182563" indent="-182563">
              <a:spcBef>
                <a:spcPts val="0"/>
              </a:spcBef>
              <a:buNone/>
            </a:pPr>
            <a:r>
              <a:rPr lang="en-NZ" sz="1800" i="1" dirty="0" smtClean="0"/>
              <a:t>WFEO uses information and communication systems to:</a:t>
            </a:r>
          </a:p>
          <a:p>
            <a:pPr marL="182563" lvl="0" indent="-182563">
              <a:spcBef>
                <a:spcPts val="0"/>
              </a:spcBef>
            </a:pPr>
            <a:r>
              <a:rPr lang="en-NZ" sz="1800" dirty="0" smtClean="0"/>
              <a:t>Facilitate recognition by Governments, UN etc </a:t>
            </a:r>
          </a:p>
          <a:p>
            <a:pPr marL="182563" lvl="0" indent="-182563"/>
            <a:r>
              <a:rPr lang="en-NZ" sz="1800" dirty="0" smtClean="0"/>
              <a:t>Act as information resource</a:t>
            </a:r>
          </a:p>
          <a:p>
            <a:pPr marL="182563" lvl="0" indent="-182563"/>
            <a:r>
              <a:rPr lang="en-NZ" sz="1800" dirty="0" smtClean="0"/>
              <a:t>Promote ethical standards </a:t>
            </a:r>
          </a:p>
          <a:p>
            <a:pPr marL="182563" lvl="0" indent="-182563"/>
            <a:r>
              <a:rPr lang="en-NZ" sz="1800" dirty="0" smtClean="0"/>
              <a:t>Act as a neutral forum for exchange of accreditation and mobility practice  </a:t>
            </a:r>
          </a:p>
          <a:p>
            <a:pPr marL="182563" lvl="0" indent="-182563"/>
            <a:r>
              <a:rPr lang="en-NZ" sz="1800" dirty="0" smtClean="0"/>
              <a:t>Provide help and assistance for development</a:t>
            </a:r>
          </a:p>
          <a:p>
            <a:pPr marL="182563" lvl="0" indent="-182563">
              <a:buNone/>
            </a:pPr>
            <a:r>
              <a:rPr lang="en-NZ" sz="1800" dirty="0" smtClean="0"/>
              <a:t/>
            </a:r>
          </a:p>
          <a:p>
            <a:pPr marL="182563" lvl="0" indent="-182563">
              <a:buNone/>
            </a:pPr>
            <a:endParaRPr lang="en-NZ" sz="2000" dirty="0" smtClean="0"/>
          </a:p>
          <a:p>
            <a:endParaRPr lang="en-NZ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E0A54EA-A5F2-4B6C-A911-D7CEAF18756B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2051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1182688"/>
            <a:ext cx="8148638" cy="3225800"/>
          </a:xfrm>
        </p:spPr>
        <p:txBody>
          <a:bodyPr/>
          <a:lstStyle/>
          <a:p>
            <a:pPr eaLnBrk="1" hangingPunct="1"/>
            <a:r>
              <a:rPr lang="en-US" sz="3600" dirty="0" smtClean="0"/>
              <a:t>The Washington Accord</a:t>
            </a:r>
            <a:br>
              <a:rPr lang="en-US" sz="3600" dirty="0" smtClean="0"/>
            </a:br>
            <a:r>
              <a:rPr lang="en-US" sz="3600" dirty="0" smtClean="0"/>
              <a:t>Past, Present, Future </a:t>
            </a:r>
          </a:p>
        </p:txBody>
      </p:sp>
      <p:sp>
        <p:nvSpPr>
          <p:cNvPr id="2052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984750"/>
            <a:ext cx="6400800" cy="1266825"/>
          </a:xfrm>
        </p:spPr>
        <p:txBody>
          <a:bodyPr/>
          <a:lstStyle/>
          <a:p>
            <a:pPr eaLnBrk="1" hangingPunct="1"/>
            <a:endParaRPr 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AA748AD-61DB-4169-A081-E657B0846C9F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Summary</a:t>
            </a:r>
            <a:endParaRPr lang="en-US" dirty="0" smtClean="0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81000" indent="-381000" eaLnBrk="1" hangingPunct="1"/>
            <a:endParaRPr lang="en-US" altLang="zh-TW" smtClean="0">
              <a:ea typeface="新細明體" charset="-120"/>
            </a:endParaRPr>
          </a:p>
          <a:p>
            <a:pPr marL="381000" indent="-381000" eaLnBrk="1" hangingPunct="1">
              <a:buFontTx/>
              <a:buAutoNum type="arabicPeriod"/>
            </a:pPr>
            <a:r>
              <a:rPr lang="en-US" altLang="zh-TW" smtClean="0">
                <a:ea typeface="新細明體" charset="-120"/>
              </a:rPr>
              <a:t>Introduction to the Washington Accord and its future development</a:t>
            </a:r>
          </a:p>
          <a:p>
            <a:pPr marL="381000" indent="-381000" eaLnBrk="1" hangingPunct="1">
              <a:lnSpc>
                <a:spcPct val="35000"/>
              </a:lnSpc>
              <a:buFontTx/>
              <a:buAutoNum type="arabicPeriod"/>
            </a:pPr>
            <a:endParaRPr lang="en-US" altLang="zh-TW" smtClean="0">
              <a:ea typeface="新細明體" charset="-120"/>
            </a:endParaRPr>
          </a:p>
          <a:p>
            <a:pPr marL="381000" indent="-381000" eaLnBrk="1" hangingPunct="1">
              <a:buFontTx/>
              <a:buAutoNum type="arabicPeriod"/>
            </a:pPr>
            <a:r>
              <a:rPr lang="en-US" altLang="zh-TW" smtClean="0">
                <a:ea typeface="新細明體" charset="-120"/>
              </a:rPr>
              <a:t>What are the WA Graduate Attributes?</a:t>
            </a:r>
          </a:p>
          <a:p>
            <a:pPr marL="381000" indent="-381000" eaLnBrk="1" hangingPunct="1">
              <a:lnSpc>
                <a:spcPct val="45000"/>
              </a:lnSpc>
              <a:buFontTx/>
              <a:buAutoNum type="arabicPeriod"/>
            </a:pPr>
            <a:endParaRPr lang="en-US" altLang="zh-TW" smtClean="0">
              <a:ea typeface="新細明體" charset="-120"/>
            </a:endParaRPr>
          </a:p>
          <a:p>
            <a:pPr marL="381000" indent="-381000" eaLnBrk="1" hangingPunct="1">
              <a:buFontTx/>
              <a:buAutoNum type="arabicPeriod"/>
            </a:pPr>
            <a:r>
              <a:rPr lang="en-US" altLang="zh-TW" smtClean="0">
                <a:ea typeface="新細明體" charset="-120"/>
              </a:rPr>
              <a:t>What are the WA’s expectations of the signatories with regard to the Graduate Attributes</a:t>
            </a:r>
          </a:p>
          <a:p>
            <a:pPr marL="381000" indent="-381000" eaLnBrk="1" hangingPunct="1">
              <a:lnSpc>
                <a:spcPct val="45000"/>
              </a:lnSpc>
              <a:buFontTx/>
              <a:buAutoNum type="arabicPeriod"/>
            </a:pPr>
            <a:endParaRPr lang="en-US" altLang="zh-TW" smtClean="0">
              <a:ea typeface="新細明體" charset="-120"/>
            </a:endParaRPr>
          </a:p>
          <a:p>
            <a:pPr marL="381000" indent="-381000" eaLnBrk="1" hangingPunct="1">
              <a:buFontTx/>
              <a:buAutoNum type="arabicPeriod"/>
            </a:pPr>
            <a:r>
              <a:rPr lang="en-US" altLang="zh-TW" smtClean="0">
                <a:ea typeface="新細明體" charset="-120"/>
              </a:rPr>
              <a:t>Why accreditation team leaders of the signatories should have understanding of the WA Graduate Attributes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27E6020-A4D8-400A-8DE0-7501B86D0444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82688"/>
            <a:ext cx="8148638" cy="3225800"/>
          </a:xfrm>
        </p:spPr>
        <p:txBody>
          <a:bodyPr/>
          <a:lstStyle/>
          <a:p>
            <a:pPr eaLnBrk="1" hangingPunct="1"/>
            <a:r>
              <a:rPr lang="en-US" sz="3600" smtClean="0"/>
              <a:t>1: Introduction to the </a:t>
            </a:r>
            <a:br>
              <a:rPr lang="en-US" sz="3600" smtClean="0"/>
            </a:br>
            <a:r>
              <a:rPr lang="en-US" sz="3600" smtClean="0"/>
              <a:t>Washington Accord</a:t>
            </a:r>
            <a:br>
              <a:rPr lang="en-US" sz="3600" smtClean="0"/>
            </a:br>
            <a:r>
              <a:rPr lang="en-US" sz="3600" smtClean="0"/>
              <a:t>and its future development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984750"/>
            <a:ext cx="6400800" cy="1266825"/>
          </a:xfrm>
        </p:spPr>
        <p:txBody>
          <a:bodyPr/>
          <a:lstStyle/>
          <a:p>
            <a:pPr eaLnBrk="1" hangingPunct="1"/>
            <a:endParaRPr lang="en-US" sz="1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F17B4AA-96DF-47E1-9328-C88658076460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12788" y="203200"/>
            <a:ext cx="8091487" cy="920750"/>
          </a:xfrm>
        </p:spPr>
        <p:txBody>
          <a:bodyPr/>
          <a:lstStyle/>
          <a:p>
            <a:pPr eaLnBrk="1" hangingPunct="1"/>
            <a:r>
              <a:rPr lang="en-US" smtClean="0"/>
              <a:t>Context: Engineering Professional Lifecycle</a:t>
            </a:r>
          </a:p>
        </p:txBody>
      </p:sp>
      <p:sp>
        <p:nvSpPr>
          <p:cNvPr id="5124" name="AutoShape 3"/>
          <p:cNvSpPr>
            <a:spLocks noChangeArrowheads="1"/>
          </p:cNvSpPr>
          <p:nvPr/>
        </p:nvSpPr>
        <p:spPr bwMode="auto">
          <a:xfrm rot="-5400000">
            <a:off x="3821907" y="5272881"/>
            <a:ext cx="1439862" cy="1209675"/>
          </a:xfrm>
          <a:prstGeom prst="chevron">
            <a:avLst>
              <a:gd name="adj" fmla="val 13650"/>
            </a:avLst>
          </a:prstGeom>
          <a:solidFill>
            <a:srgbClr val="FFFF66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vert="eaVert" wrap="none" anchor="ctr"/>
          <a:lstStyle/>
          <a:p>
            <a:pPr algn="ctr" eaLnBrk="0" hangingPunct="0"/>
            <a:r>
              <a:rPr lang="en-US"/>
              <a:t>Accredited</a:t>
            </a:r>
          </a:p>
          <a:p>
            <a:pPr algn="ctr" eaLnBrk="0" hangingPunct="0"/>
            <a:r>
              <a:rPr lang="en-US"/>
              <a:t>Programme</a:t>
            </a:r>
          </a:p>
        </p:txBody>
      </p:sp>
      <p:sp>
        <p:nvSpPr>
          <p:cNvPr id="5125" name="AutoShape 4"/>
          <p:cNvSpPr>
            <a:spLocks noChangeArrowheads="1"/>
          </p:cNvSpPr>
          <p:nvPr/>
        </p:nvSpPr>
        <p:spPr bwMode="auto">
          <a:xfrm rot="-5400000">
            <a:off x="3707607" y="3890169"/>
            <a:ext cx="1671637" cy="1209675"/>
          </a:xfrm>
          <a:prstGeom prst="chevron">
            <a:avLst>
              <a:gd name="adj" fmla="val 16672"/>
            </a:avLst>
          </a:prstGeom>
          <a:solidFill>
            <a:srgbClr val="CCFF99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vert="eaVert" wrap="none" anchor="ctr"/>
          <a:lstStyle/>
          <a:p>
            <a:pPr algn="ctr" eaLnBrk="0" hangingPunct="0"/>
            <a:r>
              <a:rPr lang="en-US"/>
              <a:t>Training </a:t>
            </a:r>
          </a:p>
          <a:p>
            <a:pPr algn="ctr" eaLnBrk="0" hangingPunct="0"/>
            <a:r>
              <a:rPr lang="en-US"/>
              <a:t>And</a:t>
            </a:r>
          </a:p>
          <a:p>
            <a:pPr algn="ctr" eaLnBrk="0" hangingPunct="0"/>
            <a:r>
              <a:rPr lang="en-US"/>
              <a:t>Experience</a:t>
            </a:r>
          </a:p>
        </p:txBody>
      </p:sp>
      <p:sp>
        <p:nvSpPr>
          <p:cNvPr id="5126" name="AutoShape 5"/>
          <p:cNvSpPr>
            <a:spLocks noChangeArrowheads="1"/>
          </p:cNvSpPr>
          <p:nvPr/>
        </p:nvSpPr>
        <p:spPr bwMode="auto">
          <a:xfrm rot="-5400000">
            <a:off x="3189288" y="1931988"/>
            <a:ext cx="2708275" cy="1209675"/>
          </a:xfrm>
          <a:prstGeom prst="chevron">
            <a:avLst>
              <a:gd name="adj" fmla="val 16543"/>
            </a:avLst>
          </a:prstGeom>
          <a:solidFill>
            <a:srgbClr val="00FF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vert="eaVert" wrap="none" anchor="ctr"/>
          <a:lstStyle/>
          <a:p>
            <a:pPr algn="ctr" eaLnBrk="0" hangingPunct="0"/>
            <a:r>
              <a:rPr lang="en-US"/>
              <a:t>Practice</a:t>
            </a:r>
          </a:p>
        </p:txBody>
      </p:sp>
      <p:grpSp>
        <p:nvGrpSpPr>
          <p:cNvPr id="5127" name="Group 6"/>
          <p:cNvGrpSpPr>
            <a:grpSpLocks/>
          </p:cNvGrpSpPr>
          <p:nvPr/>
        </p:nvGrpSpPr>
        <p:grpSpPr bwMode="auto">
          <a:xfrm>
            <a:off x="4398963" y="3429000"/>
            <a:ext cx="230187" cy="574675"/>
            <a:chOff x="3715" y="1725"/>
            <a:chExt cx="145" cy="435"/>
          </a:xfrm>
        </p:grpSpPr>
        <p:sp>
          <p:nvSpPr>
            <p:cNvPr id="5161" name="Oval 7"/>
            <p:cNvSpPr>
              <a:spLocks noChangeArrowheads="1"/>
            </p:cNvSpPr>
            <p:nvPr/>
          </p:nvSpPr>
          <p:spPr bwMode="auto">
            <a:xfrm>
              <a:off x="3751" y="1725"/>
              <a:ext cx="72" cy="7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62" name="Line 8"/>
            <p:cNvSpPr>
              <a:spLocks noChangeShapeType="1"/>
            </p:cNvSpPr>
            <p:nvPr/>
          </p:nvSpPr>
          <p:spPr bwMode="auto">
            <a:xfrm>
              <a:off x="3787" y="1797"/>
              <a:ext cx="0" cy="18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63" name="Line 9"/>
            <p:cNvSpPr>
              <a:spLocks noChangeShapeType="1"/>
            </p:cNvSpPr>
            <p:nvPr/>
          </p:nvSpPr>
          <p:spPr bwMode="auto">
            <a:xfrm>
              <a:off x="3787" y="1979"/>
              <a:ext cx="73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64" name="Line 10"/>
            <p:cNvSpPr>
              <a:spLocks noChangeShapeType="1"/>
            </p:cNvSpPr>
            <p:nvPr/>
          </p:nvSpPr>
          <p:spPr bwMode="auto">
            <a:xfrm flipH="1">
              <a:off x="3715" y="1979"/>
              <a:ext cx="72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65" name="Line 11"/>
            <p:cNvSpPr>
              <a:spLocks noChangeShapeType="1"/>
            </p:cNvSpPr>
            <p:nvPr/>
          </p:nvSpPr>
          <p:spPr bwMode="auto">
            <a:xfrm>
              <a:off x="3787" y="1833"/>
              <a:ext cx="73" cy="10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66" name="Line 12"/>
            <p:cNvSpPr>
              <a:spLocks noChangeShapeType="1"/>
            </p:cNvSpPr>
            <p:nvPr/>
          </p:nvSpPr>
          <p:spPr bwMode="auto">
            <a:xfrm flipH="1">
              <a:off x="3715" y="1833"/>
              <a:ext cx="72" cy="10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128" name="Group 13"/>
          <p:cNvGrpSpPr>
            <a:grpSpLocks/>
          </p:cNvGrpSpPr>
          <p:nvPr/>
        </p:nvGrpSpPr>
        <p:grpSpPr bwMode="auto">
          <a:xfrm>
            <a:off x="4398963" y="1528763"/>
            <a:ext cx="230187" cy="574675"/>
            <a:chOff x="3715" y="1725"/>
            <a:chExt cx="145" cy="435"/>
          </a:xfrm>
        </p:grpSpPr>
        <p:sp>
          <p:nvSpPr>
            <p:cNvPr id="5155" name="Oval 14"/>
            <p:cNvSpPr>
              <a:spLocks noChangeArrowheads="1"/>
            </p:cNvSpPr>
            <p:nvPr/>
          </p:nvSpPr>
          <p:spPr bwMode="auto">
            <a:xfrm>
              <a:off x="3751" y="1725"/>
              <a:ext cx="72" cy="7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56" name="Line 15"/>
            <p:cNvSpPr>
              <a:spLocks noChangeShapeType="1"/>
            </p:cNvSpPr>
            <p:nvPr/>
          </p:nvSpPr>
          <p:spPr bwMode="auto">
            <a:xfrm>
              <a:off x="3787" y="1797"/>
              <a:ext cx="0" cy="18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57" name="Line 16"/>
            <p:cNvSpPr>
              <a:spLocks noChangeShapeType="1"/>
            </p:cNvSpPr>
            <p:nvPr/>
          </p:nvSpPr>
          <p:spPr bwMode="auto">
            <a:xfrm>
              <a:off x="3787" y="1979"/>
              <a:ext cx="73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58" name="Line 17"/>
            <p:cNvSpPr>
              <a:spLocks noChangeShapeType="1"/>
            </p:cNvSpPr>
            <p:nvPr/>
          </p:nvSpPr>
          <p:spPr bwMode="auto">
            <a:xfrm flipH="1">
              <a:off x="3715" y="1979"/>
              <a:ext cx="72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59" name="Line 18"/>
            <p:cNvSpPr>
              <a:spLocks noChangeShapeType="1"/>
            </p:cNvSpPr>
            <p:nvPr/>
          </p:nvSpPr>
          <p:spPr bwMode="auto">
            <a:xfrm>
              <a:off x="3787" y="1833"/>
              <a:ext cx="73" cy="10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60" name="Line 19"/>
            <p:cNvSpPr>
              <a:spLocks noChangeShapeType="1"/>
            </p:cNvSpPr>
            <p:nvPr/>
          </p:nvSpPr>
          <p:spPr bwMode="auto">
            <a:xfrm flipH="1">
              <a:off x="3715" y="1833"/>
              <a:ext cx="72" cy="10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129" name="Group 20"/>
          <p:cNvGrpSpPr>
            <a:grpSpLocks/>
          </p:cNvGrpSpPr>
          <p:nvPr/>
        </p:nvGrpSpPr>
        <p:grpSpPr bwMode="auto">
          <a:xfrm>
            <a:off x="4398963" y="4926013"/>
            <a:ext cx="230187" cy="574675"/>
            <a:chOff x="3715" y="1725"/>
            <a:chExt cx="145" cy="435"/>
          </a:xfrm>
        </p:grpSpPr>
        <p:sp>
          <p:nvSpPr>
            <p:cNvPr id="5149" name="Oval 21"/>
            <p:cNvSpPr>
              <a:spLocks noChangeArrowheads="1"/>
            </p:cNvSpPr>
            <p:nvPr/>
          </p:nvSpPr>
          <p:spPr bwMode="auto">
            <a:xfrm>
              <a:off x="3751" y="1725"/>
              <a:ext cx="72" cy="7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50" name="Line 22"/>
            <p:cNvSpPr>
              <a:spLocks noChangeShapeType="1"/>
            </p:cNvSpPr>
            <p:nvPr/>
          </p:nvSpPr>
          <p:spPr bwMode="auto">
            <a:xfrm>
              <a:off x="3787" y="1797"/>
              <a:ext cx="0" cy="18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51" name="Line 23"/>
            <p:cNvSpPr>
              <a:spLocks noChangeShapeType="1"/>
            </p:cNvSpPr>
            <p:nvPr/>
          </p:nvSpPr>
          <p:spPr bwMode="auto">
            <a:xfrm>
              <a:off x="3787" y="1979"/>
              <a:ext cx="73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52" name="Line 24"/>
            <p:cNvSpPr>
              <a:spLocks noChangeShapeType="1"/>
            </p:cNvSpPr>
            <p:nvPr/>
          </p:nvSpPr>
          <p:spPr bwMode="auto">
            <a:xfrm flipH="1">
              <a:off x="3715" y="1979"/>
              <a:ext cx="72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53" name="Line 25"/>
            <p:cNvSpPr>
              <a:spLocks noChangeShapeType="1"/>
            </p:cNvSpPr>
            <p:nvPr/>
          </p:nvSpPr>
          <p:spPr bwMode="auto">
            <a:xfrm>
              <a:off x="3787" y="1833"/>
              <a:ext cx="73" cy="10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54" name="Line 26"/>
            <p:cNvSpPr>
              <a:spLocks noChangeShapeType="1"/>
            </p:cNvSpPr>
            <p:nvPr/>
          </p:nvSpPr>
          <p:spPr bwMode="auto">
            <a:xfrm flipH="1">
              <a:off x="3715" y="1833"/>
              <a:ext cx="72" cy="10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130" name="Group 27"/>
          <p:cNvGrpSpPr>
            <a:grpSpLocks/>
          </p:cNvGrpSpPr>
          <p:nvPr/>
        </p:nvGrpSpPr>
        <p:grpSpPr bwMode="auto">
          <a:xfrm>
            <a:off x="4398963" y="6135688"/>
            <a:ext cx="230187" cy="574675"/>
            <a:chOff x="3715" y="1725"/>
            <a:chExt cx="145" cy="435"/>
          </a:xfrm>
        </p:grpSpPr>
        <p:sp>
          <p:nvSpPr>
            <p:cNvPr id="5143" name="Oval 28"/>
            <p:cNvSpPr>
              <a:spLocks noChangeArrowheads="1"/>
            </p:cNvSpPr>
            <p:nvPr/>
          </p:nvSpPr>
          <p:spPr bwMode="auto">
            <a:xfrm>
              <a:off x="3751" y="1725"/>
              <a:ext cx="72" cy="7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4" name="Line 29"/>
            <p:cNvSpPr>
              <a:spLocks noChangeShapeType="1"/>
            </p:cNvSpPr>
            <p:nvPr/>
          </p:nvSpPr>
          <p:spPr bwMode="auto">
            <a:xfrm>
              <a:off x="3787" y="1797"/>
              <a:ext cx="0" cy="18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5" name="Line 30"/>
            <p:cNvSpPr>
              <a:spLocks noChangeShapeType="1"/>
            </p:cNvSpPr>
            <p:nvPr/>
          </p:nvSpPr>
          <p:spPr bwMode="auto">
            <a:xfrm>
              <a:off x="3787" y="1979"/>
              <a:ext cx="73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6" name="Line 31"/>
            <p:cNvSpPr>
              <a:spLocks noChangeShapeType="1"/>
            </p:cNvSpPr>
            <p:nvPr/>
          </p:nvSpPr>
          <p:spPr bwMode="auto">
            <a:xfrm flipH="1">
              <a:off x="3715" y="1979"/>
              <a:ext cx="72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7" name="Line 32"/>
            <p:cNvSpPr>
              <a:spLocks noChangeShapeType="1"/>
            </p:cNvSpPr>
            <p:nvPr/>
          </p:nvSpPr>
          <p:spPr bwMode="auto">
            <a:xfrm>
              <a:off x="3787" y="1833"/>
              <a:ext cx="73" cy="10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8" name="Line 33"/>
            <p:cNvSpPr>
              <a:spLocks noChangeShapeType="1"/>
            </p:cNvSpPr>
            <p:nvPr/>
          </p:nvSpPr>
          <p:spPr bwMode="auto">
            <a:xfrm flipH="1">
              <a:off x="3715" y="1833"/>
              <a:ext cx="72" cy="10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131" name="Line 34"/>
          <p:cNvSpPr>
            <a:spLocks noChangeShapeType="1"/>
          </p:cNvSpPr>
          <p:nvPr/>
        </p:nvSpPr>
        <p:spPr bwMode="auto">
          <a:xfrm flipV="1">
            <a:off x="4513263" y="5214938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 type="none" w="sm" len="sm"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5132" name="Line 35"/>
          <p:cNvSpPr>
            <a:spLocks noChangeShapeType="1"/>
          </p:cNvSpPr>
          <p:nvPr/>
        </p:nvSpPr>
        <p:spPr bwMode="auto">
          <a:xfrm flipV="1">
            <a:off x="4513263" y="3946525"/>
            <a:ext cx="0" cy="346075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 type="none" w="sm" len="sm"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5133" name="Line 36"/>
          <p:cNvSpPr>
            <a:spLocks noChangeShapeType="1"/>
          </p:cNvSpPr>
          <p:nvPr/>
        </p:nvSpPr>
        <p:spPr bwMode="auto">
          <a:xfrm flipV="1">
            <a:off x="4514850" y="2736850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 type="none" w="sm" len="sm"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5134" name="AutoShape 37"/>
          <p:cNvSpPr>
            <a:spLocks noChangeArrowheads="1"/>
          </p:cNvSpPr>
          <p:nvPr/>
        </p:nvSpPr>
        <p:spPr bwMode="auto">
          <a:xfrm>
            <a:off x="712788" y="4811713"/>
            <a:ext cx="2706687" cy="1036637"/>
          </a:xfrm>
          <a:prstGeom prst="homePlate">
            <a:avLst>
              <a:gd name="adj" fmla="val 29761"/>
            </a:avLst>
          </a:prstGeom>
          <a:solidFill>
            <a:srgbClr val="FFFF99">
              <a:alpha val="87842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0" hangingPunct="0"/>
            <a:r>
              <a:rPr lang="en-US"/>
              <a:t>Graduate Attributes:</a:t>
            </a:r>
          </a:p>
          <a:p>
            <a:pPr algn="ctr" eaLnBrk="0" hangingPunct="0"/>
            <a:r>
              <a:rPr lang="en-US"/>
              <a:t>Indicate that programme </a:t>
            </a:r>
          </a:p>
          <a:p>
            <a:pPr algn="ctr" eaLnBrk="0" hangingPunct="0"/>
            <a:r>
              <a:rPr lang="en-US"/>
              <a:t>objectives are satisfied</a:t>
            </a:r>
          </a:p>
        </p:txBody>
      </p:sp>
      <p:sp>
        <p:nvSpPr>
          <p:cNvPr id="5135" name="AutoShape 38"/>
          <p:cNvSpPr>
            <a:spLocks noChangeArrowheads="1"/>
          </p:cNvSpPr>
          <p:nvPr/>
        </p:nvSpPr>
        <p:spPr bwMode="auto">
          <a:xfrm flipH="1">
            <a:off x="5781675" y="3486150"/>
            <a:ext cx="2420938" cy="806450"/>
          </a:xfrm>
          <a:prstGeom prst="homePlate">
            <a:avLst>
              <a:gd name="adj" fmla="val 34217"/>
            </a:avLst>
          </a:prstGeom>
          <a:solidFill>
            <a:srgbClr val="99FFCC">
              <a:alpha val="87842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0" hangingPunct="0"/>
            <a:r>
              <a:rPr lang="en-US"/>
              <a:t>Meet Standard</a:t>
            </a:r>
          </a:p>
          <a:p>
            <a:pPr algn="ctr" eaLnBrk="0" hangingPunct="0"/>
            <a:r>
              <a:rPr lang="en-US"/>
              <a:t>For Professional</a:t>
            </a:r>
          </a:p>
          <a:p>
            <a:pPr algn="ctr" eaLnBrk="0" hangingPunct="0"/>
            <a:r>
              <a:rPr lang="en-US"/>
              <a:t>Competency</a:t>
            </a:r>
          </a:p>
        </p:txBody>
      </p:sp>
      <p:sp>
        <p:nvSpPr>
          <p:cNvPr id="5136" name="Line 68"/>
          <p:cNvSpPr>
            <a:spLocks noChangeShapeType="1"/>
          </p:cNvSpPr>
          <p:nvPr/>
        </p:nvSpPr>
        <p:spPr bwMode="auto">
          <a:xfrm flipV="1">
            <a:off x="3419475" y="5329238"/>
            <a:ext cx="519113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5137" name="Line 71"/>
          <p:cNvSpPr>
            <a:spLocks noChangeShapeType="1"/>
          </p:cNvSpPr>
          <p:nvPr/>
        </p:nvSpPr>
        <p:spPr bwMode="auto">
          <a:xfrm flipH="1">
            <a:off x="5148263" y="5329238"/>
            <a:ext cx="6334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5138" name="Line 72"/>
          <p:cNvSpPr>
            <a:spLocks noChangeShapeType="1"/>
          </p:cNvSpPr>
          <p:nvPr/>
        </p:nvSpPr>
        <p:spPr bwMode="auto">
          <a:xfrm flipH="1">
            <a:off x="5148263" y="3889375"/>
            <a:ext cx="6334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5139" name="AutoShape 73"/>
          <p:cNvSpPr>
            <a:spLocks noChangeArrowheads="1"/>
          </p:cNvSpPr>
          <p:nvPr/>
        </p:nvSpPr>
        <p:spPr bwMode="auto">
          <a:xfrm flipH="1">
            <a:off x="5781675" y="1989138"/>
            <a:ext cx="2420938" cy="806450"/>
          </a:xfrm>
          <a:prstGeom prst="homePlate">
            <a:avLst>
              <a:gd name="adj" fmla="val 34217"/>
            </a:avLst>
          </a:prstGeom>
          <a:solidFill>
            <a:srgbClr val="99FFCC">
              <a:alpha val="87842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0" hangingPunct="0"/>
            <a:r>
              <a:rPr lang="en-US"/>
              <a:t>Observe Code of </a:t>
            </a:r>
          </a:p>
          <a:p>
            <a:pPr algn="ctr" eaLnBrk="0" hangingPunct="0"/>
            <a:r>
              <a:rPr lang="en-US"/>
              <a:t>Conduct and </a:t>
            </a:r>
          </a:p>
          <a:p>
            <a:pPr algn="ctr" eaLnBrk="0" hangingPunct="0"/>
            <a:r>
              <a:rPr lang="en-US"/>
              <a:t>Maintain Competence</a:t>
            </a:r>
          </a:p>
        </p:txBody>
      </p:sp>
      <p:sp>
        <p:nvSpPr>
          <p:cNvPr id="5140" name="AutoShape 74"/>
          <p:cNvSpPr>
            <a:spLocks/>
          </p:cNvSpPr>
          <p:nvPr/>
        </p:nvSpPr>
        <p:spPr bwMode="auto">
          <a:xfrm>
            <a:off x="5262563" y="1585913"/>
            <a:ext cx="173037" cy="1727200"/>
          </a:xfrm>
          <a:prstGeom prst="rightBrace">
            <a:avLst>
              <a:gd name="adj1" fmla="val 83181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41" name="Line 75"/>
          <p:cNvSpPr>
            <a:spLocks noChangeShapeType="1"/>
          </p:cNvSpPr>
          <p:nvPr/>
        </p:nvSpPr>
        <p:spPr bwMode="auto">
          <a:xfrm flipH="1">
            <a:off x="5435600" y="2392363"/>
            <a:ext cx="346075" cy="57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5142" name="AutoShape 37"/>
          <p:cNvSpPr>
            <a:spLocks noChangeArrowheads="1"/>
          </p:cNvSpPr>
          <p:nvPr/>
        </p:nvSpPr>
        <p:spPr bwMode="auto">
          <a:xfrm flipH="1">
            <a:off x="5781675" y="4926013"/>
            <a:ext cx="2362200" cy="806450"/>
          </a:xfrm>
          <a:prstGeom prst="homePlate">
            <a:avLst>
              <a:gd name="adj" fmla="val 33387"/>
            </a:avLst>
          </a:prstGeom>
          <a:solidFill>
            <a:srgbClr val="FFFF99">
              <a:alpha val="87842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0" hangingPunct="0"/>
            <a:r>
              <a:rPr lang="en-US"/>
              <a:t>Meet Standard</a:t>
            </a:r>
          </a:p>
          <a:p>
            <a:pPr algn="ctr" eaLnBrk="0" hangingPunct="0"/>
            <a:r>
              <a:rPr lang="en-US"/>
              <a:t>for Engineering</a:t>
            </a:r>
          </a:p>
          <a:p>
            <a:pPr algn="ctr" eaLnBrk="0" hangingPunct="0"/>
            <a:r>
              <a:rPr lang="en-US"/>
              <a:t>Education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855724D-4FC5-4FC1-903B-577DAAC421F2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 is Professional Competence?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81000" indent="-381000" eaLnBrk="1" hangingPunct="1">
              <a:lnSpc>
                <a:spcPct val="105000"/>
              </a:lnSpc>
            </a:pPr>
            <a:r>
              <a:rPr lang="en-US" altLang="zh-TW" sz="1800" smtClean="0">
                <a:ea typeface="新細明體" charset="-120"/>
              </a:rPr>
              <a:t>Professional Engineers are able to perform functions because of their:</a:t>
            </a:r>
          </a:p>
          <a:p>
            <a:pPr marL="838200" lvl="1" indent="-381000" eaLnBrk="1" hangingPunct="1">
              <a:lnSpc>
                <a:spcPct val="105000"/>
              </a:lnSpc>
            </a:pPr>
            <a:r>
              <a:rPr lang="en-US" altLang="zh-TW" sz="1800" smtClean="0">
                <a:ea typeface="新細明體" charset="-120"/>
              </a:rPr>
              <a:t>Knowledge, </a:t>
            </a:r>
          </a:p>
          <a:p>
            <a:pPr marL="838200" lvl="1" indent="-381000" eaLnBrk="1" hangingPunct="1">
              <a:lnSpc>
                <a:spcPct val="105000"/>
              </a:lnSpc>
            </a:pPr>
            <a:r>
              <a:rPr lang="en-US" altLang="zh-TW" sz="1800" smtClean="0">
                <a:ea typeface="新細明體" charset="-120"/>
              </a:rPr>
              <a:t>Skills, and </a:t>
            </a:r>
          </a:p>
          <a:p>
            <a:pPr marL="838200" lvl="1" indent="-381000" eaLnBrk="1" hangingPunct="1">
              <a:lnSpc>
                <a:spcPct val="105000"/>
              </a:lnSpc>
            </a:pPr>
            <a:r>
              <a:rPr lang="en-US" altLang="zh-TW" sz="1800" smtClean="0">
                <a:ea typeface="新細明體" charset="-120"/>
              </a:rPr>
              <a:t>Attitudes </a:t>
            </a:r>
          </a:p>
          <a:p>
            <a:pPr marL="381000" indent="-381000" eaLnBrk="1" hangingPunct="1">
              <a:lnSpc>
                <a:spcPct val="105000"/>
              </a:lnSpc>
            </a:pPr>
            <a:r>
              <a:rPr lang="en-US" altLang="zh-TW" sz="1800" smtClean="0">
                <a:ea typeface="新細明體" charset="-120"/>
              </a:rPr>
              <a:t>Competence is developed by </a:t>
            </a:r>
          </a:p>
          <a:p>
            <a:pPr marL="838200" lvl="1" indent="-381000" eaLnBrk="1" hangingPunct="1">
              <a:lnSpc>
                <a:spcPct val="105000"/>
              </a:lnSpc>
            </a:pPr>
            <a:r>
              <a:rPr lang="en-US" altLang="zh-TW" sz="1800" smtClean="0">
                <a:ea typeface="新細明體" charset="-120"/>
              </a:rPr>
              <a:t>Education, </a:t>
            </a:r>
          </a:p>
          <a:p>
            <a:pPr marL="838200" lvl="1" indent="-381000" eaLnBrk="1" hangingPunct="1">
              <a:lnSpc>
                <a:spcPct val="105000"/>
              </a:lnSpc>
            </a:pPr>
            <a:r>
              <a:rPr lang="en-US" altLang="zh-TW" sz="1800" smtClean="0">
                <a:ea typeface="新細明體" charset="-120"/>
              </a:rPr>
              <a:t>Training, and </a:t>
            </a:r>
          </a:p>
          <a:p>
            <a:pPr marL="838200" lvl="1" indent="-381000" eaLnBrk="1" hangingPunct="1">
              <a:lnSpc>
                <a:spcPct val="105000"/>
              </a:lnSpc>
            </a:pPr>
            <a:r>
              <a:rPr lang="en-US" altLang="zh-TW" sz="1800" smtClean="0">
                <a:ea typeface="新細明體" charset="-120"/>
              </a:rPr>
              <a:t>Experience</a:t>
            </a:r>
            <a:endParaRPr lang="en-US" sz="1800" smtClean="0"/>
          </a:p>
          <a:p>
            <a:pPr marL="381000" indent="-381000" eaLnBrk="1" hangingPunct="1">
              <a:lnSpc>
                <a:spcPct val="105000"/>
              </a:lnSpc>
              <a:buFontTx/>
              <a:buNone/>
            </a:pPr>
            <a:r>
              <a:rPr lang="en-US" sz="1800" smtClean="0"/>
              <a:t>The Washington Accord Agreement recognises that: </a:t>
            </a:r>
          </a:p>
          <a:p>
            <a:pPr marL="381000" indent="-381000" eaLnBrk="1" hangingPunct="1">
              <a:lnSpc>
                <a:spcPct val="105000"/>
              </a:lnSpc>
              <a:buFontTx/>
              <a:buNone/>
            </a:pPr>
            <a:r>
              <a:rPr lang="en-US" sz="1800" smtClean="0"/>
              <a:t>     “Accreditation of engineering academic programs is a key foundation for the practice of engineering at the professional level in each of the countries or territories covered by the Accord.”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9900" y="1603375"/>
            <a:ext cx="8242300" cy="2489200"/>
          </a:xfrm>
        </p:spPr>
        <p:txBody>
          <a:bodyPr/>
          <a:lstStyle/>
          <a:p>
            <a:pPr marL="0" indent="0" algn="ctr">
              <a:lnSpc>
                <a:spcPct val="105000"/>
              </a:lnSpc>
              <a:spcBef>
                <a:spcPct val="0"/>
              </a:spcBef>
              <a:buFontTx/>
              <a:buNone/>
            </a:pPr>
            <a:r>
              <a:rPr kumimoji="1" lang="en-US" dirty="0" smtClean="0"/>
              <a:t>“... Recognizes the ‘substantial equivalency’</a:t>
            </a:r>
            <a:br>
              <a:rPr kumimoji="1" lang="en-US" dirty="0" smtClean="0"/>
            </a:br>
            <a:r>
              <a:rPr kumimoji="1" lang="en-US" dirty="0" smtClean="0"/>
              <a:t>of accreditation systems to assess that </a:t>
            </a:r>
            <a:br>
              <a:rPr kumimoji="1" lang="en-US" dirty="0" smtClean="0"/>
            </a:br>
            <a:r>
              <a:rPr kumimoji="1" lang="en-US" dirty="0" smtClean="0"/>
              <a:t>the graduates of accredited programs</a:t>
            </a:r>
            <a:br>
              <a:rPr kumimoji="1" lang="en-US" dirty="0" smtClean="0"/>
            </a:br>
            <a:r>
              <a:rPr kumimoji="1" lang="en-US" dirty="0" smtClean="0"/>
              <a:t>are prepared to practice engineering </a:t>
            </a:r>
            <a:br>
              <a:rPr kumimoji="1" lang="en-US" dirty="0" smtClean="0"/>
            </a:br>
            <a:r>
              <a:rPr kumimoji="1" lang="en-US" dirty="0" smtClean="0"/>
              <a:t>at the entry level of the profession.”</a:t>
            </a:r>
            <a:endParaRPr lang="en-US" dirty="0" smtClean="0"/>
          </a:p>
        </p:txBody>
      </p:sp>
      <p:sp>
        <p:nvSpPr>
          <p:cNvPr id="23555" name="Rectangle 2"/>
          <p:cNvSpPr>
            <a:spLocks noChangeArrowheads="1"/>
          </p:cNvSpPr>
          <p:nvPr/>
        </p:nvSpPr>
        <p:spPr bwMode="auto">
          <a:xfrm>
            <a:off x="457200" y="274638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ctr"/>
            <a:r>
              <a:rPr lang="en-US" sz="4400" dirty="0">
                <a:solidFill>
                  <a:schemeClr val="tx2"/>
                </a:solidFill>
                <a:latin typeface="Arial" charset="0"/>
              </a:rPr>
              <a:t>The Washington Accord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Characteristics of Signatories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Organizations representative of the engineering community with authority for accrediting programs that satisfy academic requirements for licensure/certification</a:t>
            </a:r>
          </a:p>
          <a:p>
            <a:r>
              <a:rPr lang="en-US" dirty="0" smtClean="0"/>
              <a:t>Independent of educational providers</a:t>
            </a:r>
          </a:p>
          <a:p>
            <a:r>
              <a:rPr lang="en-US" dirty="0" smtClean="0"/>
              <a:t>Accreditation system in place with well documented procedures and practices</a:t>
            </a:r>
          </a:p>
          <a:p>
            <a:r>
              <a:rPr lang="en-US" dirty="0" smtClean="0"/>
              <a:t>Non-governmental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Expected Principles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457200" y="1206500"/>
            <a:ext cx="8229600" cy="4660900"/>
          </a:xfrm>
        </p:spPr>
        <p:txBody>
          <a:bodyPr/>
          <a:lstStyle/>
          <a:p>
            <a:r>
              <a:rPr lang="en-US" dirty="0" smtClean="0"/>
              <a:t>High standards of professionalism, ethics, and objectivity</a:t>
            </a:r>
          </a:p>
          <a:p>
            <a:r>
              <a:rPr lang="en-US" dirty="0" smtClean="0"/>
              <a:t>Transparent, consistent, confidential specifics</a:t>
            </a:r>
          </a:p>
          <a:p>
            <a:r>
              <a:rPr lang="en-US" dirty="0" smtClean="0"/>
              <a:t>Competence of evaluators</a:t>
            </a:r>
          </a:p>
          <a:p>
            <a:r>
              <a:rPr lang="en-US" dirty="0" smtClean="0"/>
              <a:t>Program level accreditation</a:t>
            </a:r>
          </a:p>
          <a:p>
            <a:r>
              <a:rPr lang="en-US" dirty="0" smtClean="0"/>
              <a:t>Peer reviewers, self evaluation, site visit</a:t>
            </a:r>
          </a:p>
          <a:p>
            <a:r>
              <a:rPr lang="en-US" dirty="0" smtClean="0"/>
              <a:t>Periodic re-evaluation</a:t>
            </a:r>
          </a:p>
          <a:p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8EA31F2-9EEF-44A9-9565-C6DE344BA1AA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History of the Washington Accord 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654050" y="1470025"/>
            <a:ext cx="2706688" cy="576263"/>
          </a:xfrm>
          <a:prstGeom prst="rect">
            <a:avLst/>
          </a:prstGeom>
          <a:solidFill>
            <a:srgbClr val="CCFFCC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 altLang="zh-TW">
                <a:ea typeface="新細明體" charset="-120"/>
              </a:rPr>
              <a:t>1989 -1994: </a:t>
            </a:r>
          </a:p>
          <a:p>
            <a:pPr algn="ctr"/>
            <a:r>
              <a:rPr lang="en-US" altLang="zh-TW">
                <a:ea typeface="新細明體" charset="-120"/>
              </a:rPr>
              <a:t>Initial Phase</a:t>
            </a:r>
            <a:endParaRPr lang="en-US"/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3362325" y="1470025"/>
            <a:ext cx="2706688" cy="576263"/>
          </a:xfrm>
          <a:prstGeom prst="rect">
            <a:avLst/>
          </a:prstGeom>
          <a:solidFill>
            <a:srgbClr val="CCFFCC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 altLang="zh-TW">
                <a:ea typeface="新細明體" charset="-120"/>
              </a:rPr>
              <a:t>1995-2006 </a:t>
            </a:r>
          </a:p>
          <a:p>
            <a:pPr algn="ctr"/>
            <a:r>
              <a:rPr lang="en-US" altLang="zh-TW">
                <a:ea typeface="新細明體" charset="-120"/>
              </a:rPr>
              <a:t>Initial Expansion</a:t>
            </a:r>
            <a:endParaRPr lang="en-US"/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6069013" y="1470025"/>
            <a:ext cx="2881312" cy="576263"/>
          </a:xfrm>
          <a:prstGeom prst="rect">
            <a:avLst/>
          </a:prstGeom>
          <a:solidFill>
            <a:srgbClr val="CCFFCC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 altLang="zh-TW">
                <a:ea typeface="新細明體" charset="-120"/>
              </a:rPr>
              <a:t>2007-present: </a:t>
            </a:r>
          </a:p>
          <a:p>
            <a:pPr algn="ctr"/>
            <a:r>
              <a:rPr lang="en-US" altLang="zh-TW">
                <a:ea typeface="新細明體" charset="-120"/>
              </a:rPr>
              <a:t>Structured Development</a:t>
            </a:r>
            <a:endParaRPr lang="en-US"/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654050" y="2046288"/>
            <a:ext cx="2706688" cy="979487"/>
          </a:xfrm>
          <a:prstGeom prst="rect">
            <a:avLst/>
          </a:prstGeom>
          <a:solidFill>
            <a:srgbClr val="CCFFCC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 altLang="zh-TW">
                <a:ea typeface="新細明體" charset="-120"/>
              </a:rPr>
              <a:t>Signatories: UK, Ireland,</a:t>
            </a:r>
          </a:p>
          <a:p>
            <a:pPr algn="ctr"/>
            <a:r>
              <a:rPr lang="en-US" altLang="zh-TW">
                <a:ea typeface="新細明體" charset="-120"/>
              </a:rPr>
              <a:t>USA Canada, </a:t>
            </a:r>
          </a:p>
          <a:p>
            <a:pPr algn="ctr"/>
            <a:r>
              <a:rPr lang="en-US" altLang="zh-TW">
                <a:ea typeface="新細明體" charset="-120"/>
              </a:rPr>
              <a:t>Australia, New Zealand</a:t>
            </a:r>
            <a:endParaRPr lang="en-US"/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3362325" y="2046288"/>
            <a:ext cx="2706688" cy="979487"/>
          </a:xfrm>
          <a:prstGeom prst="rect">
            <a:avLst/>
          </a:prstGeom>
          <a:solidFill>
            <a:srgbClr val="CCFFCC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 altLang="zh-TW">
                <a:ea typeface="新細明體" charset="-120"/>
              </a:rPr>
              <a:t>Hong Kong, South Africa</a:t>
            </a:r>
          </a:p>
          <a:p>
            <a:pPr algn="ctr"/>
            <a:r>
              <a:rPr lang="en-US" altLang="zh-TW">
                <a:ea typeface="新細明體" charset="-120"/>
              </a:rPr>
              <a:t>Japan, Singapore,</a:t>
            </a:r>
            <a:endParaRPr lang="en-US"/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6069013" y="2046288"/>
            <a:ext cx="2881312" cy="979487"/>
          </a:xfrm>
          <a:prstGeom prst="rect">
            <a:avLst/>
          </a:prstGeom>
          <a:solidFill>
            <a:srgbClr val="CCFFCC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endParaRPr lang="en-US" altLang="zh-TW">
              <a:ea typeface="新細明體" charset="-120"/>
            </a:endParaRPr>
          </a:p>
          <a:p>
            <a:pPr algn="ctr"/>
            <a:r>
              <a:rPr lang="en-US" altLang="zh-TW">
                <a:ea typeface="新細明體" charset="-120"/>
              </a:rPr>
              <a:t>Chinese Taipei, Korea, </a:t>
            </a:r>
          </a:p>
          <a:p>
            <a:pPr algn="ctr"/>
            <a:r>
              <a:rPr lang="en-US" altLang="zh-TW">
                <a:ea typeface="新細明體" charset="-120"/>
              </a:rPr>
              <a:t>Malaysia, Turkey</a:t>
            </a:r>
            <a:endParaRPr lang="en-US"/>
          </a:p>
        </p:txBody>
      </p:sp>
      <p:sp>
        <p:nvSpPr>
          <p:cNvPr id="7178" name="Rectangle 10"/>
          <p:cNvSpPr>
            <a:spLocks noChangeArrowheads="1"/>
          </p:cNvSpPr>
          <p:nvPr/>
        </p:nvSpPr>
        <p:spPr bwMode="auto">
          <a:xfrm>
            <a:off x="654050" y="3025775"/>
            <a:ext cx="5414963" cy="1266825"/>
          </a:xfrm>
          <a:prstGeom prst="rect">
            <a:avLst/>
          </a:prstGeom>
          <a:solidFill>
            <a:srgbClr val="CCFFCC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 altLang="zh-TW">
                <a:ea typeface="新細明體" charset="-120"/>
              </a:rPr>
              <a:t>Original Rules and  Procedures</a:t>
            </a:r>
            <a:endParaRPr lang="en-US"/>
          </a:p>
        </p:txBody>
      </p:sp>
      <p:sp>
        <p:nvSpPr>
          <p:cNvPr id="7179" name="Rectangle 11"/>
          <p:cNvSpPr>
            <a:spLocks noChangeArrowheads="1"/>
          </p:cNvSpPr>
          <p:nvPr/>
        </p:nvSpPr>
        <p:spPr bwMode="auto">
          <a:xfrm>
            <a:off x="6069013" y="3025775"/>
            <a:ext cx="2881312" cy="1266825"/>
          </a:xfrm>
          <a:prstGeom prst="rect">
            <a:avLst/>
          </a:prstGeom>
          <a:solidFill>
            <a:srgbClr val="CCFFCC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marL="177800" indent="-177800">
              <a:buFontTx/>
              <a:buChar char="•"/>
            </a:pPr>
            <a:r>
              <a:rPr lang="en-US" altLang="zh-TW">
                <a:ea typeface="新細明體" charset="-120"/>
              </a:rPr>
              <a:t>2007 Educational Accords</a:t>
            </a:r>
          </a:p>
          <a:p>
            <a:pPr marL="177800" indent="-177800"/>
            <a:r>
              <a:rPr lang="en-US" altLang="zh-TW">
                <a:ea typeface="新細明體" charset="-120"/>
              </a:rPr>
              <a:t>   Rules and Procedures</a:t>
            </a:r>
          </a:p>
          <a:p>
            <a:pPr marL="177800" indent="-177800">
              <a:buFontTx/>
              <a:buChar char="•"/>
            </a:pPr>
            <a:endParaRPr lang="en-US" altLang="zh-TW">
              <a:ea typeface="新細明體" charset="-120"/>
            </a:endParaRPr>
          </a:p>
          <a:p>
            <a:pPr marL="177800" indent="-177800">
              <a:buFontTx/>
              <a:buChar char="•"/>
            </a:pPr>
            <a:r>
              <a:rPr lang="en-US" altLang="zh-TW">
                <a:ea typeface="新細明體" charset="-120"/>
              </a:rPr>
              <a:t>2011 Educational Accords</a:t>
            </a:r>
          </a:p>
          <a:p>
            <a:pPr marL="177800" indent="-177800"/>
            <a:r>
              <a:rPr lang="en-US" altLang="zh-TW">
                <a:ea typeface="新細明體" charset="-120"/>
              </a:rPr>
              <a:t>   Rules and Procedures</a:t>
            </a:r>
            <a:endParaRPr lang="en-US"/>
          </a:p>
        </p:txBody>
      </p:sp>
      <p:sp>
        <p:nvSpPr>
          <p:cNvPr id="7180" name="Rectangle 13"/>
          <p:cNvSpPr>
            <a:spLocks noChangeArrowheads="1"/>
          </p:cNvSpPr>
          <p:nvPr/>
        </p:nvSpPr>
        <p:spPr bwMode="auto">
          <a:xfrm>
            <a:off x="654050" y="5329238"/>
            <a:ext cx="5414963" cy="920750"/>
          </a:xfrm>
          <a:prstGeom prst="rect">
            <a:avLst/>
          </a:prstGeom>
          <a:solidFill>
            <a:srgbClr val="CCFFCC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 altLang="zh-TW">
                <a:ea typeface="新細明體" charset="-120"/>
              </a:rPr>
              <a:t>WA Secretariat Provided by a Volunteer Signatory </a:t>
            </a:r>
            <a:endParaRPr lang="en-US"/>
          </a:p>
        </p:txBody>
      </p:sp>
      <p:sp>
        <p:nvSpPr>
          <p:cNvPr id="7181" name="Rectangle 14"/>
          <p:cNvSpPr>
            <a:spLocks noChangeArrowheads="1"/>
          </p:cNvSpPr>
          <p:nvPr/>
        </p:nvSpPr>
        <p:spPr bwMode="auto">
          <a:xfrm>
            <a:off x="6069013" y="5329238"/>
            <a:ext cx="2881312" cy="920750"/>
          </a:xfrm>
          <a:prstGeom prst="rect">
            <a:avLst/>
          </a:prstGeom>
          <a:solidFill>
            <a:srgbClr val="CCFFCC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 altLang="zh-TW">
                <a:ea typeface="新細明體" charset="-120"/>
              </a:rPr>
              <a:t>2007 International</a:t>
            </a:r>
          </a:p>
          <a:p>
            <a:pPr algn="ctr"/>
            <a:r>
              <a:rPr lang="en-US" altLang="zh-TW">
                <a:ea typeface="新細明體" charset="-120"/>
              </a:rPr>
              <a:t>Engineering Alliance</a:t>
            </a:r>
          </a:p>
          <a:p>
            <a:pPr algn="ctr"/>
            <a:r>
              <a:rPr lang="en-US" altLang="zh-TW">
                <a:ea typeface="新細明體" charset="-120"/>
              </a:rPr>
              <a:t>Secretariat </a:t>
            </a:r>
            <a:endParaRPr lang="en-US"/>
          </a:p>
        </p:txBody>
      </p:sp>
      <p:sp>
        <p:nvSpPr>
          <p:cNvPr id="7182" name="Rectangle 15"/>
          <p:cNvSpPr>
            <a:spLocks noChangeArrowheads="1"/>
          </p:cNvSpPr>
          <p:nvPr/>
        </p:nvSpPr>
        <p:spPr bwMode="auto">
          <a:xfrm>
            <a:off x="654050" y="4292600"/>
            <a:ext cx="2708275" cy="1036638"/>
          </a:xfrm>
          <a:prstGeom prst="rect">
            <a:avLst/>
          </a:prstGeom>
          <a:solidFill>
            <a:srgbClr val="CCFFCC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 altLang="zh-TW">
                <a:ea typeface="新細明體" charset="-120"/>
              </a:rPr>
              <a:t>Substantial Equivalence</a:t>
            </a:r>
          </a:p>
          <a:p>
            <a:pPr algn="ctr"/>
            <a:r>
              <a:rPr lang="en-US" altLang="zh-TW">
                <a:ea typeface="新細明體" charset="-120"/>
              </a:rPr>
              <a:t>of Accreditation Criteria </a:t>
            </a:r>
            <a:endParaRPr lang="en-US"/>
          </a:p>
        </p:txBody>
      </p:sp>
      <p:sp>
        <p:nvSpPr>
          <p:cNvPr id="7183" name="Rectangle 16"/>
          <p:cNvSpPr>
            <a:spLocks noChangeArrowheads="1"/>
          </p:cNvSpPr>
          <p:nvPr/>
        </p:nvSpPr>
        <p:spPr bwMode="auto">
          <a:xfrm>
            <a:off x="6069013" y="4292600"/>
            <a:ext cx="2881312" cy="1036638"/>
          </a:xfrm>
          <a:prstGeom prst="rect">
            <a:avLst/>
          </a:prstGeom>
          <a:solidFill>
            <a:srgbClr val="CCFFCC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 altLang="zh-TW">
                <a:ea typeface="新細明體" charset="-120"/>
              </a:rPr>
              <a:t>2007: GA are exemplars</a:t>
            </a:r>
          </a:p>
          <a:p>
            <a:pPr algn="ctr"/>
            <a:r>
              <a:rPr lang="en-US" altLang="zh-TW">
                <a:ea typeface="新細明體" charset="-120"/>
              </a:rPr>
              <a:t>2011: GA to become </a:t>
            </a:r>
          </a:p>
          <a:p>
            <a:pPr algn="ctr"/>
            <a:r>
              <a:rPr lang="en-US" altLang="zh-TW">
                <a:ea typeface="新細明體" charset="-120"/>
              </a:rPr>
              <a:t>standards </a:t>
            </a:r>
            <a:endParaRPr lang="en-US"/>
          </a:p>
        </p:txBody>
      </p:sp>
      <p:sp>
        <p:nvSpPr>
          <p:cNvPr id="7184" name="Rectangle 17"/>
          <p:cNvSpPr>
            <a:spLocks noChangeArrowheads="1"/>
          </p:cNvSpPr>
          <p:nvPr/>
        </p:nvSpPr>
        <p:spPr bwMode="auto">
          <a:xfrm>
            <a:off x="3362325" y="4292600"/>
            <a:ext cx="2706688" cy="1036638"/>
          </a:xfrm>
          <a:prstGeom prst="rect">
            <a:avLst/>
          </a:prstGeom>
          <a:solidFill>
            <a:srgbClr val="CCFFCC"/>
          </a:solidFill>
          <a:ln w="1905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 altLang="zh-TW">
                <a:ea typeface="新細明體" charset="-120"/>
              </a:rPr>
              <a:t>2001-2005: Developing</a:t>
            </a:r>
          </a:p>
          <a:p>
            <a:pPr algn="ctr"/>
            <a:r>
              <a:rPr lang="en-US" altLang="zh-TW">
                <a:ea typeface="新細明體" charset="-120"/>
              </a:rPr>
              <a:t>The Graduate Attributes</a:t>
            </a:r>
          </a:p>
          <a:p>
            <a:pPr algn="ctr"/>
            <a:r>
              <a:rPr lang="en-US" altLang="zh-TW">
                <a:ea typeface="新細明體" charset="-120"/>
              </a:rPr>
              <a:t>(GA)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0140BE6-14A4-48FC-9AAE-3AF79F5B5E35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Washington Accord: Status in Accord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NZ" b="1" smtClean="0"/>
              <a:t>Signatory: </a:t>
            </a:r>
            <a:r>
              <a:rPr lang="en-NZ" smtClean="0"/>
              <a:t>A body entitled to fully participate in the Accord, enjoys the same rights and obligations as all other signatories. The body must be:</a:t>
            </a:r>
          </a:p>
          <a:p>
            <a:pPr lvl="1" eaLnBrk="1" hangingPunct="1"/>
            <a:r>
              <a:rPr lang="en-NZ" smtClean="0"/>
              <a:t>independent of the academic institutions delivering accredited or recognised programs within their jurisdiction.  </a:t>
            </a:r>
          </a:p>
          <a:p>
            <a:pPr lvl="1" eaLnBrk="1" hangingPunct="1"/>
            <a:r>
              <a:rPr lang="en-NZ" smtClean="0"/>
              <a:t>An authority, agency or institution representative of the engineering profession that has legal or recognised authority to accredit programs</a:t>
            </a:r>
            <a:endParaRPr lang="en-US" smtClean="0"/>
          </a:p>
          <a:p>
            <a:pPr eaLnBrk="1" hangingPunct="1"/>
            <a:r>
              <a:rPr lang="en-NZ" b="1" smtClean="0"/>
              <a:t>Provisional Status: </a:t>
            </a:r>
            <a:r>
              <a:rPr lang="en-NZ" smtClean="0"/>
              <a:t>A body that has demonstrated that it has an accreditation / recognition system conceptually similar to signatories </a:t>
            </a:r>
          </a:p>
          <a:p>
            <a:pPr lvl="1" eaLnBrk="1" hangingPunct="1"/>
            <a:r>
              <a:rPr lang="en-NZ" smtClean="0"/>
              <a:t>Has none for the rights or duties of signatories. 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9611B78-0BC7-4BD3-B66A-54DA673E5B24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Washington Accord: Mutual Recognition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Agreement states:</a:t>
            </a:r>
          </a:p>
          <a:p>
            <a:pPr eaLnBrk="1" hangingPunct="1"/>
            <a:r>
              <a:rPr lang="en-US" smtClean="0"/>
              <a:t>Accreditation criteria, policies and procedures of the signatories have been verified comparable </a:t>
            </a:r>
          </a:p>
          <a:p>
            <a:pPr eaLnBrk="1" hangingPunct="1"/>
            <a:r>
              <a:rPr lang="en-US" smtClean="0"/>
              <a:t>Accreditation decisions made by one signatory are acceptable to the other signatories</a:t>
            </a:r>
          </a:p>
          <a:p>
            <a:pPr eaLnBrk="1" hangingPunct="1"/>
            <a:r>
              <a:rPr lang="en-US" smtClean="0"/>
              <a:t>Recognition applies only to accreditations conducted within the signatory’s national or territorial boundaries, except: </a:t>
            </a:r>
          </a:p>
          <a:p>
            <a:pPr lvl="1" eaLnBrk="1" hangingPunct="1"/>
            <a:r>
              <a:rPr lang="en-US" smtClean="0"/>
              <a:t>Offshore programmes offered by university with programs accredited in home territory</a:t>
            </a:r>
          </a:p>
          <a:p>
            <a:pPr lvl="1" eaLnBrk="1" hangingPunct="1"/>
            <a:r>
              <a:rPr lang="en-US" smtClean="0"/>
              <a:t>A designated signatory accredits in a developing countries where the is no capacity to operate an accrediting body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C1ADF06-11F5-4679-981E-1EDE951D7CF4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Basis for Recognition Substantial Equivalence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55725"/>
            <a:ext cx="4519613" cy="4953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b="1" smtClean="0"/>
              <a:t>Definition in Graduate Attributes:</a:t>
            </a:r>
          </a:p>
          <a:p>
            <a:pPr eaLnBrk="1" hangingPunct="1">
              <a:lnSpc>
                <a:spcPct val="135000"/>
              </a:lnSpc>
              <a:buFontTx/>
              <a:buNone/>
            </a:pPr>
            <a:r>
              <a:rPr lang="en-GB" b="1" smtClean="0"/>
              <a:t>Substantial equivalence:</a:t>
            </a:r>
            <a:r>
              <a:rPr lang="en-GB" smtClean="0"/>
              <a:t> applied to educational programmes means that two programmes, while not meeting a single set of criteria, are both acceptable as preparing their respective graduates to enter formative development toward registration.</a:t>
            </a:r>
            <a:endParaRPr lang="en-US" smtClean="0"/>
          </a:p>
        </p:txBody>
      </p:sp>
      <p:sp>
        <p:nvSpPr>
          <p:cNvPr id="10245" name="AutoShape 3"/>
          <p:cNvSpPr>
            <a:spLocks noChangeArrowheads="1"/>
          </p:cNvSpPr>
          <p:nvPr/>
        </p:nvSpPr>
        <p:spPr bwMode="auto">
          <a:xfrm rot="-5400000">
            <a:off x="4917281" y="4810919"/>
            <a:ext cx="1439863" cy="1209675"/>
          </a:xfrm>
          <a:prstGeom prst="chevron">
            <a:avLst>
              <a:gd name="adj" fmla="val 13650"/>
            </a:avLst>
          </a:prstGeom>
          <a:solidFill>
            <a:srgbClr val="FFFF66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vert="eaVert" wrap="none" anchor="ctr"/>
          <a:lstStyle/>
          <a:p>
            <a:pPr algn="ctr" eaLnBrk="0" hangingPunct="0"/>
            <a:r>
              <a:rPr lang="en-US"/>
              <a:t>Signatory A</a:t>
            </a:r>
          </a:p>
          <a:p>
            <a:pPr algn="ctr" eaLnBrk="0" hangingPunct="0"/>
            <a:r>
              <a:rPr lang="en-US"/>
              <a:t>Accredited</a:t>
            </a:r>
          </a:p>
          <a:p>
            <a:pPr algn="ctr" eaLnBrk="0" hangingPunct="0"/>
            <a:r>
              <a:rPr lang="en-US"/>
              <a:t>Programme</a:t>
            </a:r>
          </a:p>
        </p:txBody>
      </p:sp>
      <p:sp>
        <p:nvSpPr>
          <p:cNvPr id="10246" name="AutoShape 4"/>
          <p:cNvSpPr>
            <a:spLocks noChangeArrowheads="1"/>
          </p:cNvSpPr>
          <p:nvPr/>
        </p:nvSpPr>
        <p:spPr bwMode="auto">
          <a:xfrm rot="-5400000">
            <a:off x="6126957" y="2853531"/>
            <a:ext cx="1671638" cy="1209675"/>
          </a:xfrm>
          <a:prstGeom prst="chevron">
            <a:avLst>
              <a:gd name="adj" fmla="val 16672"/>
            </a:avLst>
          </a:prstGeom>
          <a:solidFill>
            <a:srgbClr val="CCFF99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vert="eaVert" wrap="none" anchor="ctr"/>
          <a:lstStyle/>
          <a:p>
            <a:pPr algn="ctr" eaLnBrk="0" hangingPunct="0"/>
            <a:r>
              <a:rPr lang="en-US"/>
              <a:t>Training </a:t>
            </a:r>
          </a:p>
          <a:p>
            <a:pPr algn="ctr" eaLnBrk="0" hangingPunct="0"/>
            <a:r>
              <a:rPr lang="en-US"/>
              <a:t>And</a:t>
            </a:r>
          </a:p>
          <a:p>
            <a:pPr algn="ctr" eaLnBrk="0" hangingPunct="0"/>
            <a:r>
              <a:rPr lang="en-US"/>
              <a:t>Experience</a:t>
            </a:r>
          </a:p>
        </p:txBody>
      </p:sp>
      <p:sp>
        <p:nvSpPr>
          <p:cNvPr id="10247" name="AutoShape 5"/>
          <p:cNvSpPr>
            <a:spLocks noChangeArrowheads="1"/>
          </p:cNvSpPr>
          <p:nvPr/>
        </p:nvSpPr>
        <p:spPr bwMode="auto">
          <a:xfrm rot="-5400000">
            <a:off x="6069807" y="1354931"/>
            <a:ext cx="1785938" cy="1209675"/>
          </a:xfrm>
          <a:prstGeom prst="chevron">
            <a:avLst>
              <a:gd name="adj" fmla="val 10909"/>
            </a:avLst>
          </a:prstGeom>
          <a:solidFill>
            <a:srgbClr val="00FF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vert="eaVert" wrap="none" anchor="ctr"/>
          <a:lstStyle/>
          <a:p>
            <a:pPr algn="ctr" eaLnBrk="0" hangingPunct="0"/>
            <a:r>
              <a:rPr lang="en-US"/>
              <a:t>Practice</a:t>
            </a:r>
          </a:p>
        </p:txBody>
      </p:sp>
      <p:grpSp>
        <p:nvGrpSpPr>
          <p:cNvPr id="10248" name="Group 40"/>
          <p:cNvGrpSpPr>
            <a:grpSpLocks/>
          </p:cNvGrpSpPr>
          <p:nvPr/>
        </p:nvGrpSpPr>
        <p:grpSpPr bwMode="auto">
          <a:xfrm>
            <a:off x="6588125" y="2392363"/>
            <a:ext cx="230188" cy="574675"/>
            <a:chOff x="4549" y="2088"/>
            <a:chExt cx="145" cy="362"/>
          </a:xfrm>
        </p:grpSpPr>
        <p:sp>
          <p:nvSpPr>
            <p:cNvPr id="10290" name="Oval 7"/>
            <p:cNvSpPr>
              <a:spLocks noChangeArrowheads="1"/>
            </p:cNvSpPr>
            <p:nvPr/>
          </p:nvSpPr>
          <p:spPr bwMode="auto">
            <a:xfrm>
              <a:off x="4585" y="2088"/>
              <a:ext cx="72" cy="6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91" name="Line 8"/>
            <p:cNvSpPr>
              <a:spLocks noChangeShapeType="1"/>
            </p:cNvSpPr>
            <p:nvPr/>
          </p:nvSpPr>
          <p:spPr bwMode="auto">
            <a:xfrm>
              <a:off x="4621" y="2148"/>
              <a:ext cx="0" cy="1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92" name="Line 9"/>
            <p:cNvSpPr>
              <a:spLocks noChangeShapeType="1"/>
            </p:cNvSpPr>
            <p:nvPr/>
          </p:nvSpPr>
          <p:spPr bwMode="auto">
            <a:xfrm>
              <a:off x="4621" y="2299"/>
              <a:ext cx="73" cy="1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93" name="Line 10"/>
            <p:cNvSpPr>
              <a:spLocks noChangeShapeType="1"/>
            </p:cNvSpPr>
            <p:nvPr/>
          </p:nvSpPr>
          <p:spPr bwMode="auto">
            <a:xfrm flipH="1">
              <a:off x="4549" y="2299"/>
              <a:ext cx="72" cy="1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94" name="Line 11"/>
            <p:cNvSpPr>
              <a:spLocks noChangeShapeType="1"/>
            </p:cNvSpPr>
            <p:nvPr/>
          </p:nvSpPr>
          <p:spPr bwMode="auto">
            <a:xfrm>
              <a:off x="4621" y="2178"/>
              <a:ext cx="73" cy="9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95" name="Line 12"/>
            <p:cNvSpPr>
              <a:spLocks noChangeShapeType="1"/>
            </p:cNvSpPr>
            <p:nvPr/>
          </p:nvSpPr>
          <p:spPr bwMode="auto">
            <a:xfrm flipH="1">
              <a:off x="4549" y="2178"/>
              <a:ext cx="72" cy="9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249" name="Group 39"/>
          <p:cNvGrpSpPr>
            <a:grpSpLocks/>
          </p:cNvGrpSpPr>
          <p:nvPr/>
        </p:nvGrpSpPr>
        <p:grpSpPr bwMode="auto">
          <a:xfrm>
            <a:off x="6588125" y="1182688"/>
            <a:ext cx="230188" cy="574675"/>
            <a:chOff x="4549" y="891"/>
            <a:chExt cx="145" cy="362"/>
          </a:xfrm>
        </p:grpSpPr>
        <p:sp>
          <p:nvSpPr>
            <p:cNvPr id="10284" name="Oval 14"/>
            <p:cNvSpPr>
              <a:spLocks noChangeArrowheads="1"/>
            </p:cNvSpPr>
            <p:nvPr/>
          </p:nvSpPr>
          <p:spPr bwMode="auto">
            <a:xfrm>
              <a:off x="4585" y="891"/>
              <a:ext cx="72" cy="6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85" name="Line 15"/>
            <p:cNvSpPr>
              <a:spLocks noChangeShapeType="1"/>
            </p:cNvSpPr>
            <p:nvPr/>
          </p:nvSpPr>
          <p:spPr bwMode="auto">
            <a:xfrm>
              <a:off x="4621" y="951"/>
              <a:ext cx="0" cy="1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86" name="Line 16"/>
            <p:cNvSpPr>
              <a:spLocks noChangeShapeType="1"/>
            </p:cNvSpPr>
            <p:nvPr/>
          </p:nvSpPr>
          <p:spPr bwMode="auto">
            <a:xfrm>
              <a:off x="4621" y="1102"/>
              <a:ext cx="73" cy="1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87" name="Line 17"/>
            <p:cNvSpPr>
              <a:spLocks noChangeShapeType="1"/>
            </p:cNvSpPr>
            <p:nvPr/>
          </p:nvSpPr>
          <p:spPr bwMode="auto">
            <a:xfrm flipH="1">
              <a:off x="4549" y="1102"/>
              <a:ext cx="72" cy="1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88" name="Line 18"/>
            <p:cNvSpPr>
              <a:spLocks noChangeShapeType="1"/>
            </p:cNvSpPr>
            <p:nvPr/>
          </p:nvSpPr>
          <p:spPr bwMode="auto">
            <a:xfrm>
              <a:off x="4621" y="981"/>
              <a:ext cx="73" cy="9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89" name="Line 19"/>
            <p:cNvSpPr>
              <a:spLocks noChangeShapeType="1"/>
            </p:cNvSpPr>
            <p:nvPr/>
          </p:nvSpPr>
          <p:spPr bwMode="auto">
            <a:xfrm flipH="1">
              <a:off x="4549" y="981"/>
              <a:ext cx="72" cy="9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250" name="Group 43"/>
          <p:cNvGrpSpPr>
            <a:grpSpLocks/>
          </p:cNvGrpSpPr>
          <p:nvPr/>
        </p:nvGrpSpPr>
        <p:grpSpPr bwMode="auto">
          <a:xfrm>
            <a:off x="5781675" y="3889375"/>
            <a:ext cx="230188" cy="574675"/>
            <a:chOff x="3860" y="2849"/>
            <a:chExt cx="145" cy="362"/>
          </a:xfrm>
        </p:grpSpPr>
        <p:sp>
          <p:nvSpPr>
            <p:cNvPr id="10278" name="Oval 21"/>
            <p:cNvSpPr>
              <a:spLocks noChangeArrowheads="1"/>
            </p:cNvSpPr>
            <p:nvPr/>
          </p:nvSpPr>
          <p:spPr bwMode="auto">
            <a:xfrm>
              <a:off x="3896" y="2849"/>
              <a:ext cx="72" cy="6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r"/>
              <a:endParaRPr lang="en-US"/>
            </a:p>
          </p:txBody>
        </p:sp>
        <p:sp>
          <p:nvSpPr>
            <p:cNvPr id="10279" name="Line 22"/>
            <p:cNvSpPr>
              <a:spLocks noChangeShapeType="1"/>
            </p:cNvSpPr>
            <p:nvPr/>
          </p:nvSpPr>
          <p:spPr bwMode="auto">
            <a:xfrm>
              <a:off x="3932" y="2909"/>
              <a:ext cx="0" cy="1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80" name="Line 23"/>
            <p:cNvSpPr>
              <a:spLocks noChangeShapeType="1"/>
            </p:cNvSpPr>
            <p:nvPr/>
          </p:nvSpPr>
          <p:spPr bwMode="auto">
            <a:xfrm>
              <a:off x="3932" y="3060"/>
              <a:ext cx="73" cy="1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81" name="Line 24"/>
            <p:cNvSpPr>
              <a:spLocks noChangeShapeType="1"/>
            </p:cNvSpPr>
            <p:nvPr/>
          </p:nvSpPr>
          <p:spPr bwMode="auto">
            <a:xfrm flipH="1">
              <a:off x="3860" y="3060"/>
              <a:ext cx="72" cy="1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82" name="Line 25"/>
            <p:cNvSpPr>
              <a:spLocks noChangeShapeType="1"/>
            </p:cNvSpPr>
            <p:nvPr/>
          </p:nvSpPr>
          <p:spPr bwMode="auto">
            <a:xfrm>
              <a:off x="3932" y="2939"/>
              <a:ext cx="73" cy="9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83" name="Line 26"/>
            <p:cNvSpPr>
              <a:spLocks noChangeShapeType="1"/>
            </p:cNvSpPr>
            <p:nvPr/>
          </p:nvSpPr>
          <p:spPr bwMode="auto">
            <a:xfrm flipH="1">
              <a:off x="3860" y="2939"/>
              <a:ext cx="72" cy="9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251" name="Line 34"/>
          <p:cNvSpPr>
            <a:spLocks noChangeShapeType="1"/>
          </p:cNvSpPr>
          <p:nvPr/>
        </p:nvSpPr>
        <p:spPr bwMode="auto">
          <a:xfrm flipV="1">
            <a:off x="5665788" y="4292600"/>
            <a:ext cx="635000" cy="403225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 type="none" w="sm" len="sm"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0252" name="Line 35"/>
          <p:cNvSpPr>
            <a:spLocks noChangeShapeType="1"/>
          </p:cNvSpPr>
          <p:nvPr/>
        </p:nvSpPr>
        <p:spPr bwMode="auto">
          <a:xfrm flipV="1">
            <a:off x="6932613" y="2909888"/>
            <a:ext cx="0" cy="346075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 type="none" w="sm" len="sm"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0253" name="AutoShape 3"/>
          <p:cNvSpPr>
            <a:spLocks noChangeArrowheads="1"/>
          </p:cNvSpPr>
          <p:nvPr/>
        </p:nvSpPr>
        <p:spPr bwMode="auto">
          <a:xfrm rot="-5400000">
            <a:off x="7452519" y="4810919"/>
            <a:ext cx="1439863" cy="1209675"/>
          </a:xfrm>
          <a:prstGeom prst="chevron">
            <a:avLst>
              <a:gd name="adj" fmla="val 13650"/>
            </a:avLst>
          </a:prstGeom>
          <a:solidFill>
            <a:srgbClr val="FFCC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vert="eaVert" wrap="none" anchor="ctr"/>
          <a:lstStyle/>
          <a:p>
            <a:pPr algn="ctr" eaLnBrk="0" hangingPunct="0"/>
            <a:r>
              <a:rPr lang="en-US"/>
              <a:t>Signatory B</a:t>
            </a:r>
          </a:p>
          <a:p>
            <a:pPr algn="ctr" eaLnBrk="0" hangingPunct="0"/>
            <a:r>
              <a:rPr lang="en-US"/>
              <a:t>Accredited</a:t>
            </a:r>
          </a:p>
          <a:p>
            <a:pPr algn="ctr" eaLnBrk="0" hangingPunct="0"/>
            <a:r>
              <a:rPr lang="en-US"/>
              <a:t>Programme</a:t>
            </a:r>
          </a:p>
        </p:txBody>
      </p:sp>
      <p:grpSp>
        <p:nvGrpSpPr>
          <p:cNvPr id="10254" name="Group 45"/>
          <p:cNvGrpSpPr>
            <a:grpSpLocks/>
          </p:cNvGrpSpPr>
          <p:nvPr/>
        </p:nvGrpSpPr>
        <p:grpSpPr bwMode="auto">
          <a:xfrm>
            <a:off x="7854950" y="3889375"/>
            <a:ext cx="230188" cy="574675"/>
            <a:chOff x="3860" y="2849"/>
            <a:chExt cx="145" cy="362"/>
          </a:xfrm>
        </p:grpSpPr>
        <p:sp>
          <p:nvSpPr>
            <p:cNvPr id="10272" name="Oval 21"/>
            <p:cNvSpPr>
              <a:spLocks noChangeArrowheads="1"/>
            </p:cNvSpPr>
            <p:nvPr/>
          </p:nvSpPr>
          <p:spPr bwMode="auto">
            <a:xfrm>
              <a:off x="3896" y="2849"/>
              <a:ext cx="72" cy="6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r"/>
              <a:endParaRPr lang="en-US"/>
            </a:p>
          </p:txBody>
        </p:sp>
        <p:sp>
          <p:nvSpPr>
            <p:cNvPr id="10273" name="Line 22"/>
            <p:cNvSpPr>
              <a:spLocks noChangeShapeType="1"/>
            </p:cNvSpPr>
            <p:nvPr/>
          </p:nvSpPr>
          <p:spPr bwMode="auto">
            <a:xfrm>
              <a:off x="3932" y="2909"/>
              <a:ext cx="0" cy="1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74" name="Line 23"/>
            <p:cNvSpPr>
              <a:spLocks noChangeShapeType="1"/>
            </p:cNvSpPr>
            <p:nvPr/>
          </p:nvSpPr>
          <p:spPr bwMode="auto">
            <a:xfrm>
              <a:off x="3932" y="3060"/>
              <a:ext cx="73" cy="1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75" name="Line 24"/>
            <p:cNvSpPr>
              <a:spLocks noChangeShapeType="1"/>
            </p:cNvSpPr>
            <p:nvPr/>
          </p:nvSpPr>
          <p:spPr bwMode="auto">
            <a:xfrm flipH="1">
              <a:off x="3860" y="3060"/>
              <a:ext cx="72" cy="1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76" name="Line 25"/>
            <p:cNvSpPr>
              <a:spLocks noChangeShapeType="1"/>
            </p:cNvSpPr>
            <p:nvPr/>
          </p:nvSpPr>
          <p:spPr bwMode="auto">
            <a:xfrm>
              <a:off x="3932" y="2939"/>
              <a:ext cx="73" cy="9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77" name="Line 26"/>
            <p:cNvSpPr>
              <a:spLocks noChangeShapeType="1"/>
            </p:cNvSpPr>
            <p:nvPr/>
          </p:nvSpPr>
          <p:spPr bwMode="auto">
            <a:xfrm flipH="1">
              <a:off x="3860" y="2939"/>
              <a:ext cx="72" cy="9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255" name="Line 34"/>
          <p:cNvSpPr>
            <a:spLocks noChangeShapeType="1"/>
          </p:cNvSpPr>
          <p:nvPr/>
        </p:nvSpPr>
        <p:spPr bwMode="auto">
          <a:xfrm flipH="1" flipV="1">
            <a:off x="7567613" y="4292600"/>
            <a:ext cx="576262" cy="403225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 type="none" w="sm" len="sm"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0256" name="Line 20"/>
          <p:cNvSpPr>
            <a:spLocks noChangeShapeType="1"/>
          </p:cNvSpPr>
          <p:nvPr/>
        </p:nvSpPr>
        <p:spPr bwMode="auto">
          <a:xfrm flipH="1" flipV="1">
            <a:off x="6300788" y="5387975"/>
            <a:ext cx="12096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lg" len="lg"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0257" name="TextBox 41"/>
          <p:cNvSpPr txBox="1">
            <a:spLocks noChangeArrowheads="1"/>
          </p:cNvSpPr>
          <p:nvPr/>
        </p:nvSpPr>
        <p:spPr bwMode="auto">
          <a:xfrm>
            <a:off x="6242050" y="4754563"/>
            <a:ext cx="13811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Substantial</a:t>
            </a:r>
          </a:p>
          <a:p>
            <a:pPr algn="ctr"/>
            <a:r>
              <a:rPr lang="en-US"/>
              <a:t>Equivalence</a:t>
            </a:r>
          </a:p>
        </p:txBody>
      </p:sp>
      <p:grpSp>
        <p:nvGrpSpPr>
          <p:cNvPr id="10258" name="Group 40"/>
          <p:cNvGrpSpPr>
            <a:grpSpLocks/>
          </p:cNvGrpSpPr>
          <p:nvPr/>
        </p:nvGrpSpPr>
        <p:grpSpPr bwMode="auto">
          <a:xfrm>
            <a:off x="7048500" y="2392363"/>
            <a:ext cx="230188" cy="574675"/>
            <a:chOff x="4549" y="2088"/>
            <a:chExt cx="145" cy="362"/>
          </a:xfrm>
        </p:grpSpPr>
        <p:sp>
          <p:nvSpPr>
            <p:cNvPr id="10266" name="Oval 7"/>
            <p:cNvSpPr>
              <a:spLocks noChangeArrowheads="1"/>
            </p:cNvSpPr>
            <p:nvPr/>
          </p:nvSpPr>
          <p:spPr bwMode="auto">
            <a:xfrm>
              <a:off x="4585" y="2088"/>
              <a:ext cx="72" cy="6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67" name="Line 8"/>
            <p:cNvSpPr>
              <a:spLocks noChangeShapeType="1"/>
            </p:cNvSpPr>
            <p:nvPr/>
          </p:nvSpPr>
          <p:spPr bwMode="auto">
            <a:xfrm>
              <a:off x="4621" y="2148"/>
              <a:ext cx="0" cy="1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68" name="Line 9"/>
            <p:cNvSpPr>
              <a:spLocks noChangeShapeType="1"/>
            </p:cNvSpPr>
            <p:nvPr/>
          </p:nvSpPr>
          <p:spPr bwMode="auto">
            <a:xfrm>
              <a:off x="4621" y="2299"/>
              <a:ext cx="73" cy="1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69" name="Line 10"/>
            <p:cNvSpPr>
              <a:spLocks noChangeShapeType="1"/>
            </p:cNvSpPr>
            <p:nvPr/>
          </p:nvSpPr>
          <p:spPr bwMode="auto">
            <a:xfrm flipH="1">
              <a:off x="4549" y="2299"/>
              <a:ext cx="72" cy="1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70" name="Line 11"/>
            <p:cNvSpPr>
              <a:spLocks noChangeShapeType="1"/>
            </p:cNvSpPr>
            <p:nvPr/>
          </p:nvSpPr>
          <p:spPr bwMode="auto">
            <a:xfrm>
              <a:off x="4621" y="2178"/>
              <a:ext cx="73" cy="9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71" name="Line 12"/>
            <p:cNvSpPr>
              <a:spLocks noChangeShapeType="1"/>
            </p:cNvSpPr>
            <p:nvPr/>
          </p:nvSpPr>
          <p:spPr bwMode="auto">
            <a:xfrm flipH="1">
              <a:off x="4549" y="2178"/>
              <a:ext cx="72" cy="9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259" name="Group 39"/>
          <p:cNvGrpSpPr>
            <a:grpSpLocks/>
          </p:cNvGrpSpPr>
          <p:nvPr/>
        </p:nvGrpSpPr>
        <p:grpSpPr bwMode="auto">
          <a:xfrm>
            <a:off x="7107238" y="1182688"/>
            <a:ext cx="230187" cy="574675"/>
            <a:chOff x="4549" y="891"/>
            <a:chExt cx="145" cy="362"/>
          </a:xfrm>
        </p:grpSpPr>
        <p:sp>
          <p:nvSpPr>
            <p:cNvPr id="10260" name="Oval 14"/>
            <p:cNvSpPr>
              <a:spLocks noChangeArrowheads="1"/>
            </p:cNvSpPr>
            <p:nvPr/>
          </p:nvSpPr>
          <p:spPr bwMode="auto">
            <a:xfrm>
              <a:off x="4585" y="891"/>
              <a:ext cx="72" cy="6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61" name="Line 15"/>
            <p:cNvSpPr>
              <a:spLocks noChangeShapeType="1"/>
            </p:cNvSpPr>
            <p:nvPr/>
          </p:nvSpPr>
          <p:spPr bwMode="auto">
            <a:xfrm>
              <a:off x="4621" y="951"/>
              <a:ext cx="0" cy="1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62" name="Line 16"/>
            <p:cNvSpPr>
              <a:spLocks noChangeShapeType="1"/>
            </p:cNvSpPr>
            <p:nvPr/>
          </p:nvSpPr>
          <p:spPr bwMode="auto">
            <a:xfrm>
              <a:off x="4621" y="1102"/>
              <a:ext cx="73" cy="1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63" name="Line 17"/>
            <p:cNvSpPr>
              <a:spLocks noChangeShapeType="1"/>
            </p:cNvSpPr>
            <p:nvPr/>
          </p:nvSpPr>
          <p:spPr bwMode="auto">
            <a:xfrm flipH="1">
              <a:off x="4549" y="1102"/>
              <a:ext cx="72" cy="1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64" name="Line 18"/>
            <p:cNvSpPr>
              <a:spLocks noChangeShapeType="1"/>
            </p:cNvSpPr>
            <p:nvPr/>
          </p:nvSpPr>
          <p:spPr bwMode="auto">
            <a:xfrm>
              <a:off x="4621" y="981"/>
              <a:ext cx="73" cy="9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65" name="Line 19"/>
            <p:cNvSpPr>
              <a:spLocks noChangeShapeType="1"/>
            </p:cNvSpPr>
            <p:nvPr/>
          </p:nvSpPr>
          <p:spPr bwMode="auto">
            <a:xfrm flipH="1">
              <a:off x="4549" y="981"/>
              <a:ext cx="72" cy="9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BADE250-4498-4074-BC3B-6B803E77C335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Washington Accord: Benchmarking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Agreement states:</a:t>
            </a:r>
          </a:p>
          <a:p>
            <a:pPr eaLnBrk="1" hangingPunct="1"/>
            <a:r>
              <a:rPr lang="en-US" smtClean="0"/>
              <a:t>The Signatories will identify and encourage the implementation of best practice for the academic preparation of engineers</a:t>
            </a:r>
          </a:p>
          <a:p>
            <a:pPr lvl="1" eaLnBrk="1" hangingPunct="1"/>
            <a:r>
              <a:rPr lang="en-US" smtClean="0"/>
              <a:t>by mutual monitoring</a:t>
            </a:r>
          </a:p>
          <a:p>
            <a:pPr lvl="1" eaLnBrk="1" hangingPunct="1"/>
            <a:r>
              <a:rPr lang="en-US" smtClean="0"/>
              <a:t>regular communication and sharing of information: </a:t>
            </a:r>
          </a:p>
          <a:p>
            <a:pPr lvl="2" eaLnBrk="1" hangingPunct="1"/>
            <a:r>
              <a:rPr lang="en-US" smtClean="0"/>
              <a:t>accreditation criteria, systems, procedures, manuals, publications </a:t>
            </a:r>
          </a:p>
          <a:p>
            <a:pPr lvl="2" eaLnBrk="1" hangingPunct="1"/>
            <a:r>
              <a:rPr lang="en-US" smtClean="0"/>
              <a:t>lists of accredited programs; </a:t>
            </a:r>
          </a:p>
          <a:p>
            <a:pPr lvl="1" eaLnBrk="1" hangingPunct="1"/>
            <a:r>
              <a:rPr lang="en-US" smtClean="0"/>
              <a:t>invitations to observe accreditation visits; and invitations to observe meetings of any boards</a:t>
            </a:r>
          </a:p>
          <a:p>
            <a:pPr eaLnBrk="1" hangingPunct="1"/>
            <a:r>
              <a:rPr lang="en-US" smtClean="0"/>
              <a:t>Regular monitoring through six-yearly visits now required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EA16F95-C493-4178-89FC-2C63E7CBA5E8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Washington Accord: Provisional Status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Application for Signatory Status will be preceded by a prescribed period of Provisional Status </a:t>
            </a:r>
          </a:p>
          <a:p>
            <a:pPr eaLnBrk="1" hangingPunct="1"/>
            <a:r>
              <a:rPr lang="en-US" smtClean="0"/>
              <a:t>Applicants for provisional status must be nominated by two signatories, (who have usually mentored the applicant) </a:t>
            </a:r>
          </a:p>
          <a:p>
            <a:pPr eaLnBrk="1" hangingPunct="1"/>
            <a:r>
              <a:rPr lang="en-US" smtClean="0"/>
              <a:t>Acceptance as provisional by a two-thirds majority of  signatories.</a:t>
            </a:r>
          </a:p>
          <a:p>
            <a:pPr eaLnBrk="1" hangingPunct="1"/>
            <a:r>
              <a:rPr lang="en-US" smtClean="0"/>
              <a:t>Admission requires that the body has an accreditation system: </a:t>
            </a:r>
          </a:p>
          <a:p>
            <a:pPr eaLnBrk="1" hangingPunct="1"/>
            <a:r>
              <a:rPr lang="en-US" smtClean="0"/>
              <a:t>Substantial equivalence is not required for provisional status: the provisional may need to develop criteria, policies and procedures</a:t>
            </a:r>
          </a:p>
          <a:p>
            <a:pPr eaLnBrk="1" hangingPunct="1"/>
            <a:r>
              <a:rPr lang="en-US" smtClean="0"/>
              <a:t>Mentoring continues during provisional status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5F78673-6D32-4498-A617-1FB706FA72E0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Washington Accord: Becoming a Signatory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Normal minimum period as provisional is two years</a:t>
            </a:r>
          </a:p>
          <a:p>
            <a:pPr eaLnBrk="1" hangingPunct="1"/>
            <a:r>
              <a:rPr lang="en-US" smtClean="0"/>
              <a:t>A provisional that is ready to apply for signatory status requests a verification visit</a:t>
            </a:r>
          </a:p>
          <a:p>
            <a:pPr eaLnBrk="1" hangingPunct="1"/>
            <a:r>
              <a:rPr lang="en-US" smtClean="0"/>
              <a:t>Application  must be supported by two signatories</a:t>
            </a:r>
          </a:p>
          <a:p>
            <a:pPr eaLnBrk="1" hangingPunct="1"/>
            <a:r>
              <a:rPr lang="en-US" smtClean="0"/>
              <a:t>Visit takes place</a:t>
            </a:r>
          </a:p>
          <a:p>
            <a:pPr eaLnBrk="1" hangingPunct="1"/>
            <a:r>
              <a:rPr lang="en-US" smtClean="0"/>
              <a:t>Visit must demonstrate substantial equivalence of:</a:t>
            </a:r>
          </a:p>
          <a:p>
            <a:pPr lvl="1" eaLnBrk="1" hangingPunct="1"/>
            <a:r>
              <a:rPr lang="en-US" smtClean="0"/>
              <a:t>Accreditation standard to the Graduate Attributes</a:t>
            </a:r>
          </a:p>
          <a:p>
            <a:pPr lvl="1" eaLnBrk="1" hangingPunct="1"/>
            <a:r>
              <a:rPr lang="en-US" smtClean="0"/>
              <a:t>Policies and processes to be substantially equivalent</a:t>
            </a:r>
          </a:p>
          <a:p>
            <a:pPr eaLnBrk="1" hangingPunct="1"/>
            <a:r>
              <a:rPr lang="en-US" smtClean="0"/>
              <a:t>Visit report is considered at a general meeting</a:t>
            </a:r>
          </a:p>
          <a:p>
            <a:pPr eaLnBrk="1" hangingPunct="1"/>
            <a:r>
              <a:rPr lang="en-US" smtClean="0"/>
              <a:t>Admission of a new signatory requires unanimous approval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B106661-DC8C-41AB-953B-225BB92C6778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Duties of Signatories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Attend General Meetings of the Washington Accord</a:t>
            </a:r>
          </a:p>
          <a:p>
            <a:pPr eaLnBrk="1" hangingPunct="1"/>
            <a:r>
              <a:rPr lang="en-US" smtClean="0"/>
              <a:t>Receive a review visit every six years</a:t>
            </a:r>
          </a:p>
          <a:p>
            <a:pPr eaLnBrk="1" hangingPunct="1"/>
            <a:r>
              <a:rPr lang="en-US" smtClean="0"/>
              <a:t>Provide Evaluators for: </a:t>
            </a:r>
          </a:p>
          <a:p>
            <a:pPr lvl="1" eaLnBrk="1" hangingPunct="1"/>
            <a:r>
              <a:rPr lang="en-US" smtClean="0"/>
              <a:t>Reviews of other signatories</a:t>
            </a:r>
          </a:p>
          <a:p>
            <a:pPr lvl="1" eaLnBrk="1" hangingPunct="1"/>
            <a:r>
              <a:rPr lang="en-US" smtClean="0"/>
              <a:t>Verification visits to provisionals applying to be signatory </a:t>
            </a:r>
          </a:p>
          <a:p>
            <a:pPr eaLnBrk="1" hangingPunct="1"/>
            <a:r>
              <a:rPr lang="en-US" smtClean="0"/>
              <a:t>Mentor new applicants and provisionals</a:t>
            </a:r>
          </a:p>
          <a:p>
            <a:pPr eaLnBrk="1" hangingPunct="1"/>
            <a:r>
              <a:rPr lang="en-US" smtClean="0"/>
              <a:t>Make list of accredited programmes available</a:t>
            </a:r>
          </a:p>
          <a:p>
            <a:pPr eaLnBrk="1" hangingPunct="1"/>
            <a:r>
              <a:rPr lang="en-US" smtClean="0"/>
              <a:t>Publish a clear statement of programmes that it recognises</a:t>
            </a:r>
          </a:p>
          <a:p>
            <a:pPr eaLnBrk="1" hangingPunct="1"/>
            <a:r>
              <a:rPr lang="en-US" smtClean="0"/>
              <a:t>When registering body is separate, make every effort to ensure that registering body recognises signatories’ programmes.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AE286CB-7C87-4487-A739-62926A5788EC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Expansion of the Washington Accord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55725"/>
            <a:ext cx="8091488" cy="5184775"/>
          </a:xfrm>
        </p:spPr>
        <p:txBody>
          <a:bodyPr/>
          <a:lstStyle/>
          <a:p>
            <a:pPr eaLnBrk="1" hangingPunct="1"/>
            <a:r>
              <a:rPr lang="en-US" smtClean="0"/>
              <a:t>Provisional Status</a:t>
            </a:r>
          </a:p>
          <a:p>
            <a:pPr lvl="1" eaLnBrk="1" hangingPunct="1"/>
            <a:r>
              <a:rPr lang="en-US" smtClean="0"/>
              <a:t>India, Pakistan, Bangaladesh, Sri Lanka, Germany, Russia</a:t>
            </a:r>
          </a:p>
          <a:p>
            <a:pPr eaLnBrk="1" hangingPunct="1"/>
            <a:r>
              <a:rPr lang="en-US" smtClean="0"/>
              <a:t>Europe</a:t>
            </a:r>
          </a:p>
          <a:p>
            <a:pPr lvl="1" eaLnBrk="1" hangingPunct="1"/>
            <a:r>
              <a:rPr lang="en-US" sz="1800" smtClean="0"/>
              <a:t>EUR ACE: an agreement between 17 bodies in Europe to award EUR ACE Labels in addition to national accreditation </a:t>
            </a:r>
          </a:p>
          <a:p>
            <a:pPr lvl="1" eaLnBrk="1" hangingPunct="1"/>
            <a:r>
              <a:rPr lang="en-US" sz="1800" smtClean="0"/>
              <a:t>Comparison of Washington/Sydney Accord Graduate Attributes with EUR ACE Framework Standards in progress</a:t>
            </a:r>
          </a:p>
          <a:p>
            <a:pPr lvl="1" eaLnBrk="1" hangingPunct="1"/>
            <a:r>
              <a:rPr lang="en-US" sz="1800" smtClean="0"/>
              <a:t>Objective: Working toward recognition agreement</a:t>
            </a:r>
          </a:p>
          <a:p>
            <a:pPr eaLnBrk="1" hangingPunct="1"/>
            <a:r>
              <a:rPr lang="en-US" smtClean="0"/>
              <a:t>Developing Countries, assisted by a Signatory</a:t>
            </a:r>
          </a:p>
          <a:p>
            <a:pPr lvl="1" eaLnBrk="1" hangingPunct="1"/>
            <a:r>
              <a:rPr lang="en-US" sz="1800" smtClean="0"/>
              <a:t>IPENZ: South Pacific</a:t>
            </a:r>
          </a:p>
          <a:p>
            <a:pPr lvl="1" eaLnBrk="1" hangingPunct="1"/>
            <a:r>
              <a:rPr lang="en-US" sz="1800" smtClean="0"/>
              <a:t>ECSA: Namibia, Botswana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A7785AF-19A7-482C-B092-88B4BC5FC3F2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IEA Accord Projects 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Ongoing development of the Graduate Attributes and Professional Competencies</a:t>
            </a:r>
          </a:p>
          <a:p>
            <a:pPr eaLnBrk="1" hangingPunct="1"/>
            <a:r>
              <a:rPr lang="en-US" smtClean="0"/>
              <a:t>Implementation of 2011 rules and procedures</a:t>
            </a:r>
          </a:p>
          <a:p>
            <a:pPr lvl="1" eaLnBrk="1" hangingPunct="1"/>
            <a:r>
              <a:rPr lang="en-US" smtClean="0"/>
              <a:t>Includes the adoption of the Graduate Attributes </a:t>
            </a:r>
          </a:p>
          <a:p>
            <a:pPr lvl="1" eaLnBrk="1" hangingPunct="1"/>
            <a:r>
              <a:rPr lang="en-US" smtClean="0"/>
              <a:t>Gap analysis: IEA graduate attributes and national standards</a:t>
            </a:r>
          </a:p>
          <a:p>
            <a:pPr eaLnBrk="1" hangingPunct="1"/>
            <a:r>
              <a:rPr lang="en-US" smtClean="0"/>
              <a:t>Glossary of Terms</a:t>
            </a:r>
          </a:p>
          <a:p>
            <a:pPr lvl="1" eaLnBrk="1" hangingPunct="1"/>
            <a:r>
              <a:rPr lang="en-US" smtClean="0"/>
              <a:t>Expansion of definitions in the GA&amp;PC document</a:t>
            </a:r>
          </a:p>
          <a:p>
            <a:pPr lvl="1" eaLnBrk="1" hangingPunct="1"/>
            <a:r>
              <a:rPr lang="en-US" smtClean="0"/>
              <a:t>General definitions of terms</a:t>
            </a:r>
          </a:p>
          <a:p>
            <a:pPr lvl="1" eaLnBrk="1" hangingPunct="1"/>
            <a:r>
              <a:rPr lang="en-US" smtClean="0"/>
              <a:t>Finding common terms for the comparison with EUR ACE Standards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3EE2E8F-E80B-4E72-B044-27A3206C303F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Washington Accord in the IEA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Prior to 2007, each agreement provided its own secretariat by a signatory volunteering for the task</a:t>
            </a:r>
          </a:p>
          <a:p>
            <a:pPr lvl="1" eaLnBrk="1" hangingPunct="1"/>
            <a:r>
              <a:rPr lang="en-US" smtClean="0"/>
              <a:t>Abet Inc provided the WA Secetariat</a:t>
            </a:r>
          </a:p>
          <a:p>
            <a:pPr eaLnBrk="1" hangingPunct="1">
              <a:lnSpc>
                <a:spcPct val="35000"/>
              </a:lnSpc>
            </a:pPr>
            <a:endParaRPr lang="en-US" smtClean="0"/>
          </a:p>
          <a:p>
            <a:pPr eaLnBrk="1" hangingPunct="1"/>
            <a:r>
              <a:rPr lang="en-US" smtClean="0"/>
              <a:t>In 2007, six agreements signed the Multipart Agreement to establish the International Engineering Alliance to provide a Secretariat</a:t>
            </a:r>
          </a:p>
          <a:p>
            <a:pPr eaLnBrk="1" hangingPunct="1">
              <a:lnSpc>
                <a:spcPct val="35000"/>
              </a:lnSpc>
            </a:pPr>
            <a:endParaRPr lang="en-US" smtClean="0"/>
          </a:p>
          <a:p>
            <a:pPr eaLnBrk="1" hangingPunct="1"/>
            <a:r>
              <a:rPr lang="en-US" smtClean="0"/>
              <a:t>IPENZ awarded the contract to operate the Secretariat 2007-2012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Conclusion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Washington Accord is an independent agreement for:</a:t>
            </a:r>
          </a:p>
          <a:p>
            <a:pPr lvl="1" eaLnBrk="1" hangingPunct="1"/>
            <a:r>
              <a:rPr lang="en-US" smtClean="0"/>
              <a:t>Mutual recognition of accredited engineering programmes</a:t>
            </a:r>
          </a:p>
          <a:p>
            <a:pPr lvl="1" eaLnBrk="1" hangingPunct="1"/>
            <a:r>
              <a:rPr lang="en-US" smtClean="0"/>
              <a:t>Benchmarking standards for engineering education</a:t>
            </a:r>
          </a:p>
          <a:p>
            <a:pPr lvl="2" eaLnBrk="1" hangingPunct="1"/>
            <a:r>
              <a:rPr lang="en-US" sz="2000" smtClean="0"/>
              <a:t>The WA Graduate Attributes represent the generally agreed reference for accredited programmes</a:t>
            </a:r>
          </a:p>
          <a:p>
            <a:pPr lvl="1" eaLnBrk="1" hangingPunct="1"/>
            <a:r>
              <a:rPr lang="en-US" smtClean="0"/>
              <a:t>Benchmarking accreditation policies and processes</a:t>
            </a:r>
          </a:p>
          <a:p>
            <a:pPr eaLnBrk="1" hangingPunct="1"/>
            <a:r>
              <a:rPr lang="en-US" smtClean="0"/>
              <a:t> The WA has grown from a small group of signatories to a well-structured and sought-after organisation</a:t>
            </a:r>
          </a:p>
          <a:p>
            <a:endParaRPr lang="en-US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99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stealth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99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stealth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15780</TotalTime>
  <Words>1420</Words>
  <Application>Microsoft Office PowerPoint</Application>
  <PresentationFormat>On-screen Show (4:3)</PresentationFormat>
  <Paragraphs>261</Paragraphs>
  <Slides>26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Times New Roman</vt:lpstr>
      <vt:lpstr>新細明體</vt:lpstr>
      <vt:lpstr>Default Design</vt:lpstr>
      <vt:lpstr>Worksheet</vt:lpstr>
      <vt:lpstr>Quality Assurance, Continuous Improvement and Accreditation of Professional Technical Education with Primary Emphasis on Engineering Education and Accreditation – Module 4</vt:lpstr>
      <vt:lpstr>Overview</vt:lpstr>
      <vt:lpstr>Slide 3</vt:lpstr>
      <vt:lpstr>IEA Vision </vt:lpstr>
      <vt:lpstr>Professional Competency </vt:lpstr>
      <vt:lpstr>IEA and WFEO </vt:lpstr>
      <vt:lpstr>The Washington Accord Past, Present, Future </vt:lpstr>
      <vt:lpstr>Summary</vt:lpstr>
      <vt:lpstr>1: Introduction to the  Washington Accord and its future development</vt:lpstr>
      <vt:lpstr>Context: Engineering Professional Lifecycle</vt:lpstr>
      <vt:lpstr>What is Professional Competence?</vt:lpstr>
      <vt:lpstr>Slide 12</vt:lpstr>
      <vt:lpstr>Characteristics of Signatories</vt:lpstr>
      <vt:lpstr>Expected Principles</vt:lpstr>
      <vt:lpstr>History of the Washington Accord </vt:lpstr>
      <vt:lpstr>Washington Accord: Status in Accord</vt:lpstr>
      <vt:lpstr>Washington Accord: Mutual Recognition</vt:lpstr>
      <vt:lpstr>Basis for Recognition Substantial Equivalence</vt:lpstr>
      <vt:lpstr>Washington Accord: Benchmarking</vt:lpstr>
      <vt:lpstr>Washington Accord: Provisional Status</vt:lpstr>
      <vt:lpstr>Washington Accord: Becoming a Signatory</vt:lpstr>
      <vt:lpstr>Duties of Signatories</vt:lpstr>
      <vt:lpstr>Expansion of the Washington Accord</vt:lpstr>
      <vt:lpstr>IEA Accord Projects </vt:lpstr>
      <vt:lpstr>Washington Accord in the IEA</vt:lpstr>
      <vt:lpstr>Conclusion</vt:lpstr>
    </vt:vector>
  </TitlesOfParts>
  <Company>Wits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 Hanrahan</dc:creator>
  <cp:lastModifiedBy>holger</cp:lastModifiedBy>
  <cp:revision>78</cp:revision>
  <dcterms:created xsi:type="dcterms:W3CDTF">2001-10-08T14:56:42Z</dcterms:created>
  <dcterms:modified xsi:type="dcterms:W3CDTF">2011-10-01T22:50:36Z</dcterms:modified>
</cp:coreProperties>
</file>