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8.xml" ContentType="application/vnd.openxmlformats-officedocument.theme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9.xml" ContentType="application/vnd.openxmlformats-officedocument.theme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10.xml" ContentType="application/vnd.openxmlformats-officedocument.theme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theme/theme11.xml" ContentType="application/vnd.openxmlformats-officedocument.theme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theme/theme12.xml" ContentType="application/vnd.openxmlformats-officedocument.theme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theme/theme13.xml" ContentType="application/vnd.openxmlformats-officedocument.theme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theme/theme14.xml" ContentType="application/vnd.openxmlformats-officedocument.theme+xml"/>
  <Override PartName="/ppt/slideLayouts/slideLayout182.xml" ContentType="application/vnd.openxmlformats-officedocument.presentationml.slideLayout+xml"/>
  <Override PartName="/ppt/theme/theme15.xml" ContentType="application/vnd.openxmlformats-officedocument.theme+xml"/>
  <Override PartName="/ppt/theme/theme1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  <p:sldMasterId id="2147483709" r:id="rId2"/>
    <p:sldMasterId id="2147483733" r:id="rId3"/>
    <p:sldMasterId id="2147483771" r:id="rId4"/>
    <p:sldMasterId id="2147483797" r:id="rId5"/>
    <p:sldMasterId id="2147483825" r:id="rId6"/>
    <p:sldMasterId id="2147483853" r:id="rId7"/>
    <p:sldMasterId id="2147483904" r:id="rId8"/>
    <p:sldMasterId id="2147483928" r:id="rId9"/>
    <p:sldMasterId id="2147483955" r:id="rId10"/>
    <p:sldMasterId id="2147483982" r:id="rId11"/>
    <p:sldMasterId id="2147483994" r:id="rId12"/>
    <p:sldMasterId id="2147484023" r:id="rId13"/>
    <p:sldMasterId id="2147484035" r:id="rId14"/>
    <p:sldMasterId id="2147484069" r:id="rId15"/>
  </p:sldMasterIdLst>
  <p:notesMasterIdLst>
    <p:notesMasterId r:id="rId39"/>
  </p:notesMasterIdLst>
  <p:sldIdLst>
    <p:sldId id="256" r:id="rId16"/>
    <p:sldId id="257" r:id="rId17"/>
    <p:sldId id="262" r:id="rId18"/>
    <p:sldId id="268" r:id="rId19"/>
    <p:sldId id="258" r:id="rId20"/>
    <p:sldId id="264" r:id="rId21"/>
    <p:sldId id="265" r:id="rId22"/>
    <p:sldId id="266" r:id="rId23"/>
    <p:sldId id="263" r:id="rId24"/>
    <p:sldId id="280" r:id="rId25"/>
    <p:sldId id="279" r:id="rId26"/>
    <p:sldId id="270" r:id="rId27"/>
    <p:sldId id="281" r:id="rId28"/>
    <p:sldId id="274" r:id="rId29"/>
    <p:sldId id="269" r:id="rId30"/>
    <p:sldId id="275" r:id="rId31"/>
    <p:sldId id="276" r:id="rId32"/>
    <p:sldId id="277" r:id="rId33"/>
    <p:sldId id="278" r:id="rId34"/>
    <p:sldId id="282" r:id="rId35"/>
    <p:sldId id="259" r:id="rId36"/>
    <p:sldId id="261" r:id="rId37"/>
    <p:sldId id="273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3.xml"/><Relationship Id="rId26" Type="http://schemas.openxmlformats.org/officeDocument/2006/relationships/slide" Target="slides/slide11.xml"/><Relationship Id="rId39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6.xml"/><Relationship Id="rId34" Type="http://schemas.openxmlformats.org/officeDocument/2006/relationships/slide" Target="slides/slide19.xml"/><Relationship Id="rId42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openxmlformats.org/officeDocument/2006/relationships/slide" Target="slides/slide18.xml"/><Relationship Id="rId38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.xml"/><Relationship Id="rId20" Type="http://schemas.openxmlformats.org/officeDocument/2006/relationships/slide" Target="slides/slide5.xml"/><Relationship Id="rId29" Type="http://schemas.openxmlformats.org/officeDocument/2006/relationships/slide" Target="slides/slide14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9.xml"/><Relationship Id="rId32" Type="http://schemas.openxmlformats.org/officeDocument/2006/relationships/slide" Target="slides/slide17.xml"/><Relationship Id="rId37" Type="http://schemas.openxmlformats.org/officeDocument/2006/relationships/slide" Target="slides/slide22.xml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8.xml"/><Relationship Id="rId28" Type="http://schemas.openxmlformats.org/officeDocument/2006/relationships/slide" Target="slides/slide13.xml"/><Relationship Id="rId36" Type="http://schemas.openxmlformats.org/officeDocument/2006/relationships/slide" Target="slides/slide2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4.xml"/><Relationship Id="rId31" Type="http://schemas.openxmlformats.org/officeDocument/2006/relationships/slide" Target="slides/slide16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slide" Target="slides/slide15.xml"/><Relationship Id="rId35" Type="http://schemas.openxmlformats.org/officeDocument/2006/relationships/slide" Target="slides/slide20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F6B5D6-36D1-44FF-B026-83D03DB51230}" type="datetimeFigureOut">
              <a:rPr lang="ru-RU" smtClean="0"/>
              <a:t>12.11.2014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51DA67-CD55-422F-9CFC-3F65D24C9C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5201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ru-RU">
                <a:latin typeface="Calibri" charset="0"/>
              </a:rPr>
              <a:t>В настоящее время существует два основных документа регулирующие выбросы парниковых газов в России</a:t>
            </a:r>
          </a:p>
          <a:p>
            <a:pPr eaLnBrk="1" hangingPunct="1">
              <a:spcBef>
                <a:spcPct val="0"/>
              </a:spcBef>
            </a:pPr>
            <a:r>
              <a:rPr lang="ru-RU">
                <a:latin typeface="Calibri" charset="0"/>
              </a:rPr>
              <a:t>Распоряжением Президента Российской Федерации № 861. </a:t>
            </a:r>
          </a:p>
          <a:p>
            <a:pPr eaLnBrk="1" hangingPunct="1">
              <a:spcBef>
                <a:spcPct val="0"/>
              </a:spcBef>
            </a:pPr>
            <a:r>
              <a:rPr lang="ru-RU">
                <a:latin typeface="Calibri" charset="0"/>
              </a:rPr>
              <a:t>Настоящая Доктрина базируется на фундаментальных и прикладных научных знаниях в области климата и в смежных областях, включая:</a:t>
            </a:r>
          </a:p>
          <a:p>
            <a:pPr eaLnBrk="1" hangingPunct="1">
              <a:spcBef>
                <a:spcPct val="0"/>
              </a:spcBef>
            </a:pPr>
            <a:r>
              <a:rPr lang="ru-RU">
                <a:latin typeface="Calibri" charset="0"/>
              </a:rPr>
              <a:t>1. оценку прошлого и современного состояния климатической системы;</a:t>
            </a:r>
          </a:p>
          <a:p>
            <a:pPr eaLnBrk="1" hangingPunct="1">
              <a:spcBef>
                <a:spcPct val="0"/>
              </a:spcBef>
            </a:pPr>
            <a:r>
              <a:rPr lang="ru-RU">
                <a:latin typeface="Calibri" charset="0"/>
              </a:rPr>
              <a:t>2. оценку факторов влияния антропогенной деятельности на климат;</a:t>
            </a:r>
          </a:p>
          <a:p>
            <a:pPr eaLnBrk="1" hangingPunct="1">
              <a:spcBef>
                <a:spcPct val="0"/>
              </a:spcBef>
            </a:pPr>
            <a:r>
              <a:rPr lang="ru-RU">
                <a:latin typeface="Calibri" charset="0"/>
              </a:rPr>
              <a:t>3. прогноз возможных изменений климата и их влияние на качество жизни населения России и других регионов Земли;</a:t>
            </a:r>
          </a:p>
          <a:p>
            <a:pPr eaLnBrk="1" hangingPunct="1">
              <a:spcBef>
                <a:spcPct val="0"/>
              </a:spcBef>
            </a:pPr>
            <a:r>
              <a:rPr lang="ru-RU">
                <a:latin typeface="Calibri" charset="0"/>
              </a:rPr>
              <a:t>4. оценку степени защищённости и уязвимости экологических систем, экономики, населения, государственных институтов и инфраструктуры государства по отношению к изменениям климата и существующих возможностей адаптации к ним;</a:t>
            </a:r>
          </a:p>
          <a:p>
            <a:pPr eaLnBrk="1" hangingPunct="1">
              <a:spcBef>
                <a:spcPct val="0"/>
              </a:spcBef>
            </a:pPr>
            <a:r>
              <a:rPr lang="ru-RU">
                <a:latin typeface="Calibri" charset="0"/>
              </a:rPr>
              <a:t>5. оценку возможностей смягчения антропогенного воздействия на климат.</a:t>
            </a:r>
          </a:p>
          <a:p>
            <a:pPr eaLnBrk="1" hangingPunct="1">
              <a:spcBef>
                <a:spcPct val="0"/>
              </a:spcBef>
            </a:pPr>
            <a:r>
              <a:rPr lang="ru-RU">
                <a:latin typeface="Calibri" charset="0"/>
              </a:rPr>
              <a:t>Второй документ «Указ Президента №752 », согласно которому, к 2020 году объем выбросов парниковых газов сократиться до уровня выбросов 90-х годов. </a:t>
            </a:r>
            <a:endParaRPr lang="en-US">
              <a:latin typeface="Calibri" charset="0"/>
            </a:endParaRPr>
          </a:p>
          <a:p>
            <a:pPr eaLnBrk="1" hangingPunct="1">
              <a:spcBef>
                <a:spcPct val="0"/>
              </a:spcBef>
            </a:pPr>
            <a:endParaRPr lang="ru-RU">
              <a:latin typeface="Calibri" charset="0"/>
            </a:endParaRPr>
          </a:p>
          <a:p>
            <a:pPr eaLnBrk="1" hangingPunct="1">
              <a:spcBef>
                <a:spcPct val="0"/>
              </a:spcBef>
            </a:pPr>
            <a:endParaRPr lang="ru-RU">
              <a:latin typeface="Calibri" charset="0"/>
            </a:endParaRPr>
          </a:p>
        </p:txBody>
      </p:sp>
      <p:sp>
        <p:nvSpPr>
          <p:cNvPr id="1741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eaLnBrk="1" hangingPunct="1"/>
            <a:fld id="{5950514D-6781-C34D-AFFD-B323714B28CA}" type="slidenum">
              <a:rPr lang="ru-RU">
                <a:solidFill>
                  <a:prstClr val="black"/>
                </a:solidFill>
              </a:rPr>
              <a:pPr eaLnBrk="1" hangingPunct="1"/>
              <a:t>3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B274610-6BCF-4103-9CB0-C6D2A5B6A61A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13</a:t>
            </a:fld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0" dirty="0" smtClean="0">
                <a:effectLst/>
              </a:rPr>
              <a:t>http://www.energydevelopments.com.au/01_cms/details.asp?ID=97</a:t>
            </a:r>
            <a:r>
              <a:rPr lang="en-US" sz="2400" kern="0" dirty="0" smtClean="0">
                <a:effectLst/>
              </a:rPr>
              <a:t>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E53459-7CF0-4F77-B35C-F6A3983AA0BA}" type="slidenum">
              <a:rPr lang="en-US" altLang="en-US" smtClean="0">
                <a:solidFill>
                  <a:prstClr val="black"/>
                </a:solidFill>
              </a:rPr>
              <a:pPr/>
              <a:t>22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7168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Master" Target="../slideMasters/slideMaster1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8.jpe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Master" Target="../slideMasters/slideMaster14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6.png"/><Relationship Id="rId4" Type="http://schemas.openxmlformats.org/officeDocument/2006/relationships/oleObject" Target="../embeddings/oleObject2.bin"/></Relationships>
</file>

<file path=ppt/slideLayouts/_rels/slideLayout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3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2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 fontAlgn="base">
              <a:spcAft>
                <a:spcPct val="0"/>
              </a:spcAft>
              <a:defRPr/>
            </a:pPr>
            <a:fld id="{08DC8D85-3115-444F-947D-03199EB59767}" type="slidenum">
              <a:rPr lang="ru-RU" smtClean="0"/>
              <a:pPr fontAlgn="base"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11/12/2014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9081B-54CD-4DBF-AD85-85A63B20E53E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7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1" y="549277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F3D5E5-6E76-4DF8-89FE-0BEC702CEA99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3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2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EC4A555-3A94-4C57-B358-418AB83D5400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1"/>
            <a:ext cx="2895600" cy="288925"/>
          </a:xfrm>
        </p:spPr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EAE6D05-0322-449B-9806-A3E581404E87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3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1BE4B-10E6-4565-981F-68200810EC96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6" y="2947086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1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1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85538-4B59-45E6-BA08-7AA3A74F68D0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6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8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1" y="1316038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19941F5D-5E8F-4776-B24E-C937DBBD58D1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1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6A04D-DD74-4CF6-8176-49419CF320F9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70A64-E7A6-4D2F-8878-480B1567FF73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1" y="609601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1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D7788-65F6-4678-A49C-6FC70BBAFA67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7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1" y="549277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11/12/2014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1" y="616635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EB5B0-9867-44F3-B9BE-CFDA569CB192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0F170-98F4-40DA-AE5B-4C92D24DF7EA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7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1" y="549277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DE724-0213-4EEA-91CA-858440F178F0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3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2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EC4A555-3A94-4C57-B358-418AB83D5400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1"/>
            <a:ext cx="2895600" cy="288925"/>
          </a:xfrm>
        </p:spPr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EAE6D05-0322-449B-9806-A3E581404E87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3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1BE4B-10E6-4565-981F-68200810EC96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6" y="2947086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1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1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85538-4B59-45E6-BA08-7AA3A74F68D0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6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8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1" y="1316038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19941F5D-5E8F-4776-B24E-C937DBBD58D1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1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6A04D-DD74-4CF6-8176-49419CF320F9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70A64-E7A6-4D2F-8878-480B1567FF73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3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2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BAF37-46A3-44D5-A109-A179FDC30526}" type="datetimeFigureOut">
              <a:rPr lang="ru-RU" smtClean="0"/>
              <a:t>12.11.2014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56B2895-F8D1-4A2F-9FEC-59ADAC7CFA1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1" y="609601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1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D7788-65F6-4678-A49C-6FC70BBAFA67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1" y="616635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EB5B0-9867-44F3-B9BE-CFDA569CB192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0F170-98F4-40DA-AE5B-4C92D24DF7EA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7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1" y="549277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DE724-0213-4EEA-91CA-858440F178F0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2"/>
          <p:cNvGrpSpPr>
            <a:grpSpLocks/>
          </p:cNvGrpSpPr>
          <p:nvPr/>
        </p:nvGrpSpPr>
        <p:grpSpPr bwMode="auto"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19459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ru-RU" sz="2400">
                <a:solidFill>
                  <a:srgbClr val="003366"/>
                </a:solidFill>
                <a:latin typeface="Times New Roman" pitchFamily="18" charset="0"/>
              </a:endParaRPr>
            </a:p>
          </p:txBody>
        </p:sp>
        <p:sp>
          <p:nvSpPr>
            <p:cNvPr id="19460" name="AutoShape 4"/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ru-RU" sz="2400">
                <a:solidFill>
                  <a:srgbClr val="003366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19461" name="Group 5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19462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3366"/>
                </a:solidFill>
              </a:endParaRPr>
            </a:p>
          </p:txBody>
        </p:sp>
        <p:sp>
          <p:nvSpPr>
            <p:cNvPr id="19463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3366"/>
                </a:solidFill>
              </a:endParaRPr>
            </a:p>
          </p:txBody>
        </p:sp>
      </p:grpSp>
      <p:sp>
        <p:nvSpPr>
          <p:cNvPr id="19464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9465" name="Rectangle 9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19466" name="Rectangle 1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19467" name="Rectangle 11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6200" y="6248400"/>
            <a:ext cx="587375" cy="488950"/>
          </a:xfrm>
        </p:spPr>
        <p:txBody>
          <a:bodyPr anchorCtr="0"/>
          <a:lstStyle>
            <a:lvl1pPr>
              <a:defRPr/>
            </a:lvl1pPr>
          </a:lstStyle>
          <a:p>
            <a:fld id="{0EC4A555-3A94-4C57-B358-418AB83D5400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19468" name="AutoShap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90601"/>
            <a:ext cx="82296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308051416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AE6D05-0322-449B-9806-A3E581404E87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0882070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71BE4B-10E6-4565-981F-68200810EC96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911236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2362201"/>
            <a:ext cx="3770313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60914" y="2362201"/>
            <a:ext cx="3770312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385538-4B59-45E6-BA08-7AA3A74F68D0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491535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941F5D-5E8F-4776-B24E-C937DBBD58D1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5369933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86A04D-DD74-4CF6-8176-49419CF320F9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94636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BAF37-46A3-44D5-A109-A179FDC30526}" type="datetimeFigureOut">
              <a:rPr lang="ru-RU" smtClean="0"/>
              <a:t>12.11.2014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1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56B2895-F8D1-4A2F-9FEC-59ADAC7CFA1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870A64-E7A6-4D2F-8878-480B1567FF73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9024050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1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FD7788-65F6-4678-A49C-6FC70BBAFA67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8082171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6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0EB5B0-9867-44F3-B9BE-CFDA569CB192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875840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50F170-98F4-40DA-AE5B-4C92D24DF7EA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436334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1981200" cy="53244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62000" y="762000"/>
            <a:ext cx="5791200" cy="53244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EDE724-0213-4EEA-91CA-858440F178F0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373615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762000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1" y="2362200"/>
            <a:ext cx="7693025" cy="17859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1" y="4300538"/>
            <a:ext cx="7693025" cy="17859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2438401" y="6248401"/>
            <a:ext cx="2130425" cy="474663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5791200" y="6248401"/>
            <a:ext cx="2897188" cy="474663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38" y="6242050"/>
            <a:ext cx="587375" cy="488950"/>
          </a:xfrm>
        </p:spPr>
        <p:txBody>
          <a:bodyPr/>
          <a:lstStyle>
            <a:lvl1pPr>
              <a:defRPr/>
            </a:lvl1pPr>
          </a:lstStyle>
          <a:p>
            <a:fld id="{96560A1F-8011-4740-A4D3-6E6351489ABF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3786310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762000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838201" y="2362201"/>
            <a:ext cx="7693025" cy="372427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2438401" y="6248401"/>
            <a:ext cx="2130425" cy="474663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5791200" y="6248401"/>
            <a:ext cx="2897188" cy="474663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138" y="6242050"/>
            <a:ext cx="587375" cy="488950"/>
          </a:xfrm>
        </p:spPr>
        <p:txBody>
          <a:bodyPr/>
          <a:lstStyle>
            <a:lvl1pPr>
              <a:defRPr/>
            </a:lvl1pPr>
          </a:lstStyle>
          <a:p>
            <a:fld id="{96684A32-1C5E-4FAA-89E9-CC95E2F34A34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4504800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762000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38201" y="2362201"/>
            <a:ext cx="7693025" cy="372427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2438401" y="6248401"/>
            <a:ext cx="2130425" cy="474663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5791200" y="6248401"/>
            <a:ext cx="2897188" cy="474663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138" y="6242050"/>
            <a:ext cx="587375" cy="488950"/>
          </a:xfrm>
        </p:spPr>
        <p:txBody>
          <a:bodyPr/>
          <a:lstStyle>
            <a:lvl1pPr>
              <a:defRPr/>
            </a:lvl1pPr>
          </a:lstStyle>
          <a:p>
            <a:fld id="{67A20D49-4E84-46CC-8F2B-F6E2ED09C5B5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7565093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3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2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2FF93C71-3706-4719-B148-5387869BD70E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1"/>
            <a:ext cx="2895600" cy="288925"/>
          </a:xfrm>
        </p:spPr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83090D28-6498-43A6-85E1-6CD003B0B0CC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3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BAF37-46A3-44D5-A109-A179FDC30526}" type="datetimeFigureOut">
              <a:rPr lang="ru-RU" smtClean="0"/>
              <a:t>12.11.2014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B2895-F8D1-4A2F-9FEC-59ADAC7CFA1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6" y="2947086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3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F28404-2581-4EEE-9181-DA46C3BD4E5F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6" y="2947086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1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1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38C3B6-4F89-4BC0-9197-BD8A8850C710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6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8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1" y="1316038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pPr>
              <a:defRPr/>
            </a:pPr>
            <a:fld id="{F9FF1C82-DC1E-4DC5-90A7-23FF4A2E070B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1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F36A92-85EB-4B29-9B18-71D46F5DE799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E2A283-52A8-4116-9CF0-5EE4251362B5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1" y="609601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1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C1FB16-C817-48DD-A93B-1E4CF1BC4475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1" y="616635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6F1791-446B-40B4-AC8B-970FBA016436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6B8CE4-7152-4A87-8087-3867171F2215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7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1" y="549277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4B72A4-5595-4715-BC10-ED7A7AFE7325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\Бланки\Презентации\Титул-презентация.gif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2"/>
            <a:ext cx="916305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element"/>
          <p:cNvPicPr>
            <a:picLocks noChangeAspect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" y="2643188"/>
            <a:ext cx="8856663" cy="38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6"/>
          <p:cNvGrpSpPr>
            <a:grpSpLocks/>
          </p:cNvGrpSpPr>
          <p:nvPr userDrawn="1"/>
        </p:nvGrpSpPr>
        <p:grpSpPr bwMode="auto">
          <a:xfrm>
            <a:off x="200027" y="1946276"/>
            <a:ext cx="8715375" cy="1349375"/>
            <a:chOff x="304800" y="1219200"/>
            <a:chExt cx="8715375" cy="1349375"/>
          </a:xfrm>
        </p:grpSpPr>
        <p:sp>
          <p:nvSpPr>
            <p:cNvPr id="9" name="Line 7"/>
            <p:cNvSpPr>
              <a:spLocks noChangeArrowheads="1"/>
            </p:cNvSpPr>
            <p:nvPr/>
          </p:nvSpPr>
          <p:spPr bwMode="auto">
            <a:xfrm>
              <a:off x="1828800" y="1219200"/>
              <a:ext cx="0" cy="1349375"/>
            </a:xfrm>
            <a:custGeom>
              <a:avLst/>
              <a:gdLst>
                <a:gd name="T0" fmla="*/ 0 h 1349370"/>
                <a:gd name="T1" fmla="*/ 674685 h 1349370"/>
                <a:gd name="T2" fmla="*/ 1349370 h 1349370"/>
                <a:gd name="T3" fmla="*/ 674685 h 1349370"/>
                <a:gd name="T4" fmla="*/ 0 h 1349370"/>
                <a:gd name="T5" fmla="*/ 1349370 h 1349370"/>
                <a:gd name="T6" fmla="*/ 17694720 60000 65536"/>
                <a:gd name="T7" fmla="*/ 0 60000 65536"/>
                <a:gd name="T8" fmla="*/ 5898240 60000 65536"/>
                <a:gd name="T9" fmla="*/ 11796480 60000 65536"/>
                <a:gd name="T10" fmla="*/ 5898240 60000 65536"/>
                <a:gd name="T11" fmla="*/ 17694720 60000 65536"/>
                <a:gd name="T12" fmla="*/ 0 h 1349370"/>
                <a:gd name="T13" fmla="*/ 1349370 h 1349370"/>
              </a:gdLst>
              <a:ahLst/>
              <a:cxnLst>
                <a:cxn ang="T6">
                  <a:pos x="0" y="T0"/>
                </a:cxn>
                <a:cxn ang="T7">
                  <a:pos x="0" y="T1"/>
                </a:cxn>
                <a:cxn ang="T8">
                  <a:pos x="0" y="T2"/>
                </a:cxn>
                <a:cxn ang="T9">
                  <a:pos x="0" y="T3"/>
                </a:cxn>
                <a:cxn ang="T10">
                  <a:pos x="0" y="T4"/>
                </a:cxn>
                <a:cxn ang="T11">
                  <a:pos x="0" y="T5"/>
                </a:cxn>
              </a:cxnLst>
              <a:rect l="0" t="T12" r="0" b="T13"/>
              <a:pathLst>
                <a:path h="1349370">
                  <a:moveTo>
                    <a:pt x="0" y="0"/>
                  </a:moveTo>
                  <a:lnTo>
                    <a:pt x="1" y="1349370"/>
                  </a:lnTo>
                </a:path>
              </a:pathLst>
            </a:custGeom>
            <a:noFill/>
            <a:ln w="3172">
              <a:solidFill>
                <a:srgbClr val="A4B638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>
                <a:solidFill>
                  <a:srgbClr val="000000"/>
                </a:solidFill>
              </a:endParaRPr>
            </a:p>
          </p:txBody>
        </p:sp>
        <p:sp>
          <p:nvSpPr>
            <p:cNvPr id="10" name="Line 8"/>
            <p:cNvSpPr>
              <a:spLocks noChangeArrowheads="1"/>
            </p:cNvSpPr>
            <p:nvPr/>
          </p:nvSpPr>
          <p:spPr bwMode="auto">
            <a:xfrm>
              <a:off x="1851025" y="1905000"/>
              <a:ext cx="7169150" cy="0"/>
            </a:xfrm>
            <a:custGeom>
              <a:avLst/>
              <a:gdLst>
                <a:gd name="T0" fmla="*/ 3584576 w 7169152"/>
                <a:gd name="T1" fmla="*/ 7169152 w 7169152"/>
                <a:gd name="T2" fmla="*/ 3584576 w 7169152"/>
                <a:gd name="T3" fmla="*/ 0 w 7169152"/>
                <a:gd name="T4" fmla="*/ 0 w 7169152"/>
                <a:gd name="T5" fmla="*/ 7169152 w 7169152"/>
                <a:gd name="T6" fmla="*/ 17694720 60000 65536"/>
                <a:gd name="T7" fmla="*/ 0 60000 65536"/>
                <a:gd name="T8" fmla="*/ 5898240 60000 65536"/>
                <a:gd name="T9" fmla="*/ 11796480 60000 65536"/>
                <a:gd name="T10" fmla="*/ 5898240 60000 65536"/>
                <a:gd name="T11" fmla="*/ 17694720 60000 65536"/>
                <a:gd name="T12" fmla="*/ 0 w 7169152"/>
                <a:gd name="T13" fmla="*/ 7169152 w 7169152"/>
              </a:gdLst>
              <a:ahLst/>
              <a:cxnLst>
                <a:cxn ang="T6">
                  <a:pos x="T0" y="0"/>
                </a:cxn>
                <a:cxn ang="T7">
                  <a:pos x="T1" y="0"/>
                </a:cxn>
                <a:cxn ang="T8">
                  <a:pos x="T2" y="0"/>
                </a:cxn>
                <a:cxn ang="T9">
                  <a:pos x="T3" y="0"/>
                </a:cxn>
                <a:cxn ang="T10">
                  <a:pos x="T4" y="0"/>
                </a:cxn>
                <a:cxn ang="T11">
                  <a:pos x="T5" y="0"/>
                </a:cxn>
              </a:cxnLst>
              <a:rect l="T12" t="0" r="T13" b="0"/>
              <a:pathLst>
                <a:path w="7169152">
                  <a:moveTo>
                    <a:pt x="0" y="0"/>
                  </a:moveTo>
                  <a:lnTo>
                    <a:pt x="7169152" y="1"/>
                  </a:lnTo>
                </a:path>
              </a:pathLst>
            </a:custGeom>
            <a:noFill/>
            <a:ln w="3172">
              <a:solidFill>
                <a:srgbClr val="A4B638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>
                <a:solidFill>
                  <a:srgbClr val="000000"/>
                </a:solidFill>
              </a:endParaRPr>
            </a:p>
          </p:txBody>
        </p:sp>
        <p:graphicFrame>
          <p:nvGraphicFramePr>
            <p:cNvPr id="11" name="Содержимое 6"/>
            <p:cNvGraphicFramePr>
              <a:graphicFrameLocks noChangeAspect="1"/>
            </p:cNvGraphicFramePr>
            <p:nvPr/>
          </p:nvGraphicFramePr>
          <p:xfrm>
            <a:off x="304800" y="1219200"/>
            <a:ext cx="1317625" cy="13128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7" r:id="rId5" imgW="1568199" imgH="1563429" progId="">
                    <p:embed/>
                  </p:oleObj>
                </mc:Choice>
                <mc:Fallback>
                  <p:oleObj r:id="rId5" imgW="1568199" imgH="1563429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04800" y="1219200"/>
                          <a:ext cx="1317625" cy="131286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6" name="Текст 15"/>
          <p:cNvSpPr>
            <a:spLocks noGrp="1"/>
          </p:cNvSpPr>
          <p:nvPr>
            <p:ph type="body" sz="quarter" idx="10"/>
          </p:nvPr>
        </p:nvSpPr>
        <p:spPr>
          <a:xfrm>
            <a:off x="2057400" y="1752600"/>
            <a:ext cx="6629400" cy="762000"/>
          </a:xfrm>
        </p:spPr>
        <p:txBody>
          <a:bodyPr anchor="ctr">
            <a:normAutofit/>
          </a:bodyPr>
          <a:lstStyle>
            <a:lvl1pPr>
              <a:buFontTx/>
              <a:buNone/>
              <a:defRPr sz="4000">
                <a:solidFill>
                  <a:srgbClr val="708B39"/>
                </a:solidFill>
              </a:defRPr>
            </a:lvl1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17" name="Текст 15"/>
          <p:cNvSpPr>
            <a:spLocks noGrp="1"/>
          </p:cNvSpPr>
          <p:nvPr>
            <p:ph type="body" sz="quarter" idx="11"/>
          </p:nvPr>
        </p:nvSpPr>
        <p:spPr>
          <a:xfrm>
            <a:off x="2057400" y="2971801"/>
            <a:ext cx="6629400" cy="762000"/>
          </a:xfrm>
        </p:spPr>
        <p:txBody>
          <a:bodyPr anchor="ctr">
            <a:normAutofit/>
          </a:bodyPr>
          <a:lstStyle>
            <a:lvl1pPr>
              <a:buFontTx/>
              <a:buNone/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18" name="Текст 15"/>
          <p:cNvSpPr>
            <a:spLocks noGrp="1"/>
          </p:cNvSpPr>
          <p:nvPr>
            <p:ph type="body" sz="quarter" idx="12"/>
          </p:nvPr>
        </p:nvSpPr>
        <p:spPr>
          <a:xfrm>
            <a:off x="2057400" y="5410201"/>
            <a:ext cx="6629400" cy="762000"/>
          </a:xfrm>
        </p:spPr>
        <p:txBody>
          <a:bodyPr anchor="b">
            <a:normAutofit/>
          </a:bodyPr>
          <a:lstStyle>
            <a:lvl1pPr>
              <a:buFontTx/>
              <a:buNone/>
              <a:defRPr sz="2000">
                <a:solidFill>
                  <a:srgbClr val="708B39"/>
                </a:solidFill>
              </a:defRPr>
            </a:lvl1pPr>
          </a:lstStyle>
          <a:p>
            <a:pPr lvl="0"/>
            <a:r>
              <a:rPr lang="ru-RU" dirty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8479988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1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1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BAF37-46A3-44D5-A109-A179FDC30526}" type="datetimeFigureOut">
              <a:rPr lang="ru-RU" smtClean="0"/>
              <a:t>12.11.2014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B2895-F8D1-4A2F-9FEC-59ADAC7CFA1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0801" y="2692402"/>
            <a:ext cx="4102100" cy="828675"/>
          </a:xfrm>
        </p:spPr>
        <p:txBody>
          <a:bodyPr anchor="t"/>
          <a:lstStyle>
            <a:lvl1pPr algn="ctr">
              <a:defRPr sz="4000" b="1" cap="all" baseline="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8" name="Рисунок 17"/>
          <p:cNvSpPr>
            <a:spLocks noGrp="1"/>
          </p:cNvSpPr>
          <p:nvPr>
            <p:ph type="pic" sz="quarter" idx="13"/>
          </p:nvPr>
        </p:nvSpPr>
        <p:spPr>
          <a:xfrm>
            <a:off x="4191000" y="825500"/>
            <a:ext cx="914400" cy="914400"/>
          </a:xfrm>
        </p:spPr>
        <p:txBody>
          <a:bodyPr rtlCol="0"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19" name="Рисунок 17"/>
          <p:cNvSpPr>
            <a:spLocks noGrp="1"/>
          </p:cNvSpPr>
          <p:nvPr>
            <p:ph type="pic" sz="quarter" idx="14"/>
          </p:nvPr>
        </p:nvSpPr>
        <p:spPr>
          <a:xfrm>
            <a:off x="4191000" y="5029201"/>
            <a:ext cx="914400" cy="914400"/>
          </a:xfrm>
        </p:spPr>
        <p:txBody>
          <a:bodyPr rtlCol="0"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20" name="Рисунок 17"/>
          <p:cNvSpPr>
            <a:spLocks noGrp="1"/>
          </p:cNvSpPr>
          <p:nvPr>
            <p:ph type="pic" sz="quarter" idx="15"/>
          </p:nvPr>
        </p:nvSpPr>
        <p:spPr>
          <a:xfrm>
            <a:off x="6781800" y="3733801"/>
            <a:ext cx="914400" cy="914400"/>
          </a:xfrm>
        </p:spPr>
        <p:txBody>
          <a:bodyPr rtlCol="0"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21" name="Рисунок 17"/>
          <p:cNvSpPr>
            <a:spLocks noGrp="1"/>
          </p:cNvSpPr>
          <p:nvPr>
            <p:ph type="pic" sz="quarter" idx="16"/>
          </p:nvPr>
        </p:nvSpPr>
        <p:spPr>
          <a:xfrm>
            <a:off x="1524000" y="3733801"/>
            <a:ext cx="914400" cy="914400"/>
          </a:xfrm>
        </p:spPr>
        <p:txBody>
          <a:bodyPr rtlCol="0"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22" name="Рисунок 17"/>
          <p:cNvSpPr>
            <a:spLocks noGrp="1"/>
          </p:cNvSpPr>
          <p:nvPr>
            <p:ph type="pic" sz="quarter" idx="17"/>
          </p:nvPr>
        </p:nvSpPr>
        <p:spPr>
          <a:xfrm>
            <a:off x="6781800" y="2362201"/>
            <a:ext cx="914400" cy="914400"/>
          </a:xfrm>
        </p:spPr>
        <p:txBody>
          <a:bodyPr rtlCol="0"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23" name="Рисунок 17"/>
          <p:cNvSpPr>
            <a:spLocks noGrp="1"/>
          </p:cNvSpPr>
          <p:nvPr>
            <p:ph type="pic" sz="quarter" idx="18"/>
          </p:nvPr>
        </p:nvSpPr>
        <p:spPr>
          <a:xfrm>
            <a:off x="1524000" y="2362201"/>
            <a:ext cx="914400" cy="914400"/>
          </a:xfrm>
        </p:spPr>
        <p:txBody>
          <a:bodyPr rtlCol="0"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25" name="Рисунок 17"/>
          <p:cNvSpPr>
            <a:spLocks noGrp="1"/>
          </p:cNvSpPr>
          <p:nvPr>
            <p:ph type="pic" sz="quarter" idx="19"/>
          </p:nvPr>
        </p:nvSpPr>
        <p:spPr>
          <a:xfrm>
            <a:off x="5562600" y="1600201"/>
            <a:ext cx="914400" cy="914400"/>
          </a:xfrm>
        </p:spPr>
        <p:txBody>
          <a:bodyPr rtlCol="0"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26" name="Рисунок 17"/>
          <p:cNvSpPr>
            <a:spLocks noGrp="1"/>
          </p:cNvSpPr>
          <p:nvPr>
            <p:ph type="pic" sz="quarter" idx="20"/>
          </p:nvPr>
        </p:nvSpPr>
        <p:spPr>
          <a:xfrm>
            <a:off x="2819400" y="1600201"/>
            <a:ext cx="914400" cy="914400"/>
          </a:xfrm>
        </p:spPr>
        <p:txBody>
          <a:bodyPr rtlCol="0"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27" name="Рисунок 17"/>
          <p:cNvSpPr>
            <a:spLocks noGrp="1"/>
          </p:cNvSpPr>
          <p:nvPr>
            <p:ph type="pic" sz="quarter" idx="21"/>
          </p:nvPr>
        </p:nvSpPr>
        <p:spPr>
          <a:xfrm>
            <a:off x="5562600" y="4800600"/>
            <a:ext cx="914400" cy="914400"/>
          </a:xfrm>
        </p:spPr>
        <p:txBody>
          <a:bodyPr rtlCol="0"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29" name="Рисунок 17"/>
          <p:cNvSpPr>
            <a:spLocks noGrp="1"/>
          </p:cNvSpPr>
          <p:nvPr>
            <p:ph type="pic" sz="quarter" idx="22"/>
          </p:nvPr>
        </p:nvSpPr>
        <p:spPr>
          <a:xfrm>
            <a:off x="2819400" y="4800600"/>
            <a:ext cx="914400" cy="914400"/>
          </a:xfrm>
        </p:spPr>
        <p:txBody>
          <a:bodyPr rtlCol="0"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13" name="Номер слайда 5"/>
          <p:cNvSpPr>
            <a:spLocks noGrp="1"/>
          </p:cNvSpPr>
          <p:nvPr>
            <p:ph type="sldNum" sz="quarter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B0D35E-762E-4BFC-829D-70C6C37A77B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398636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228601" y="76200"/>
            <a:ext cx="8648700" cy="457200"/>
          </a:xfrm>
        </p:spPr>
        <p:txBody>
          <a:bodyPr/>
          <a:lstStyle>
            <a:lvl1pPr>
              <a:lnSpc>
                <a:spcPts val="3000"/>
              </a:lnSpc>
              <a:defRPr sz="28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363FA1-4485-43A1-AFD1-5E4872E797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Диаграмма 8"/>
          <p:cNvSpPr>
            <a:spLocks noGrp="1"/>
          </p:cNvSpPr>
          <p:nvPr>
            <p:ph type="chart" sz="quarter" idx="11"/>
          </p:nvPr>
        </p:nvSpPr>
        <p:spPr>
          <a:xfrm>
            <a:off x="228601" y="3505200"/>
            <a:ext cx="4724400" cy="2895600"/>
          </a:xfrm>
        </p:spPr>
        <p:txBody>
          <a:bodyPr/>
          <a:lstStyle/>
          <a:p>
            <a:endParaRPr lang="ru-RU"/>
          </a:p>
        </p:txBody>
      </p:sp>
      <p:sp>
        <p:nvSpPr>
          <p:cNvPr id="11" name="Диаграмма 10"/>
          <p:cNvSpPr>
            <a:spLocks noGrp="1"/>
          </p:cNvSpPr>
          <p:nvPr>
            <p:ph type="chart" sz="quarter" idx="12"/>
          </p:nvPr>
        </p:nvSpPr>
        <p:spPr>
          <a:xfrm>
            <a:off x="2514600" y="533401"/>
            <a:ext cx="4343400" cy="2971800"/>
          </a:xfrm>
        </p:spPr>
        <p:txBody>
          <a:bodyPr/>
          <a:lstStyle/>
          <a:p>
            <a:endParaRPr lang="ru-RU"/>
          </a:p>
        </p:txBody>
      </p:sp>
      <p:sp>
        <p:nvSpPr>
          <p:cNvPr id="13" name="Диаграмма 12"/>
          <p:cNvSpPr>
            <a:spLocks noGrp="1"/>
          </p:cNvSpPr>
          <p:nvPr>
            <p:ph type="chart" sz="quarter" idx="13"/>
          </p:nvPr>
        </p:nvSpPr>
        <p:spPr>
          <a:xfrm>
            <a:off x="4953000" y="3505200"/>
            <a:ext cx="3962400" cy="2895600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7546365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1"/>
          <p:cNvGrpSpPr>
            <a:grpSpLocks/>
          </p:cNvGrpSpPr>
          <p:nvPr userDrawn="1"/>
        </p:nvGrpSpPr>
        <p:grpSpPr bwMode="auto">
          <a:xfrm>
            <a:off x="5792788" y="1316039"/>
            <a:ext cx="3046412" cy="4856163"/>
            <a:chOff x="3087164" y="1143000"/>
            <a:chExt cx="3046936" cy="4856228"/>
          </a:xfrm>
        </p:grpSpPr>
        <p:pic>
          <p:nvPicPr>
            <p:cNvPr id="5" name="Рисунок 10" descr="map4.jpg"/>
            <p:cNvPicPr>
              <a:picLocks noChangeAspect="1"/>
            </p:cNvPicPr>
            <p:nvPr userDrawn="1"/>
          </p:nvPicPr>
          <p:blipFill>
            <a:blip r:embed="rId3" cstate="email">
              <a:lum bright="10000"/>
            </a:blip>
            <a:srcRect/>
            <a:stretch>
              <a:fillRect/>
            </a:stretch>
          </p:blipFill>
          <p:spPr bwMode="auto">
            <a:xfrm>
              <a:off x="3087164" y="1143000"/>
              <a:ext cx="3046936" cy="4856228"/>
            </a:xfrm>
            <a:prstGeom prst="rect">
              <a:avLst/>
            </a:prstGeom>
            <a:solidFill>
              <a:srgbClr val="FFCC66"/>
            </a:solidFill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6" name="Object 2">
              <a:hlinkClick r:id="" action="ppaction://noaction"/>
            </p:cNvPr>
            <p:cNvGraphicFramePr>
              <a:graphicFrameLocks noChangeAspect="1"/>
            </p:cNvGraphicFramePr>
            <p:nvPr/>
          </p:nvGraphicFramePr>
          <p:xfrm>
            <a:off x="4229100" y="2844800"/>
            <a:ext cx="572987" cy="5905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1" name="Image" r:id="rId4" imgW="1568199" imgH="1563429" progId="">
                    <p:embed/>
                  </p:oleObj>
                </mc:Choice>
                <mc:Fallback>
                  <p:oleObj name="Image" r:id="rId4" imgW="1568199" imgH="1563429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29100" y="2844800"/>
                          <a:ext cx="572987" cy="59056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228601" y="76200"/>
            <a:ext cx="8648700" cy="457200"/>
          </a:xfrm>
        </p:spPr>
        <p:txBody>
          <a:bodyPr/>
          <a:lstStyle>
            <a:lvl1pPr>
              <a:lnSpc>
                <a:spcPts val="3000"/>
              </a:lnSpc>
              <a:defRPr sz="28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363FA1-4485-43A1-AFD1-5E4872E797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Диаграмма 10"/>
          <p:cNvSpPr>
            <a:spLocks noGrp="1"/>
          </p:cNvSpPr>
          <p:nvPr>
            <p:ph type="chart" sz="quarter" idx="12"/>
          </p:nvPr>
        </p:nvSpPr>
        <p:spPr>
          <a:xfrm>
            <a:off x="228600" y="914401"/>
            <a:ext cx="7772400" cy="5257800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Текст 7"/>
          <p:cNvSpPr>
            <a:spLocks noGrp="1"/>
          </p:cNvSpPr>
          <p:nvPr>
            <p:ph type="body" sz="quarter" idx="16" hasCustomPrompt="1"/>
          </p:nvPr>
        </p:nvSpPr>
        <p:spPr>
          <a:xfrm>
            <a:off x="381000" y="457200"/>
            <a:ext cx="8521700" cy="381000"/>
          </a:xfrm>
        </p:spPr>
        <p:txBody>
          <a:bodyPr/>
          <a:lstStyle>
            <a:lvl1pPr>
              <a:lnSpc>
                <a:spcPts val="2400"/>
              </a:lnSpc>
              <a:spcBef>
                <a:spcPts val="0"/>
              </a:spcBef>
              <a:buNone/>
              <a:defRPr sz="2400" b="1">
                <a:solidFill>
                  <a:srgbClr val="494949"/>
                </a:solidFill>
              </a:defRPr>
            </a:lvl1pPr>
          </a:lstStyle>
          <a:p>
            <a:pPr lvl="0"/>
            <a:r>
              <a:rPr lang="ru-RU" dirty="0" smtClean="0"/>
              <a:t>Подзаголовок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497407846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5" descr="map_leninsk.gif"/>
          <p:cNvPicPr>
            <a:picLocks noChangeAspect="1" noChangeArrowheads="1"/>
          </p:cNvPicPr>
          <p:nvPr userDrawn="1"/>
        </p:nvPicPr>
        <p:blipFill>
          <a:blip r:embed="rId2" cstate="email">
            <a:duotone>
              <a:prstClr val="black"/>
              <a:schemeClr val="accent3">
                <a:tint val="45000"/>
                <a:satMod val="400000"/>
              </a:schemeClr>
            </a:duotone>
            <a:lum bright="4000" contrast="5000"/>
          </a:blip>
          <a:srcRect/>
          <a:stretch>
            <a:fillRect/>
          </a:stretch>
        </p:blipFill>
        <p:spPr bwMode="auto">
          <a:xfrm>
            <a:off x="3055334" y="381001"/>
            <a:ext cx="6088667" cy="3818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1" y="685802"/>
            <a:ext cx="8648700" cy="5287963"/>
          </a:xfrm>
        </p:spPr>
        <p:txBody>
          <a:bodyPr/>
          <a:lstStyle>
            <a:lvl1pPr>
              <a:spcBef>
                <a:spcPts val="0"/>
              </a:spcBef>
              <a:spcAft>
                <a:spcPts val="200"/>
              </a:spcAft>
              <a:defRPr/>
            </a:lvl1pPr>
            <a:lvl2pPr>
              <a:spcBef>
                <a:spcPts val="0"/>
              </a:spcBef>
              <a:spcAft>
                <a:spcPts val="200"/>
              </a:spcAft>
              <a:defRPr/>
            </a:lvl2pPr>
            <a:lvl3pPr>
              <a:spcBef>
                <a:spcPts val="0"/>
              </a:spcBef>
              <a:spcAft>
                <a:spcPts val="200"/>
              </a:spcAft>
              <a:defRPr/>
            </a:lvl3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CF83A-F1B0-4741-BB87-764F51D9A95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228601" y="76200"/>
            <a:ext cx="8648700" cy="630238"/>
          </a:xfrm>
        </p:spPr>
        <p:txBody>
          <a:bodyPr/>
          <a:lstStyle>
            <a:lvl1pPr>
              <a:lnSpc>
                <a:spcPts val="3000"/>
              </a:lnSpc>
              <a:defRPr sz="32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6390492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9" descr="Россия карта-флаг.png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8277" y="889001"/>
            <a:ext cx="8734425" cy="516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61AC2C-F325-480E-8E87-F1378E335CE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228601" y="76200"/>
            <a:ext cx="8648700" cy="630238"/>
          </a:xfrm>
        </p:spPr>
        <p:txBody>
          <a:bodyPr/>
          <a:lstStyle>
            <a:lvl1pPr>
              <a:lnSpc>
                <a:spcPts val="3000"/>
              </a:lnSpc>
              <a:defRPr sz="32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8211733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sz="quarter" idx="13"/>
          </p:nvPr>
        </p:nvSpPr>
        <p:spPr>
          <a:xfrm>
            <a:off x="228600" y="860427"/>
            <a:ext cx="8674100" cy="5311775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5C0067-55E4-4625-A74B-8814991E4E9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228601" y="76200"/>
            <a:ext cx="8648700" cy="630238"/>
          </a:xfrm>
        </p:spPr>
        <p:txBody>
          <a:bodyPr/>
          <a:lstStyle>
            <a:lvl1pPr>
              <a:lnSpc>
                <a:spcPts val="3000"/>
              </a:lnSpc>
              <a:defRPr sz="32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4002571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1" y="76200"/>
            <a:ext cx="8724901" cy="381000"/>
          </a:xfrm>
        </p:spPr>
        <p:txBody>
          <a:bodyPr/>
          <a:lstStyle>
            <a:lvl1pPr>
              <a:defRPr sz="20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B32FBF76-DBF5-436A-9CE2-B6FA788D7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6" hasCustomPrompt="1"/>
          </p:nvPr>
        </p:nvSpPr>
        <p:spPr>
          <a:xfrm>
            <a:off x="228600" y="457200"/>
            <a:ext cx="8674100" cy="381000"/>
          </a:xfrm>
        </p:spPr>
        <p:txBody>
          <a:bodyPr/>
          <a:lstStyle>
            <a:lvl1pPr>
              <a:lnSpc>
                <a:spcPts val="2400"/>
              </a:lnSpc>
              <a:spcBef>
                <a:spcPts val="0"/>
              </a:spcBef>
              <a:buNone/>
              <a:defRPr sz="1800" b="1">
                <a:solidFill>
                  <a:srgbClr val="494949"/>
                </a:solidFill>
              </a:defRPr>
            </a:lvl1pPr>
          </a:lstStyle>
          <a:p>
            <a:pPr lvl="0"/>
            <a:r>
              <a:rPr lang="ru-RU" dirty="0" smtClean="0"/>
              <a:t>Подзаголовок</a:t>
            </a: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7"/>
          </p:nvPr>
        </p:nvSpPr>
        <p:spPr>
          <a:xfrm>
            <a:off x="228600" y="1143000"/>
            <a:ext cx="8674100" cy="5029200"/>
          </a:xfrm>
        </p:spPr>
        <p:txBody>
          <a:bodyPr/>
          <a:lstStyle>
            <a:lvl1pPr marL="342864" indent="-342864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§"/>
              <a:defRPr/>
            </a:lvl1pPr>
            <a:lvl2pPr marL="742871" indent="-285720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§"/>
              <a:defRPr/>
            </a:lvl2pPr>
            <a:lvl3pPr marL="1142879" indent="-228576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§"/>
              <a:defRPr/>
            </a:lvl3pPr>
            <a:lvl4pPr marL="1600030" indent="-228576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§"/>
              <a:defRPr/>
            </a:lvl4pPr>
            <a:lvl5pPr marL="2057182" indent="-228576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§"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3440779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E972C2-6C48-4260-B1C4-CCCAFFD7325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Picture 2" descr="4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73023" y="0"/>
            <a:ext cx="9217025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91960708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7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ctr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 algn="l"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15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0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5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0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9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6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21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66078D-FB7B-4D86-BEAE-EA47B07D87B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4729841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3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ctr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 algn="l"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15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0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5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0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9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6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21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3CDA75-2AB5-4492-9C80-9AB0C16F600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50572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6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8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1" y="1316038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BAF37-46A3-44D5-A109-A179FDC30526}" type="datetimeFigureOut">
              <a:rPr lang="ru-RU" smtClean="0"/>
              <a:t>12.11.2014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56B2895-F8D1-4A2F-9FEC-59ADAC7CFA19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1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ctr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 algn="l"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15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0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5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0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9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6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21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62A030-EEC0-4FB2-9D45-391CACEB165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3778675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8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ctr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 algn="l"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15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0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5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0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9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6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21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813D27-5BDA-47A2-BFDA-C468D71A81E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111149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5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ctr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 algn="l"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15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0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5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0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9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6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21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92652-D2DC-44F0-92E4-D4BA806AAD2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3497056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6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ctr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 algn="l"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15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0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5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0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9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6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21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9A31EA-A47C-42D6-8EBC-17F55801DB7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6016793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0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ctr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 algn="l"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15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0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5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0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9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6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21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81AF20-BB9A-43BF-868E-42B842DE5D1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458930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1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ctr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 algn="l"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15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0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5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0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9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6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21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95AD9D-B545-4909-8459-D0A8F604AC2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9587351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9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ctr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 algn="l"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15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0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5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0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9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6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21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A60083-E120-421C-947A-6FC8F2D21FA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2271022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4" name="Содержимое 3"/>
          <p:cNvSpPr>
            <a:spLocks noGrp="1"/>
          </p:cNvSpPr>
          <p:nvPr>
            <p:ph sz="half" idx="16"/>
          </p:nvPr>
        </p:nvSpPr>
        <p:spPr>
          <a:xfrm>
            <a:off x="2997201" y="876302"/>
            <a:ext cx="5880099" cy="1655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 marL="355562" indent="-355562">
              <a:spcBef>
                <a:spcPts val="0"/>
              </a:spcBef>
              <a:spcAft>
                <a:spcPts val="200"/>
              </a:spcAft>
              <a:defRPr sz="2000"/>
            </a:lvl3pPr>
            <a:lvl4pPr marL="444453" indent="-266672">
              <a:spcBef>
                <a:spcPts val="0"/>
              </a:spcBef>
              <a:spcAft>
                <a:spcPts val="200"/>
              </a:spcAft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6" name="Рисунок 15"/>
          <p:cNvSpPr>
            <a:spLocks noGrp="1"/>
          </p:cNvSpPr>
          <p:nvPr>
            <p:ph type="pic" sz="quarter" idx="17"/>
          </p:nvPr>
        </p:nvSpPr>
        <p:spPr>
          <a:xfrm>
            <a:off x="228600" y="860426"/>
            <a:ext cx="2590800" cy="1666875"/>
          </a:xfrm>
        </p:spPr>
        <p:txBody>
          <a:bodyPr rtlCol="0"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17" name="Рисунок 15"/>
          <p:cNvSpPr>
            <a:spLocks noGrp="1"/>
          </p:cNvSpPr>
          <p:nvPr>
            <p:ph type="pic" sz="quarter" idx="18"/>
          </p:nvPr>
        </p:nvSpPr>
        <p:spPr>
          <a:xfrm>
            <a:off x="228600" y="2663826"/>
            <a:ext cx="2590800" cy="1666875"/>
          </a:xfrm>
        </p:spPr>
        <p:txBody>
          <a:bodyPr rtlCol="0"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18" name="Рисунок 15"/>
          <p:cNvSpPr>
            <a:spLocks noGrp="1"/>
          </p:cNvSpPr>
          <p:nvPr>
            <p:ph type="pic" sz="quarter" idx="19"/>
          </p:nvPr>
        </p:nvSpPr>
        <p:spPr>
          <a:xfrm>
            <a:off x="228600" y="4505326"/>
            <a:ext cx="2590800" cy="1666875"/>
          </a:xfrm>
        </p:spPr>
        <p:txBody>
          <a:bodyPr rtlCol="0"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19" name="Содержимое 3"/>
          <p:cNvSpPr>
            <a:spLocks noGrp="1"/>
          </p:cNvSpPr>
          <p:nvPr>
            <p:ph sz="half" idx="20"/>
          </p:nvPr>
        </p:nvSpPr>
        <p:spPr>
          <a:xfrm>
            <a:off x="2997201" y="2667002"/>
            <a:ext cx="5880099" cy="1655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 marL="355562" indent="-355562">
              <a:spcBef>
                <a:spcPts val="0"/>
              </a:spcBef>
              <a:spcAft>
                <a:spcPts val="200"/>
              </a:spcAft>
              <a:defRPr sz="2000"/>
            </a:lvl3pPr>
            <a:lvl4pPr marL="444453" indent="-266672">
              <a:spcBef>
                <a:spcPts val="0"/>
              </a:spcBef>
              <a:spcAft>
                <a:spcPts val="200"/>
              </a:spcAft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20" name="Содержимое 3"/>
          <p:cNvSpPr>
            <a:spLocks noGrp="1"/>
          </p:cNvSpPr>
          <p:nvPr>
            <p:ph sz="half" idx="21"/>
          </p:nvPr>
        </p:nvSpPr>
        <p:spPr>
          <a:xfrm>
            <a:off x="3009902" y="4516439"/>
            <a:ext cx="5880099" cy="1655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 marL="355562" indent="-355562">
              <a:spcBef>
                <a:spcPts val="0"/>
              </a:spcBef>
              <a:spcAft>
                <a:spcPts val="200"/>
              </a:spcAft>
              <a:defRPr sz="2000"/>
            </a:lvl3pPr>
            <a:lvl4pPr marL="444453" indent="-266672">
              <a:spcBef>
                <a:spcPts val="0"/>
              </a:spcBef>
              <a:spcAft>
                <a:spcPts val="200"/>
              </a:spcAft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2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254904-AF9E-4E97-96E4-5DDADFA784E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1621218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8" name="Диаграмма 7"/>
          <p:cNvSpPr>
            <a:spLocks noGrp="1"/>
          </p:cNvSpPr>
          <p:nvPr>
            <p:ph type="chart" sz="quarter" idx="13"/>
          </p:nvPr>
        </p:nvSpPr>
        <p:spPr>
          <a:xfrm>
            <a:off x="228600" y="860427"/>
            <a:ext cx="6096000" cy="5311775"/>
          </a:xfrm>
        </p:spPr>
        <p:txBody>
          <a:bodyPr rtlCol="0"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4"/>
          </p:nvPr>
        </p:nvSpPr>
        <p:spPr>
          <a:xfrm>
            <a:off x="6477000" y="860427"/>
            <a:ext cx="2425700" cy="5311775"/>
          </a:xfrm>
        </p:spPr>
        <p:txBody>
          <a:bodyPr/>
          <a:lstStyle>
            <a:lvl1pPr marL="177781" indent="-177781">
              <a:defRPr/>
            </a:lvl1pPr>
            <a:lvl2pPr marL="355562" indent="-177781">
              <a:defRPr/>
            </a:lvl2pPr>
            <a:lvl3pPr marL="355562" indent="-177781">
              <a:defRPr/>
            </a:lvl3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6A2710-1B65-4E19-9FB2-25C709151FE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045145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8" name="Диаграмма 7"/>
          <p:cNvSpPr>
            <a:spLocks noGrp="1"/>
          </p:cNvSpPr>
          <p:nvPr>
            <p:ph type="chart" sz="quarter" idx="13"/>
          </p:nvPr>
        </p:nvSpPr>
        <p:spPr>
          <a:xfrm>
            <a:off x="228600" y="838201"/>
            <a:ext cx="8674100" cy="2492375"/>
          </a:xfrm>
        </p:spPr>
        <p:txBody>
          <a:bodyPr rtlCol="0"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6" name="Диаграмма 7"/>
          <p:cNvSpPr>
            <a:spLocks noGrp="1"/>
          </p:cNvSpPr>
          <p:nvPr>
            <p:ph type="chart" sz="quarter" idx="14"/>
          </p:nvPr>
        </p:nvSpPr>
        <p:spPr>
          <a:xfrm>
            <a:off x="241300" y="3679827"/>
            <a:ext cx="8674100" cy="2492375"/>
          </a:xfrm>
        </p:spPr>
        <p:txBody>
          <a:bodyPr rtlCol="0"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8C66E-70D6-4A65-9FC6-A9724CE8338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1727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BAF37-46A3-44D5-A109-A179FDC30526}" type="datetimeFigureOut">
              <a:rPr lang="ru-RU" smtClean="0"/>
              <a:t>12.11.2014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B2895-F8D1-4A2F-9FEC-59ADAC7CFA1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3"/>
          </p:nvPr>
        </p:nvSpPr>
        <p:spPr>
          <a:xfrm>
            <a:off x="228600" y="850901"/>
            <a:ext cx="4191000" cy="5295900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2" name="Текст 10"/>
          <p:cNvSpPr>
            <a:spLocks noGrp="1"/>
          </p:cNvSpPr>
          <p:nvPr>
            <p:ph type="body" sz="quarter" idx="14"/>
          </p:nvPr>
        </p:nvSpPr>
        <p:spPr>
          <a:xfrm>
            <a:off x="4686300" y="860425"/>
            <a:ext cx="4229100" cy="5295900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CBF7D0-D6DA-4E43-988B-DB235A4DD8A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3246500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7" name="Рисунок SmartArt 6"/>
          <p:cNvSpPr>
            <a:spLocks noGrp="1"/>
          </p:cNvSpPr>
          <p:nvPr>
            <p:ph type="dgm" sz="quarter" idx="13"/>
          </p:nvPr>
        </p:nvSpPr>
        <p:spPr>
          <a:xfrm>
            <a:off x="228600" y="860427"/>
            <a:ext cx="8674100" cy="5311775"/>
          </a:xfrm>
        </p:spPr>
        <p:txBody>
          <a:bodyPr rtlCol="0"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AF656-F796-4CD8-8F11-0199FB6A40D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5759227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3"/>
          </p:nvPr>
        </p:nvSpPr>
        <p:spPr>
          <a:xfrm>
            <a:off x="228600" y="860427"/>
            <a:ext cx="8674100" cy="53117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75170C-5171-41DE-88C4-FD27128A481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511292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6" name="Таблица 5"/>
          <p:cNvSpPr>
            <a:spLocks noGrp="1"/>
          </p:cNvSpPr>
          <p:nvPr>
            <p:ph type="tbl" sz="quarter" idx="13"/>
          </p:nvPr>
        </p:nvSpPr>
        <p:spPr>
          <a:xfrm>
            <a:off x="228600" y="860427"/>
            <a:ext cx="8674100" cy="5311775"/>
          </a:xfrm>
        </p:spPr>
        <p:txBody>
          <a:bodyPr rtlCol="0"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0EC3A1-42C1-4573-ABFF-128A38EA869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2231240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3"/>
          </p:nvPr>
        </p:nvSpPr>
        <p:spPr>
          <a:xfrm>
            <a:off x="1" y="0"/>
            <a:ext cx="4572000" cy="3467100"/>
          </a:xfrm>
        </p:spPr>
        <p:txBody>
          <a:bodyPr rtlCol="0"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9" name="Рисунок 7"/>
          <p:cNvSpPr>
            <a:spLocks noGrp="1"/>
          </p:cNvSpPr>
          <p:nvPr>
            <p:ph type="pic" sz="quarter" idx="14"/>
          </p:nvPr>
        </p:nvSpPr>
        <p:spPr>
          <a:xfrm>
            <a:off x="4572001" y="0"/>
            <a:ext cx="4572000" cy="3467100"/>
          </a:xfrm>
        </p:spPr>
        <p:txBody>
          <a:bodyPr rtlCol="0"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10" name="Рисунок 7"/>
          <p:cNvSpPr>
            <a:spLocks noGrp="1"/>
          </p:cNvSpPr>
          <p:nvPr>
            <p:ph type="pic" sz="quarter" idx="15"/>
          </p:nvPr>
        </p:nvSpPr>
        <p:spPr>
          <a:xfrm>
            <a:off x="1" y="3467100"/>
            <a:ext cx="4572000" cy="3390900"/>
          </a:xfrm>
        </p:spPr>
        <p:txBody>
          <a:bodyPr rtlCol="0"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11" name="Рисунок 7"/>
          <p:cNvSpPr>
            <a:spLocks noGrp="1"/>
          </p:cNvSpPr>
          <p:nvPr>
            <p:ph type="pic" sz="quarter" idx="16"/>
          </p:nvPr>
        </p:nvSpPr>
        <p:spPr>
          <a:xfrm>
            <a:off x="4572001" y="3467100"/>
            <a:ext cx="4572000" cy="3390900"/>
          </a:xfrm>
        </p:spPr>
        <p:txBody>
          <a:bodyPr rtlCol="0"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74E5C-78C1-4827-B585-2B99E913255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0028036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6" name="Диаграмма 5"/>
          <p:cNvSpPr>
            <a:spLocks noGrp="1"/>
          </p:cNvSpPr>
          <p:nvPr>
            <p:ph type="chart" sz="quarter" idx="14"/>
          </p:nvPr>
        </p:nvSpPr>
        <p:spPr>
          <a:xfrm>
            <a:off x="228600" y="860427"/>
            <a:ext cx="8674100" cy="5311775"/>
          </a:xfrm>
        </p:spPr>
        <p:txBody>
          <a:bodyPr rtlCol="0"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FBF76-DBF5-436A-9CE2-B6FA788D79C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1826005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6" name="Диаграмма 5"/>
          <p:cNvSpPr>
            <a:spLocks noGrp="1"/>
          </p:cNvSpPr>
          <p:nvPr>
            <p:ph type="chart" sz="quarter" idx="14"/>
          </p:nvPr>
        </p:nvSpPr>
        <p:spPr>
          <a:xfrm>
            <a:off x="228600" y="860427"/>
            <a:ext cx="8674100" cy="5311775"/>
          </a:xfrm>
        </p:spPr>
        <p:txBody>
          <a:bodyPr rtlCol="0"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FBF76-DBF5-436A-9CE2-B6FA788D79C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8046750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6" name="Диаграмма 5"/>
          <p:cNvSpPr>
            <a:spLocks noGrp="1"/>
          </p:cNvSpPr>
          <p:nvPr>
            <p:ph type="chart" sz="quarter" idx="14"/>
          </p:nvPr>
        </p:nvSpPr>
        <p:spPr>
          <a:xfrm>
            <a:off x="228600" y="860427"/>
            <a:ext cx="8674100" cy="5311775"/>
          </a:xfrm>
        </p:spPr>
        <p:txBody>
          <a:bodyPr rtlCol="0"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FBF76-DBF5-436A-9CE2-B6FA788D79C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3476657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3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152225D-A16F-4675-83C8-85E1786B65C1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r>
              <a:rPr lang="en-US">
                <a:solidFill>
                  <a:prstClr val="black">
                    <a:tint val="75000"/>
                  </a:prstClr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67528830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228601" y="76200"/>
            <a:ext cx="8648700" cy="457200"/>
          </a:xfrm>
        </p:spPr>
        <p:txBody>
          <a:bodyPr/>
          <a:lstStyle>
            <a:lvl1pPr>
              <a:lnSpc>
                <a:spcPts val="3000"/>
              </a:lnSpc>
              <a:defRPr sz="22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363FA1-4485-43A1-AFD1-5E4872E797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Текст 7"/>
          <p:cNvSpPr>
            <a:spLocks noGrp="1"/>
          </p:cNvSpPr>
          <p:nvPr>
            <p:ph type="body" sz="quarter" idx="16" hasCustomPrompt="1"/>
          </p:nvPr>
        </p:nvSpPr>
        <p:spPr>
          <a:xfrm>
            <a:off x="381001" y="457200"/>
            <a:ext cx="8521700" cy="381000"/>
          </a:xfrm>
        </p:spPr>
        <p:txBody>
          <a:bodyPr/>
          <a:lstStyle>
            <a:lvl1pPr>
              <a:lnSpc>
                <a:spcPts val="2400"/>
              </a:lnSpc>
              <a:spcBef>
                <a:spcPts val="0"/>
              </a:spcBef>
              <a:buNone/>
              <a:defRPr sz="2400" b="1">
                <a:solidFill>
                  <a:srgbClr val="494949"/>
                </a:solidFill>
              </a:defRPr>
            </a:lvl1pPr>
          </a:lstStyle>
          <a:p>
            <a:pPr lvl="0"/>
            <a:r>
              <a:rPr lang="ru-RU" dirty="0" smtClean="0"/>
              <a:t>Подзаголовок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38113724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BAF37-46A3-44D5-A109-A179FDC30526}" type="datetimeFigureOut">
              <a:rPr lang="ru-RU" smtClean="0"/>
              <a:t>12.11.2014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B2895-F8D1-4A2F-9FEC-59ADAC7CFA1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B9F242A-A1AE-4FE8-84F3-8DF601CE4CF6}" type="datetime1">
              <a:rPr lang="ru-RU">
                <a:solidFill>
                  <a:prstClr val="black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12.11.2014</a:t>
            </a:fld>
            <a:endParaRPr lang="ru-RU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9059397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554" y="2130276"/>
            <a:ext cx="7772892" cy="146957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108" y="3885595"/>
            <a:ext cx="6401784" cy="1753810"/>
          </a:xfrm>
        </p:spPr>
        <p:txBody>
          <a:bodyPr/>
          <a:lstStyle>
            <a:lvl1pPr marL="0" indent="0" algn="ctr">
              <a:buNone/>
              <a:defRPr/>
            </a:lvl1pPr>
            <a:lvl2pPr marL="417241" indent="0" algn="ctr">
              <a:buNone/>
              <a:defRPr/>
            </a:lvl2pPr>
            <a:lvl3pPr marL="834481" indent="0" algn="ctr">
              <a:buNone/>
              <a:defRPr/>
            </a:lvl3pPr>
            <a:lvl4pPr marL="1251722" indent="0" algn="ctr">
              <a:buNone/>
              <a:defRPr/>
            </a:lvl4pPr>
            <a:lvl5pPr marL="1668963" indent="0" algn="ctr">
              <a:buNone/>
              <a:defRPr/>
            </a:lvl5pPr>
            <a:lvl6pPr marL="2086204" indent="0" algn="ctr">
              <a:buNone/>
              <a:defRPr/>
            </a:lvl6pPr>
            <a:lvl7pPr marL="2503444" indent="0" algn="ctr">
              <a:buNone/>
              <a:defRPr/>
            </a:lvl7pPr>
            <a:lvl8pPr marL="2920685" indent="0" algn="ctr">
              <a:buNone/>
              <a:defRPr/>
            </a:lvl8pPr>
            <a:lvl9pPr marL="3337926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6568" y="6245679"/>
            <a:ext cx="2133927" cy="476250"/>
          </a:xfrm>
          <a:prstGeom prst="rect">
            <a:avLst/>
          </a:prstGeom>
          <a:ln/>
        </p:spPr>
        <p:txBody>
          <a:bodyPr lIns="83448" tIns="41724" rIns="83448" bIns="41724"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330" y="6245679"/>
            <a:ext cx="2895343" cy="476250"/>
          </a:xfrm>
          <a:prstGeom prst="rect">
            <a:avLst/>
          </a:prstGeom>
          <a:ln/>
        </p:spPr>
        <p:txBody>
          <a:bodyPr lIns="83448" tIns="41724" rIns="83448" bIns="41724"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58966D-92E9-48F7-981D-14C252AA0D5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8543955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E4997-99CE-4C3A-AEA6-C07EC78B86E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78C0D-6513-4947-87CA-09C78EF15BF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68273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1" y="609601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1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BAF37-46A3-44D5-A109-A179FDC30526}" type="datetimeFigureOut">
              <a:rPr lang="ru-RU" smtClean="0"/>
              <a:t>12.11.2014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B2895-F8D1-4A2F-9FEC-59ADAC7CFA1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11/12/2014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1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1" y="616635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BAF37-46A3-44D5-A109-A179FDC30526}" type="datetimeFigureOut">
              <a:rPr lang="ru-RU" smtClean="0"/>
              <a:t>12.11.2014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B2895-F8D1-4A2F-9FEC-59ADAC7CFA19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BAF37-46A3-44D5-A109-A179FDC30526}" type="datetimeFigureOut">
              <a:rPr lang="ru-RU" smtClean="0"/>
              <a:t>12.11.2014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B2895-F8D1-4A2F-9FEC-59ADAC7CFA1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7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1" y="549277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BAF37-46A3-44D5-A109-A179FDC30526}" type="datetimeFigureOut">
              <a:rPr lang="ru-RU" smtClean="0"/>
              <a:t>12.11.2014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B2895-F8D1-4A2F-9FEC-59ADAC7CFA1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3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2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980DA42-B748-43CF-B07D-D4DF9DA2EAC9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1"/>
            <a:ext cx="2895600" cy="288925"/>
          </a:xfrm>
        </p:spPr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F6470F5-04BE-4F4F-A9E6-A13D61E5F3F9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3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B9F6B-10D0-4EA5-9BE3-8EC08DA641DA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6" y="2947086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1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1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B3CE9-90F8-4B6D-B71E-9231365EE434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6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8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1" y="1316038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506F467-FE4A-4EA8-85E8-F39BE4DBD77E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1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20D7-F79A-4429-9F4D-06281A8DBD49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9035F-FA4C-4C07-BC23-3402AE24AC6A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3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11/12/2014</a:t>
            </a:fld>
            <a:endParaRPr lang="en-US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6" y="2947086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1" y="609601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1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258EF-3E3F-43CA-99F5-4F4BE31D3174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1" y="616635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DDB19-031E-42A9-A91C-8563461D09E8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9081B-54CD-4DBF-AD85-85A63B20E53E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7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1" y="549277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F3D5E5-6E76-4DF8-89FE-0BEC702CEA99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3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2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7297B8C-CF50-4681-BCCB-107BA9282ABF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1"/>
            <a:ext cx="2895600" cy="288925"/>
          </a:xfrm>
        </p:spPr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2391318-8D4E-4CF4-90FB-EAA1CB6B06AD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3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25898-0F62-4B1D-9A18-0E6E6B3F11E3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6" y="2947086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1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1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EB4F8-1EA3-4FBD-93DE-A51B1BD556A5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6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8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1" y="1316038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9A6EE7CB-5B09-44D5-992C-B37E5EB036A8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1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896AA-02F0-4400-ADA7-7AB5C130EC2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1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1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11/12/2014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2C133-F05F-4A40-B6C6-5F205780060F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1" y="609601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1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ADE47-875D-4CA7-981B-B47FEF6CF258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1" y="616635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409C4-29DC-409B-AB2D-906295211517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26B-BF66-495B-A58C-F9D9A4C70AA3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7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1" y="549277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C952B-C375-4BCF-9F1B-923872A745B6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3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2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C6EE2F77-9F58-4505-A8FA-9254C56C62D9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1"/>
            <a:ext cx="2895600" cy="288925"/>
          </a:xfrm>
        </p:spPr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7B1A47ED-B26C-4EB1-8A57-B43FA77E85BB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3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806202-1AA7-4372-B816-9155C4E7A1EF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6" y="2947086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1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1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CB584D-2D0C-4AA6-BCB3-67A08C413519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6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8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1" y="1316038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pPr>
              <a:defRPr/>
            </a:pPr>
            <a:fld id="{E9DEC89C-8942-4822-AF5E-AA765C38F7DB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1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6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8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1" y="1316038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11/12/2014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1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918136-CA05-4B2F-9D6C-A29809CB730E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9B88D1-2C41-47D2-A9E2-04DA197AAAB7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1" y="609601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1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B6BF47-F7D4-4DAB-A8B9-01D5B6B661A2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1" y="616635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DD85C2-CD7A-453D-B2B7-BE8F21F8DAE2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036755-70A9-4E6A-A483-68BDEF064751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7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1" y="549277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7EE486-CA3E-4F77-A4C7-B3AA45157840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1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994892-9FAD-4D4C-9E2C-58B25968F5A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0573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3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2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EC4A555-3A94-4C57-B358-418AB83D5400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1"/>
            <a:ext cx="2895600" cy="288925"/>
          </a:xfrm>
        </p:spPr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EAE6D05-0322-449B-9806-A3E581404E87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3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1BE4B-10E6-4565-981F-68200810EC96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6" y="2947086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11/12/2014</a:t>
            </a:fld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1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1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85538-4B59-45E6-BA08-7AA3A74F68D0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6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8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1" y="1316038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19941F5D-5E8F-4776-B24E-C937DBBD58D1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1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6A04D-DD74-4CF6-8176-49419CF320F9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70A64-E7A6-4D2F-8878-480B1567FF73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1" y="609601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1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D7788-65F6-4678-A49C-6FC70BBAFA67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1" y="616635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EB5B0-9867-44F3-B9BE-CFDA569CB192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0F170-98F4-40DA-AE5B-4C92D24DF7EA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7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1" y="549277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DE724-0213-4EEA-91CA-858440F178F0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762000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38201" y="2362201"/>
            <a:ext cx="7693025" cy="372427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2438401" y="6248401"/>
            <a:ext cx="2130425" cy="474663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5791200" y="6248401"/>
            <a:ext cx="2897188" cy="474663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138" y="6242050"/>
            <a:ext cx="587375" cy="488950"/>
          </a:xfrm>
        </p:spPr>
        <p:txBody>
          <a:bodyPr/>
          <a:lstStyle>
            <a:lvl1pPr>
              <a:defRPr/>
            </a:lvl1pPr>
          </a:lstStyle>
          <a:p>
            <a:fld id="{67A20D49-4E84-46CC-8F2B-F6E2ED09C5B5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798225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3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2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EC4A555-3A94-4C57-B358-418AB83D5400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11/12/2014</a:t>
            </a:fld>
            <a:endParaRPr lang="en-US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1"/>
            <a:ext cx="2895600" cy="288925"/>
          </a:xfrm>
        </p:spPr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EAE6D05-0322-449B-9806-A3E581404E87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3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1BE4B-10E6-4565-981F-68200810EC96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6" y="2947086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1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1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85538-4B59-45E6-BA08-7AA3A74F68D0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6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8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1" y="1316038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19941F5D-5E8F-4776-B24E-C937DBBD58D1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1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6A04D-DD74-4CF6-8176-49419CF320F9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70A64-E7A6-4D2F-8878-480B1567FF73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1" y="609601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1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D7788-65F6-4678-A49C-6FC70BBAFA67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1" y="616635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EB5B0-9867-44F3-B9BE-CFDA569CB192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0F170-98F4-40DA-AE5B-4C92D24DF7EA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7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1" y="549277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DE724-0213-4EEA-91CA-858440F178F0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1" y="609601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1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11/12/2014</a:t>
            </a:fld>
            <a:endParaRPr lang="en-US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3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2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980DA42-B748-43CF-B07D-D4DF9DA2EAC9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1"/>
            <a:ext cx="2895600" cy="288925"/>
          </a:xfrm>
        </p:spPr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F6470F5-04BE-4F4F-A9E6-A13D61E5F3F9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3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B9F6B-10D0-4EA5-9BE3-8EC08DA641DA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6" y="2947086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1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1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B3CE9-90F8-4B6D-B71E-9231365EE434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6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8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1" y="1316038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506F467-FE4A-4EA8-85E8-F39BE4DBD77E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1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20D7-F79A-4429-9F4D-06281A8DBD49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9035F-FA4C-4C07-BC23-3402AE24AC6A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1" y="609601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1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258EF-3E3F-43CA-99F5-4F4BE31D3174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1" y="616635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DDB19-031E-42A9-A91C-8563461D09E8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9081B-54CD-4DBF-AD85-85A63B20E53E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1" y="616635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11/12/2014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7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1" y="549277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F3D5E5-6E76-4DF8-89FE-0BEC702CEA99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3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2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980DA42-B748-43CF-B07D-D4DF9DA2EAC9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1"/>
            <a:ext cx="2895600" cy="288925"/>
          </a:xfrm>
        </p:spPr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F6470F5-04BE-4F4F-A9E6-A13D61E5F3F9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3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B9F6B-10D0-4EA5-9BE3-8EC08DA641DA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6" y="2947086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1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1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B3CE9-90F8-4B6D-B71E-9231365EE434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6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8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1" y="1316038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506F467-FE4A-4EA8-85E8-F39BE4DBD77E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1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20D7-F79A-4429-9F4D-06281A8DBD49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9035F-FA4C-4C07-BC23-3402AE24AC6A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1" y="609601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1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258EF-3E3F-43CA-99F5-4F4BE31D3174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1" y="616635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DDB19-031E-42A9-A91C-8563461D09E8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9.xml"/><Relationship Id="rId3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108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3.xml"/><Relationship Id="rId1" Type="http://schemas.openxmlformats.org/officeDocument/2006/relationships/slideLayout" Target="../slideLayouts/slideLayout102.xml"/><Relationship Id="rId6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2.xml"/><Relationship Id="rId5" Type="http://schemas.openxmlformats.org/officeDocument/2006/relationships/slideLayout" Target="../slideLayouts/slideLayout106.xml"/><Relationship Id="rId10" Type="http://schemas.openxmlformats.org/officeDocument/2006/relationships/slideLayout" Target="../slideLayouts/slideLayout111.xml"/><Relationship Id="rId4" Type="http://schemas.openxmlformats.org/officeDocument/2006/relationships/slideLayout" Target="../slideLayouts/slideLayout105.xml"/><Relationship Id="rId9" Type="http://schemas.openxmlformats.org/officeDocument/2006/relationships/slideLayout" Target="../slideLayouts/slideLayout11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0.xml"/><Relationship Id="rId3" Type="http://schemas.openxmlformats.org/officeDocument/2006/relationships/slideLayout" Target="../slideLayouts/slideLayout115.xml"/><Relationship Id="rId7" Type="http://schemas.openxmlformats.org/officeDocument/2006/relationships/slideLayout" Target="../slideLayouts/slideLayout119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4.xml"/><Relationship Id="rId1" Type="http://schemas.openxmlformats.org/officeDocument/2006/relationships/slideLayout" Target="../slideLayouts/slideLayout113.xml"/><Relationship Id="rId6" Type="http://schemas.openxmlformats.org/officeDocument/2006/relationships/slideLayout" Target="../slideLayouts/slideLayout118.xml"/><Relationship Id="rId11" Type="http://schemas.openxmlformats.org/officeDocument/2006/relationships/slideLayout" Target="../slideLayouts/slideLayout123.xml"/><Relationship Id="rId5" Type="http://schemas.openxmlformats.org/officeDocument/2006/relationships/slideLayout" Target="../slideLayouts/slideLayout117.xml"/><Relationship Id="rId10" Type="http://schemas.openxmlformats.org/officeDocument/2006/relationships/slideLayout" Target="../slideLayouts/slideLayout122.xml"/><Relationship Id="rId4" Type="http://schemas.openxmlformats.org/officeDocument/2006/relationships/slideLayout" Target="../slideLayouts/slideLayout116.xml"/><Relationship Id="rId9" Type="http://schemas.openxmlformats.org/officeDocument/2006/relationships/slideLayout" Target="../slideLayouts/slideLayout121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1.xml"/><Relationship Id="rId13" Type="http://schemas.openxmlformats.org/officeDocument/2006/relationships/slideLayout" Target="../slideLayouts/slideLayout136.xml"/><Relationship Id="rId3" Type="http://schemas.openxmlformats.org/officeDocument/2006/relationships/slideLayout" Target="../slideLayouts/slideLayout126.xml"/><Relationship Id="rId7" Type="http://schemas.openxmlformats.org/officeDocument/2006/relationships/slideLayout" Target="../slideLayouts/slideLayout130.xml"/><Relationship Id="rId12" Type="http://schemas.openxmlformats.org/officeDocument/2006/relationships/slideLayout" Target="../slideLayouts/slideLayout135.xml"/><Relationship Id="rId2" Type="http://schemas.openxmlformats.org/officeDocument/2006/relationships/slideLayout" Target="../slideLayouts/slideLayout125.xml"/><Relationship Id="rId1" Type="http://schemas.openxmlformats.org/officeDocument/2006/relationships/slideLayout" Target="../slideLayouts/slideLayout124.xml"/><Relationship Id="rId6" Type="http://schemas.openxmlformats.org/officeDocument/2006/relationships/slideLayout" Target="../slideLayouts/slideLayout129.xml"/><Relationship Id="rId11" Type="http://schemas.openxmlformats.org/officeDocument/2006/relationships/slideLayout" Target="../slideLayouts/slideLayout134.xml"/><Relationship Id="rId5" Type="http://schemas.openxmlformats.org/officeDocument/2006/relationships/slideLayout" Target="../slideLayouts/slideLayout128.xml"/><Relationship Id="rId15" Type="http://schemas.openxmlformats.org/officeDocument/2006/relationships/theme" Target="../theme/theme12.xml"/><Relationship Id="rId10" Type="http://schemas.openxmlformats.org/officeDocument/2006/relationships/slideLayout" Target="../slideLayouts/slideLayout133.xml"/><Relationship Id="rId4" Type="http://schemas.openxmlformats.org/officeDocument/2006/relationships/slideLayout" Target="../slideLayouts/slideLayout127.xml"/><Relationship Id="rId9" Type="http://schemas.openxmlformats.org/officeDocument/2006/relationships/slideLayout" Target="../slideLayouts/slideLayout132.xml"/><Relationship Id="rId14" Type="http://schemas.openxmlformats.org/officeDocument/2006/relationships/slideLayout" Target="../slideLayouts/slideLayout137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5.xml"/><Relationship Id="rId3" Type="http://schemas.openxmlformats.org/officeDocument/2006/relationships/slideLayout" Target="../slideLayouts/slideLayout140.xml"/><Relationship Id="rId7" Type="http://schemas.openxmlformats.org/officeDocument/2006/relationships/slideLayout" Target="../slideLayouts/slideLayout144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9.xml"/><Relationship Id="rId1" Type="http://schemas.openxmlformats.org/officeDocument/2006/relationships/slideLayout" Target="../slideLayouts/slideLayout138.xml"/><Relationship Id="rId6" Type="http://schemas.openxmlformats.org/officeDocument/2006/relationships/slideLayout" Target="../slideLayouts/slideLayout143.xml"/><Relationship Id="rId11" Type="http://schemas.openxmlformats.org/officeDocument/2006/relationships/slideLayout" Target="../slideLayouts/slideLayout148.xml"/><Relationship Id="rId5" Type="http://schemas.openxmlformats.org/officeDocument/2006/relationships/slideLayout" Target="../slideLayouts/slideLayout142.xml"/><Relationship Id="rId10" Type="http://schemas.openxmlformats.org/officeDocument/2006/relationships/slideLayout" Target="../slideLayouts/slideLayout147.xml"/><Relationship Id="rId4" Type="http://schemas.openxmlformats.org/officeDocument/2006/relationships/slideLayout" Target="../slideLayouts/slideLayout141.xml"/><Relationship Id="rId9" Type="http://schemas.openxmlformats.org/officeDocument/2006/relationships/slideLayout" Target="../slideLayouts/slideLayout146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6.xml"/><Relationship Id="rId13" Type="http://schemas.openxmlformats.org/officeDocument/2006/relationships/slideLayout" Target="../slideLayouts/slideLayout161.xml"/><Relationship Id="rId18" Type="http://schemas.openxmlformats.org/officeDocument/2006/relationships/slideLayout" Target="../slideLayouts/slideLayout166.xml"/><Relationship Id="rId26" Type="http://schemas.openxmlformats.org/officeDocument/2006/relationships/slideLayout" Target="../slideLayouts/slideLayout174.xml"/><Relationship Id="rId3" Type="http://schemas.openxmlformats.org/officeDocument/2006/relationships/slideLayout" Target="../slideLayouts/slideLayout151.xml"/><Relationship Id="rId21" Type="http://schemas.openxmlformats.org/officeDocument/2006/relationships/slideLayout" Target="../slideLayouts/slideLayout169.xml"/><Relationship Id="rId34" Type="http://schemas.openxmlformats.org/officeDocument/2006/relationships/theme" Target="../theme/theme14.xml"/><Relationship Id="rId7" Type="http://schemas.openxmlformats.org/officeDocument/2006/relationships/slideLayout" Target="../slideLayouts/slideLayout155.xml"/><Relationship Id="rId12" Type="http://schemas.openxmlformats.org/officeDocument/2006/relationships/slideLayout" Target="../slideLayouts/slideLayout160.xml"/><Relationship Id="rId17" Type="http://schemas.openxmlformats.org/officeDocument/2006/relationships/slideLayout" Target="../slideLayouts/slideLayout165.xml"/><Relationship Id="rId25" Type="http://schemas.openxmlformats.org/officeDocument/2006/relationships/slideLayout" Target="../slideLayouts/slideLayout173.xml"/><Relationship Id="rId33" Type="http://schemas.openxmlformats.org/officeDocument/2006/relationships/slideLayout" Target="../slideLayouts/slideLayout181.xml"/><Relationship Id="rId2" Type="http://schemas.openxmlformats.org/officeDocument/2006/relationships/slideLayout" Target="../slideLayouts/slideLayout150.xml"/><Relationship Id="rId16" Type="http://schemas.openxmlformats.org/officeDocument/2006/relationships/slideLayout" Target="../slideLayouts/slideLayout164.xml"/><Relationship Id="rId20" Type="http://schemas.openxmlformats.org/officeDocument/2006/relationships/slideLayout" Target="../slideLayouts/slideLayout168.xml"/><Relationship Id="rId29" Type="http://schemas.openxmlformats.org/officeDocument/2006/relationships/slideLayout" Target="../slideLayouts/slideLayout177.xml"/><Relationship Id="rId1" Type="http://schemas.openxmlformats.org/officeDocument/2006/relationships/slideLayout" Target="../slideLayouts/slideLayout149.xml"/><Relationship Id="rId6" Type="http://schemas.openxmlformats.org/officeDocument/2006/relationships/slideLayout" Target="../slideLayouts/slideLayout154.xml"/><Relationship Id="rId11" Type="http://schemas.openxmlformats.org/officeDocument/2006/relationships/slideLayout" Target="../slideLayouts/slideLayout159.xml"/><Relationship Id="rId24" Type="http://schemas.openxmlformats.org/officeDocument/2006/relationships/slideLayout" Target="../slideLayouts/slideLayout172.xml"/><Relationship Id="rId32" Type="http://schemas.openxmlformats.org/officeDocument/2006/relationships/slideLayout" Target="../slideLayouts/slideLayout180.xml"/><Relationship Id="rId37" Type="http://schemas.openxmlformats.org/officeDocument/2006/relationships/image" Target="../media/image5.png"/><Relationship Id="rId5" Type="http://schemas.openxmlformats.org/officeDocument/2006/relationships/slideLayout" Target="../slideLayouts/slideLayout153.xml"/><Relationship Id="rId15" Type="http://schemas.openxmlformats.org/officeDocument/2006/relationships/slideLayout" Target="../slideLayouts/slideLayout163.xml"/><Relationship Id="rId23" Type="http://schemas.openxmlformats.org/officeDocument/2006/relationships/slideLayout" Target="../slideLayouts/slideLayout171.xml"/><Relationship Id="rId28" Type="http://schemas.openxmlformats.org/officeDocument/2006/relationships/slideLayout" Target="../slideLayouts/slideLayout176.xml"/><Relationship Id="rId36" Type="http://schemas.openxmlformats.org/officeDocument/2006/relationships/image" Target="../media/image4.png"/><Relationship Id="rId10" Type="http://schemas.openxmlformats.org/officeDocument/2006/relationships/slideLayout" Target="../slideLayouts/slideLayout158.xml"/><Relationship Id="rId19" Type="http://schemas.openxmlformats.org/officeDocument/2006/relationships/slideLayout" Target="../slideLayouts/slideLayout167.xml"/><Relationship Id="rId31" Type="http://schemas.openxmlformats.org/officeDocument/2006/relationships/slideLayout" Target="../slideLayouts/slideLayout179.xml"/><Relationship Id="rId4" Type="http://schemas.openxmlformats.org/officeDocument/2006/relationships/slideLayout" Target="../slideLayouts/slideLayout152.xml"/><Relationship Id="rId9" Type="http://schemas.openxmlformats.org/officeDocument/2006/relationships/slideLayout" Target="../slideLayouts/slideLayout157.xml"/><Relationship Id="rId14" Type="http://schemas.openxmlformats.org/officeDocument/2006/relationships/slideLayout" Target="../slideLayouts/slideLayout162.xml"/><Relationship Id="rId22" Type="http://schemas.openxmlformats.org/officeDocument/2006/relationships/slideLayout" Target="../slideLayouts/slideLayout170.xml"/><Relationship Id="rId27" Type="http://schemas.openxmlformats.org/officeDocument/2006/relationships/slideLayout" Target="../slideLayouts/slideLayout175.xml"/><Relationship Id="rId30" Type="http://schemas.openxmlformats.org/officeDocument/2006/relationships/slideLayout" Target="../slideLayouts/slideLayout178.xml"/><Relationship Id="rId35" Type="http://schemas.openxmlformats.org/officeDocument/2006/relationships/image" Target="../media/image3.png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18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slideLayout" Target="../slideLayouts/slideLayout68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8.xml"/><Relationship Id="rId3" Type="http://schemas.openxmlformats.org/officeDocument/2006/relationships/slideLayout" Target="../slideLayouts/slideLayout93.xml"/><Relationship Id="rId7" Type="http://schemas.openxmlformats.org/officeDocument/2006/relationships/slideLayout" Target="../slideLayouts/slideLayout97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2.xml"/><Relationship Id="rId1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6.xml"/><Relationship Id="rId11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95.xml"/><Relationship Id="rId10" Type="http://schemas.openxmlformats.org/officeDocument/2006/relationships/slideLayout" Target="../slideLayouts/slideLayout100.xml"/><Relationship Id="rId4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9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1" y="1554163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1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A0BAF37-46A3-44D5-A109-A179FDC30526}" type="datetimeFigureOut">
              <a:rPr lang="ru-RU" smtClean="0"/>
              <a:t>12.11.2014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1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1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56B2895-F8D1-4A2F-9FEC-59ADAC7CFA1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1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9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9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1" y="1554163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1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A0BAF37-46A3-44D5-A109-A179FDC30526}" type="datetimeFigureOut">
              <a:rPr lang="ru-RU" smtClean="0"/>
              <a:t>12.11.2014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1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1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56B2895-F8D1-4A2F-9FEC-59ADAC7CFA1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1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9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6" r:id="rId1"/>
    <p:sldLayoutId id="2147483957" r:id="rId2"/>
    <p:sldLayoutId id="2147483958" r:id="rId3"/>
    <p:sldLayoutId id="2147483959" r:id="rId4"/>
    <p:sldLayoutId id="2147483960" r:id="rId5"/>
    <p:sldLayoutId id="2147483961" r:id="rId6"/>
    <p:sldLayoutId id="2147483962" r:id="rId7"/>
    <p:sldLayoutId id="2147483963" r:id="rId8"/>
    <p:sldLayoutId id="2147483964" r:id="rId9"/>
    <p:sldLayoutId id="2147483965" r:id="rId10"/>
    <p:sldLayoutId id="2147483966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9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1" y="1554163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1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A0BAF37-46A3-44D5-A109-A179FDC30526}" type="datetimeFigureOut">
              <a:rPr lang="ru-RU" smtClean="0"/>
              <a:t>12.11.2014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1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1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56B2895-F8D1-4A2F-9FEC-59ADAC7CFA1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1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9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3" r:id="rId1"/>
    <p:sldLayoutId id="2147483984" r:id="rId2"/>
    <p:sldLayoutId id="2147483985" r:id="rId3"/>
    <p:sldLayoutId id="2147483986" r:id="rId4"/>
    <p:sldLayoutId id="2147483987" r:id="rId5"/>
    <p:sldLayoutId id="2147483988" r:id="rId6"/>
    <p:sldLayoutId id="2147483989" r:id="rId7"/>
    <p:sldLayoutId id="2147483990" r:id="rId8"/>
    <p:sldLayoutId id="2147483991" r:id="rId9"/>
    <p:sldLayoutId id="2147483992" r:id="rId10"/>
    <p:sldLayoutId id="214748399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>
            <a:grpSpLocks/>
          </p:cNvGrpSpPr>
          <p:nvPr/>
        </p:nvGrpSpPr>
        <p:grpSpPr bwMode="auto">
          <a:xfrm>
            <a:off x="1" y="0"/>
            <a:ext cx="7620000" cy="6858000"/>
            <a:chOff x="0" y="0"/>
            <a:chExt cx="4800" cy="4320"/>
          </a:xfrm>
        </p:grpSpPr>
        <p:grpSp>
          <p:nvGrpSpPr>
            <p:cNvPr id="18435" name="Group 3"/>
            <p:cNvGrpSpPr>
              <a:grpSpLocks/>
            </p:cNvGrpSpPr>
            <p:nvPr userDrawn="1"/>
          </p:nvGrpSpPr>
          <p:grpSpPr bwMode="auto"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18436" name="Rectangle 4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3366"/>
                  </a:solidFill>
                </a:endParaRPr>
              </a:p>
            </p:txBody>
          </p:sp>
          <p:sp>
            <p:nvSpPr>
              <p:cNvPr id="18437" name="Freeform 5"/>
              <p:cNvSpPr>
                <a:spLocks/>
              </p:cNvSpPr>
              <p:nvPr userDrawn="1"/>
            </p:nvSpPr>
            <p:spPr bwMode="auto">
              <a:xfrm>
                <a:off x="288" y="0"/>
                <a:ext cx="1728" cy="735"/>
              </a:xfrm>
              <a:custGeom>
                <a:avLst/>
                <a:gdLst>
                  <a:gd name="T0" fmla="*/ 1728 w 1728"/>
                  <a:gd name="T1" fmla="*/ 0 h 735"/>
                  <a:gd name="T2" fmla="*/ 1728 w 1728"/>
                  <a:gd name="T3" fmla="*/ 480 h 735"/>
                  <a:gd name="T4" fmla="*/ 380 w 1728"/>
                  <a:gd name="T5" fmla="*/ 482 h 735"/>
                  <a:gd name="T6" fmla="*/ 354 w 1728"/>
                  <a:gd name="T7" fmla="*/ 480 h 735"/>
                  <a:gd name="T8" fmla="*/ 308 w 1728"/>
                  <a:gd name="T9" fmla="*/ 489 h 735"/>
                  <a:gd name="T10" fmla="*/ 246 w 1728"/>
                  <a:gd name="T11" fmla="*/ 531 h 735"/>
                  <a:gd name="T12" fmla="*/ 206 w 1728"/>
                  <a:gd name="T13" fmla="*/ 597 h 735"/>
                  <a:gd name="T14" fmla="*/ 192 w 1728"/>
                  <a:gd name="T15" fmla="*/ 666 h 735"/>
                  <a:gd name="T16" fmla="*/ 192 w 1728"/>
                  <a:gd name="T17" fmla="*/ 735 h 735"/>
                  <a:gd name="T18" fmla="*/ 0 w 1728"/>
                  <a:gd name="T19" fmla="*/ 735 h 735"/>
                  <a:gd name="T20" fmla="*/ 0 w 1728"/>
                  <a:gd name="T21" fmla="*/ 480 h 735"/>
                  <a:gd name="T22" fmla="*/ 0 w 1728"/>
                  <a:gd name="T23" fmla="*/ 0 h 735"/>
                  <a:gd name="T24" fmla="*/ 1728 w 1728"/>
                  <a:gd name="T25" fmla="*/ 0 h 7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3366"/>
                  </a:solidFill>
                </a:endParaRPr>
              </a:p>
            </p:txBody>
          </p:sp>
        </p:grpSp>
        <p:grpSp>
          <p:nvGrpSpPr>
            <p:cNvPr id="18438" name="Group 6"/>
            <p:cNvGrpSpPr>
              <a:grpSpLocks/>
            </p:cNvGrpSpPr>
            <p:nvPr/>
          </p:nvGrpSpPr>
          <p:grpSpPr bwMode="auto">
            <a:xfrm>
              <a:off x="144" y="1248"/>
              <a:ext cx="4656" cy="201"/>
              <a:chOff x="144" y="1248"/>
              <a:chExt cx="4656" cy="201"/>
            </a:xfrm>
          </p:grpSpPr>
          <p:sp>
            <p:nvSpPr>
              <p:cNvPr id="18439" name="AutoShape 7"/>
              <p:cNvSpPr>
                <a:spLocks noChangeArrowheads="1"/>
              </p:cNvSpPr>
              <p:nvPr/>
            </p:nvSpPr>
            <p:spPr bwMode="auto">
              <a:xfrm>
                <a:off x="384" y="1248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chemeClr val="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3366"/>
                  </a:solidFill>
                </a:endParaRPr>
              </a:p>
            </p:txBody>
          </p:sp>
          <p:sp>
            <p:nvSpPr>
              <p:cNvPr id="18440" name="AutoShape 8"/>
              <p:cNvSpPr>
                <a:spLocks noChangeArrowheads="1"/>
              </p:cNvSpPr>
              <p:nvPr/>
            </p:nvSpPr>
            <p:spPr bwMode="auto">
              <a:xfrm flipH="1">
                <a:off x="144" y="1248"/>
                <a:ext cx="248" cy="201"/>
              </a:xfrm>
              <a:prstGeom prst="flowChartDelay">
                <a:avLst/>
              </a:prstGeom>
              <a:solidFill>
                <a:schemeClr val="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3366"/>
                  </a:solidFill>
                </a:endParaRPr>
              </a:p>
            </p:txBody>
          </p:sp>
        </p:grpSp>
      </p:grpSp>
      <p:sp>
        <p:nvSpPr>
          <p:cNvPr id="18441" name="AutoShape 9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8442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1" y="2362201"/>
            <a:ext cx="7693025" cy="3724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8443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438401" y="6248401"/>
            <a:ext cx="2130425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3366"/>
              </a:solidFill>
            </a:endParaRPr>
          </a:p>
        </p:txBody>
      </p:sp>
      <p:sp>
        <p:nvSpPr>
          <p:cNvPr id="18444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248401"/>
            <a:ext cx="2897188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3366"/>
              </a:solidFill>
            </a:endParaRPr>
          </a:p>
        </p:txBody>
      </p:sp>
      <p:sp>
        <p:nvSpPr>
          <p:cNvPr id="1844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242050"/>
            <a:ext cx="58737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>
              <a:defRPr sz="2600" b="1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B20EEAB-127C-4ACF-9C1E-CA5F7CB7421D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3136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5" r:id="rId1"/>
    <p:sldLayoutId id="2147483996" r:id="rId2"/>
    <p:sldLayoutId id="2147483997" r:id="rId3"/>
    <p:sldLayoutId id="2147483998" r:id="rId4"/>
    <p:sldLayoutId id="2147483999" r:id="rId5"/>
    <p:sldLayoutId id="2147484000" r:id="rId6"/>
    <p:sldLayoutId id="2147484001" r:id="rId7"/>
    <p:sldLayoutId id="2147484002" r:id="rId8"/>
    <p:sldLayoutId id="2147484003" r:id="rId9"/>
    <p:sldLayoutId id="2147484004" r:id="rId10"/>
    <p:sldLayoutId id="2147484005" r:id="rId11"/>
    <p:sldLayoutId id="2147484006" r:id="rId12"/>
    <p:sldLayoutId id="2147484007" r:id="rId13"/>
    <p:sldLayoutId id="2147484008" r:id="rId14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9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1" y="1554163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1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A0BAF37-46A3-44D5-A109-A179FDC30526}" type="datetimeFigureOut">
              <a:rPr lang="ru-RU" smtClean="0"/>
              <a:t>12.11.2014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1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1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56B2895-F8D1-4A2F-9FEC-59ADAC7CFA1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1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9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4" r:id="rId1"/>
    <p:sldLayoutId id="2147484025" r:id="rId2"/>
    <p:sldLayoutId id="2147484026" r:id="rId3"/>
    <p:sldLayoutId id="2147484027" r:id="rId4"/>
    <p:sldLayoutId id="2147484028" r:id="rId5"/>
    <p:sldLayoutId id="2147484029" r:id="rId6"/>
    <p:sldLayoutId id="2147484030" r:id="rId7"/>
    <p:sldLayoutId id="2147484031" r:id="rId8"/>
    <p:sldLayoutId id="2147484032" r:id="rId9"/>
    <p:sldLayoutId id="2147484033" r:id="rId10"/>
    <p:sldLayoutId id="2147484034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3" descr="C:\Documents\Бланки\Презентации\Обпрезентация.gif"/>
          <p:cNvPicPr>
            <a:picLocks noChangeAspect="1" noChangeArrowheads="1"/>
          </p:cNvPicPr>
          <p:nvPr userDrawn="1"/>
        </p:nvPicPr>
        <p:blipFill>
          <a:blip r:embed="rId35" cstate="email"/>
          <a:srcRect/>
          <a:stretch>
            <a:fillRect/>
          </a:stretch>
        </p:blipFill>
        <p:spPr bwMode="auto">
          <a:xfrm>
            <a:off x="-19049" y="2"/>
            <a:ext cx="916305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Заголовок 1"/>
          <p:cNvSpPr>
            <a:spLocks noGrp="1"/>
          </p:cNvSpPr>
          <p:nvPr>
            <p:ph type="title"/>
          </p:nvPr>
        </p:nvSpPr>
        <p:spPr bwMode="auto">
          <a:xfrm>
            <a:off x="228601" y="76200"/>
            <a:ext cx="8648700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0" tIns="45716" rIns="91430" bIns="4571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0" name="Текст 2"/>
          <p:cNvSpPr>
            <a:spLocks noGrp="1"/>
          </p:cNvSpPr>
          <p:nvPr>
            <p:ph type="body" idx="1"/>
          </p:nvPr>
        </p:nvSpPr>
        <p:spPr bwMode="auto">
          <a:xfrm>
            <a:off x="215900" y="838202"/>
            <a:ext cx="8648700" cy="528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001001" y="6416676"/>
            <a:ext cx="1066800" cy="365125"/>
          </a:xfrm>
          <a:prstGeom prst="rect">
            <a:avLst/>
          </a:prstGeom>
        </p:spPr>
        <p:txBody>
          <a:bodyPr vert="horz" lIns="91430" tIns="45716" rIns="91430" bIns="45716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14C5E07-16CF-44EF-A441-E9ADB9CBCC6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2376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6" r:id="rId1"/>
    <p:sldLayoutId id="2147484037" r:id="rId2"/>
    <p:sldLayoutId id="2147484038" r:id="rId3"/>
    <p:sldLayoutId id="2147484039" r:id="rId4"/>
    <p:sldLayoutId id="2147484040" r:id="rId5"/>
    <p:sldLayoutId id="2147484041" r:id="rId6"/>
    <p:sldLayoutId id="2147484042" r:id="rId7"/>
    <p:sldLayoutId id="2147484043" r:id="rId8"/>
    <p:sldLayoutId id="2147484044" r:id="rId9"/>
    <p:sldLayoutId id="2147484045" r:id="rId10"/>
    <p:sldLayoutId id="2147484046" r:id="rId11"/>
    <p:sldLayoutId id="2147484047" r:id="rId12"/>
    <p:sldLayoutId id="2147484048" r:id="rId13"/>
    <p:sldLayoutId id="2147484049" r:id="rId14"/>
    <p:sldLayoutId id="2147484050" r:id="rId15"/>
    <p:sldLayoutId id="2147484051" r:id="rId16"/>
    <p:sldLayoutId id="2147484052" r:id="rId17"/>
    <p:sldLayoutId id="2147484053" r:id="rId18"/>
    <p:sldLayoutId id="2147484054" r:id="rId19"/>
    <p:sldLayoutId id="2147484055" r:id="rId20"/>
    <p:sldLayoutId id="2147484056" r:id="rId21"/>
    <p:sldLayoutId id="2147484057" r:id="rId22"/>
    <p:sldLayoutId id="2147484058" r:id="rId23"/>
    <p:sldLayoutId id="2147484059" r:id="rId24"/>
    <p:sldLayoutId id="2147484060" r:id="rId25"/>
    <p:sldLayoutId id="2147484061" r:id="rId26"/>
    <p:sldLayoutId id="2147484062" r:id="rId27"/>
    <p:sldLayoutId id="2147484063" r:id="rId28"/>
    <p:sldLayoutId id="2147484064" r:id="rId29"/>
    <p:sldLayoutId id="2147484065" r:id="rId30"/>
    <p:sldLayoutId id="2147484066" r:id="rId31"/>
    <p:sldLayoutId id="2147484067" r:id="rId32"/>
    <p:sldLayoutId id="2147484068" r:id="rId3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rgbClr val="77933C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77933C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77933C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77933C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77933C"/>
          </a:solidFill>
          <a:latin typeface="Arial" charset="0"/>
          <a:cs typeface="Arial" charset="0"/>
        </a:defRPr>
      </a:lvl5pPr>
      <a:lvl6pPr marL="457152" algn="l" rtl="0" fontAlgn="base">
        <a:spcBef>
          <a:spcPct val="0"/>
        </a:spcBef>
        <a:spcAft>
          <a:spcPct val="0"/>
        </a:spcAft>
        <a:defRPr sz="2800" b="1">
          <a:solidFill>
            <a:srgbClr val="77933C"/>
          </a:solidFill>
          <a:latin typeface="Arial" charset="0"/>
          <a:cs typeface="Arial" charset="0"/>
        </a:defRPr>
      </a:lvl6pPr>
      <a:lvl7pPr marL="914303" algn="l" rtl="0" fontAlgn="base">
        <a:spcBef>
          <a:spcPct val="0"/>
        </a:spcBef>
        <a:spcAft>
          <a:spcPct val="0"/>
        </a:spcAft>
        <a:defRPr sz="2800" b="1">
          <a:solidFill>
            <a:srgbClr val="77933C"/>
          </a:solidFill>
          <a:latin typeface="Arial" charset="0"/>
          <a:cs typeface="Arial" charset="0"/>
        </a:defRPr>
      </a:lvl7pPr>
      <a:lvl8pPr marL="1371455" algn="l" rtl="0" fontAlgn="base">
        <a:spcBef>
          <a:spcPct val="0"/>
        </a:spcBef>
        <a:spcAft>
          <a:spcPct val="0"/>
        </a:spcAft>
        <a:defRPr sz="2800" b="1">
          <a:solidFill>
            <a:srgbClr val="77933C"/>
          </a:solidFill>
          <a:latin typeface="Arial" charset="0"/>
          <a:cs typeface="Arial" charset="0"/>
        </a:defRPr>
      </a:lvl8pPr>
      <a:lvl9pPr marL="1828606" algn="l" rtl="0" fontAlgn="base">
        <a:spcBef>
          <a:spcPct val="0"/>
        </a:spcBef>
        <a:spcAft>
          <a:spcPct val="0"/>
        </a:spcAft>
        <a:defRPr sz="2800" b="1">
          <a:solidFill>
            <a:srgbClr val="77933C"/>
          </a:solidFill>
          <a:latin typeface="Arial" charset="0"/>
          <a:cs typeface="Arial" charset="0"/>
        </a:defRPr>
      </a:lvl9pPr>
    </p:titleStyle>
    <p:bodyStyle>
      <a:lvl1pPr marL="342864" indent="-342864" algn="l" rtl="0" eaLnBrk="0" fontAlgn="base" hangingPunct="0">
        <a:spcBef>
          <a:spcPct val="20000"/>
        </a:spcBef>
        <a:spcAft>
          <a:spcPct val="0"/>
        </a:spcAft>
        <a:buBlip>
          <a:blip r:embed="rId36"/>
        </a:buBlip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871" indent="-285720" algn="l" rtl="0" eaLnBrk="0" fontAlgn="base" hangingPunct="0">
        <a:spcBef>
          <a:spcPct val="20000"/>
        </a:spcBef>
        <a:spcAft>
          <a:spcPct val="0"/>
        </a:spcAft>
        <a:buBlip>
          <a:blip r:embed="rId37"/>
        </a:buBlip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2879" indent="-228576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ü"/>
        <a:defRPr sz="1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030" indent="-228576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182" indent="-228576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333" indent="-228576" algn="l" defTabSz="91430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85" indent="-228576" algn="l" defTabSz="91430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37" indent="-228576" algn="l" defTabSz="91430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88" indent="-228576" algn="l" defTabSz="91430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0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2" algn="l" defTabSz="91430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3" algn="l" defTabSz="91430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55" algn="l" defTabSz="91430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06" algn="l" defTabSz="91430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58" algn="l" defTabSz="91430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09" algn="l" defTabSz="91430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61" algn="l" defTabSz="91430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12" algn="l" defTabSz="91430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CE4997-99CE-4C3A-AEA6-C07EC78B86E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378C0D-6513-4947-87CA-09C78EF15BF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0737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9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1" y="1554163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1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A0BAF37-46A3-44D5-A109-A179FDC30526}" type="datetimeFigureOut">
              <a:rPr lang="ru-RU" smtClean="0"/>
              <a:t>12.11.2014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1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1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56B2895-F8D1-4A2F-9FEC-59ADAC7CFA1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1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9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9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1" y="1554163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1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A0BAF37-46A3-44D5-A109-A179FDC30526}" type="datetimeFigureOut">
              <a:rPr lang="ru-RU" smtClean="0"/>
              <a:t>12.11.2014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1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1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56B2895-F8D1-4A2F-9FEC-59ADAC7CFA1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1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9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9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1" y="1554163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1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A0BAF37-46A3-44D5-A109-A179FDC30526}" type="datetimeFigureOut">
              <a:rPr lang="ru-RU" smtClean="0"/>
              <a:t>12.11.2014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1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1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56B2895-F8D1-4A2F-9FEC-59ADAC7CFA1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1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9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9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1" y="1554163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1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A0BAF37-46A3-44D5-A109-A179FDC30526}" type="datetimeFigureOut">
              <a:rPr lang="ru-RU" smtClean="0"/>
              <a:t>12.11.2014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1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1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56B2895-F8D1-4A2F-9FEC-59ADAC7CFA1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1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9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9" r:id="rId2"/>
    <p:sldLayoutId id="2147483800" r:id="rId3"/>
    <p:sldLayoutId id="2147483801" r:id="rId4"/>
    <p:sldLayoutId id="2147483802" r:id="rId5"/>
    <p:sldLayoutId id="2147483803" r:id="rId6"/>
    <p:sldLayoutId id="2147483804" r:id="rId7"/>
    <p:sldLayoutId id="2147483805" r:id="rId8"/>
    <p:sldLayoutId id="2147483806" r:id="rId9"/>
    <p:sldLayoutId id="2147483807" r:id="rId10"/>
    <p:sldLayoutId id="2147483808" r:id="rId11"/>
    <p:sldLayoutId id="2147483809" r:id="rId12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9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1" y="1554163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1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A0BAF37-46A3-44D5-A109-A179FDC30526}" type="datetimeFigureOut">
              <a:rPr lang="ru-RU" smtClean="0"/>
              <a:t>12.11.2014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1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1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56B2895-F8D1-4A2F-9FEC-59ADAC7CFA1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1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9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  <p:sldLayoutId id="2147483835" r:id="rId10"/>
    <p:sldLayoutId id="2147483836" r:id="rId11"/>
    <p:sldLayoutId id="2147483837" r:id="rId12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9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1" y="1554163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1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A0BAF37-46A3-44D5-A109-A179FDC30526}" type="datetimeFigureOut">
              <a:rPr lang="ru-RU" smtClean="0"/>
              <a:t>12.11.2014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1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1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56B2895-F8D1-4A2F-9FEC-59ADAC7CFA1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1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9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4" r:id="rId1"/>
    <p:sldLayoutId id="2147483855" r:id="rId2"/>
    <p:sldLayoutId id="2147483856" r:id="rId3"/>
    <p:sldLayoutId id="2147483857" r:id="rId4"/>
    <p:sldLayoutId id="2147483858" r:id="rId5"/>
    <p:sldLayoutId id="2147483859" r:id="rId6"/>
    <p:sldLayoutId id="2147483860" r:id="rId7"/>
    <p:sldLayoutId id="2147483861" r:id="rId8"/>
    <p:sldLayoutId id="2147483862" r:id="rId9"/>
    <p:sldLayoutId id="2147483863" r:id="rId10"/>
    <p:sldLayoutId id="2147483864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9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1" y="1554163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1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A0BAF37-46A3-44D5-A109-A179FDC30526}" type="datetimeFigureOut">
              <a:rPr lang="ru-RU" smtClean="0"/>
              <a:t>12.11.2014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1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1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56B2895-F8D1-4A2F-9FEC-59ADAC7CFA1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1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9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5" r:id="rId1"/>
    <p:sldLayoutId id="2147483906" r:id="rId2"/>
    <p:sldLayoutId id="2147483907" r:id="rId3"/>
    <p:sldLayoutId id="2147483908" r:id="rId4"/>
    <p:sldLayoutId id="2147483909" r:id="rId5"/>
    <p:sldLayoutId id="2147483910" r:id="rId6"/>
    <p:sldLayoutId id="2147483911" r:id="rId7"/>
    <p:sldLayoutId id="2147483912" r:id="rId8"/>
    <p:sldLayoutId id="2147483913" r:id="rId9"/>
    <p:sldLayoutId id="2147483914" r:id="rId10"/>
    <p:sldLayoutId id="214748391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9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1" y="1554163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1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A0BAF37-46A3-44D5-A109-A179FDC30526}" type="datetimeFigureOut">
              <a:rPr lang="ru-RU" smtClean="0"/>
              <a:t>12.11.2014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1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1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56B2895-F8D1-4A2F-9FEC-59ADAC7CFA1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1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9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9" r:id="rId1"/>
    <p:sldLayoutId id="2147483930" r:id="rId2"/>
    <p:sldLayoutId id="2147483931" r:id="rId3"/>
    <p:sldLayoutId id="2147483932" r:id="rId4"/>
    <p:sldLayoutId id="2147483933" r:id="rId5"/>
    <p:sldLayoutId id="2147483934" r:id="rId6"/>
    <p:sldLayoutId id="2147483935" r:id="rId7"/>
    <p:sldLayoutId id="2147483936" r:id="rId8"/>
    <p:sldLayoutId id="2147483937" r:id="rId9"/>
    <p:sldLayoutId id="2147483938" r:id="rId10"/>
    <p:sldLayoutId id="214748393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0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8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5" y="980729"/>
            <a:ext cx="7175351" cy="1793167"/>
          </a:xfrm>
        </p:spPr>
        <p:txBody>
          <a:bodyPr/>
          <a:lstStyle/>
          <a:p>
            <a:r>
              <a:rPr lang="ru-RU" b="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Проблемы утилизации угольного метана</a:t>
            </a: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3789041"/>
            <a:ext cx="7509218" cy="1674207"/>
          </a:xfrm>
        </p:spPr>
        <p:txBody>
          <a:bodyPr>
            <a:normAutofit/>
          </a:bodyPr>
          <a:lstStyle/>
          <a:p>
            <a:pPr lvl="0" algn="r" fontAlgn="base">
              <a:lnSpc>
                <a:spcPct val="90000"/>
              </a:lnSpc>
              <a:spcAft>
                <a:spcPct val="0"/>
              </a:spcAft>
              <a:buClr>
                <a:srgbClr val="003366"/>
              </a:buClr>
              <a:buSzPct val="75000"/>
            </a:pPr>
            <a:r>
              <a:rPr kumimoji="0" lang="ru-RU" sz="3500" b="0" i="0" u="none" strike="noStrike" kern="0" cap="none" spc="0" normalizeH="0" baseline="0" noProof="0" dirty="0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НИТУ </a:t>
            </a:r>
            <a:r>
              <a:rPr kumimoji="0" lang="ru-RU" sz="35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МИСиС</a:t>
            </a:r>
            <a:r>
              <a:rPr kumimoji="0" lang="ru-RU" sz="3500" b="0" i="0" u="none" strike="noStrike" kern="0" cap="none" spc="0" normalizeH="0" baseline="0" noProof="0" dirty="0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Горный институт</a:t>
            </a:r>
          </a:p>
          <a:p>
            <a:pPr lvl="0" algn="r" fontAlgn="base">
              <a:lnSpc>
                <a:spcPct val="90000"/>
              </a:lnSpc>
              <a:spcAft>
                <a:spcPct val="0"/>
              </a:spcAft>
              <a:buClr>
                <a:srgbClr val="003366"/>
              </a:buClr>
              <a:buSzPct val="75000"/>
            </a:pPr>
            <a:r>
              <a:rPr kumimoji="0" lang="ru-RU" sz="3500" b="0" i="0" u="none" strike="noStrike" kern="0" cap="none" spc="0" normalizeH="0" baseline="0" noProof="0" dirty="0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д.т.н. </a:t>
            </a:r>
            <a:r>
              <a:rPr kumimoji="0" lang="ru-RU" sz="35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Коликов</a:t>
            </a:r>
            <a:r>
              <a:rPr kumimoji="0" lang="ru-RU" sz="3500" b="0" i="0" u="none" strike="noStrike" kern="0" cap="none" spc="0" normalizeH="0" baseline="0" noProof="0" dirty="0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К.С.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266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914400" y="457200"/>
            <a:ext cx="6934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b"/>
          <a:lstStyle/>
          <a:p>
            <a:pPr algn="ctr" defTabSz="1089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i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Структурная схема подачи газа потребителю</a:t>
            </a:r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323529" y="3789040"/>
            <a:ext cx="8382000" cy="2808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b"/>
          <a:lstStyle/>
          <a:p>
            <a:pPr defTabSz="1089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100" dirty="0">
                <a:solidFill>
                  <a:srgbClr val="000000"/>
                </a:solidFill>
              </a:rPr>
              <a:t>  </a:t>
            </a:r>
            <a:r>
              <a:rPr lang="ru-RU" sz="2000" dirty="0">
                <a:solidFill>
                  <a:srgbClr val="000000"/>
                </a:solidFill>
              </a:rPr>
              <a:t>Технологическая схема подачи шахтного метана потребителю, независимо от типа и объема оборудования,  принятого  в ней, должна быть разработана так,  чтобы обеспечить выполнение следующих функций:</a:t>
            </a:r>
            <a:br>
              <a:rPr lang="ru-RU" sz="2000" dirty="0">
                <a:solidFill>
                  <a:srgbClr val="000000"/>
                </a:solidFill>
              </a:rPr>
            </a:br>
            <a:r>
              <a:rPr lang="ru-RU" sz="2000" dirty="0">
                <a:solidFill>
                  <a:srgbClr val="000000"/>
                </a:solidFill>
              </a:rPr>
              <a:t> -подачу шахтного метана от газовых коллекторов  ВНС потребителю,  поддержание на заданном уровне   давления    газа, подаваемого потребителю и защиту    оборудования ВНС и потребителя от избыточного давления газа;</a:t>
            </a:r>
            <a:br>
              <a:rPr lang="ru-RU" sz="2000" dirty="0">
                <a:solidFill>
                  <a:srgbClr val="000000"/>
                </a:solidFill>
              </a:rPr>
            </a:br>
            <a:r>
              <a:rPr lang="ru-RU" sz="2000" dirty="0">
                <a:solidFill>
                  <a:srgbClr val="000000"/>
                </a:solidFill>
              </a:rPr>
              <a:t> - автоматическое прекращение подачи газа потребителю и отвод его в атмосферу при выходе контролируемых параметров работы оборудования за допустимые пределы,</a:t>
            </a:r>
            <a:br>
              <a:rPr lang="ru-RU" sz="2000" dirty="0">
                <a:solidFill>
                  <a:srgbClr val="000000"/>
                </a:solidFill>
              </a:rPr>
            </a:br>
            <a:r>
              <a:rPr lang="ru-RU" sz="2000" dirty="0">
                <a:solidFill>
                  <a:srgbClr val="000000"/>
                </a:solidFill>
              </a:rPr>
              <a:t> - осушение газа;</a:t>
            </a:r>
            <a:br>
              <a:rPr lang="ru-RU" sz="2000" dirty="0">
                <a:solidFill>
                  <a:srgbClr val="000000"/>
                </a:solidFill>
              </a:rPr>
            </a:br>
            <a:r>
              <a:rPr lang="ru-RU" sz="2000" dirty="0">
                <a:solidFill>
                  <a:srgbClr val="000000"/>
                </a:solidFill>
              </a:rPr>
              <a:t> - контроль, управление, защиту, автоматизацию.</a:t>
            </a: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974835" y="1645105"/>
            <a:ext cx="1006366" cy="274864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/>
          <a:lstStyle>
            <a:lvl1pPr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44513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089025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33538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176463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6336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0908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5480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0052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>
                <a:solidFill>
                  <a:srgbClr val="000000"/>
                </a:solidFill>
              </a:rPr>
              <a:t>Газ из шахты</a:t>
            </a:r>
            <a:endParaRPr lang="ru-RU" sz="1600">
              <a:solidFill>
                <a:srgbClr val="000000"/>
              </a:solidFill>
            </a:endParaRPr>
          </a:p>
        </p:txBody>
      </p:sp>
      <p:sp>
        <p:nvSpPr>
          <p:cNvPr id="7175" name="Line 7"/>
          <p:cNvSpPr>
            <a:spLocks noChangeShapeType="1"/>
          </p:cNvSpPr>
          <p:nvPr/>
        </p:nvSpPr>
        <p:spPr bwMode="auto">
          <a:xfrm>
            <a:off x="1020818" y="1968954"/>
            <a:ext cx="731782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sm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76805" tIns="38402" rIns="76805" bIns="38402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>
              <a:solidFill>
                <a:srgbClr val="000000"/>
              </a:solidFill>
            </a:endParaRP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1752601" y="1676402"/>
            <a:ext cx="1752600" cy="94569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91428" tIns="45714" rIns="91428" bIns="45714"/>
          <a:lstStyle>
            <a:lvl1pPr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44513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089025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33538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176463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6336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0908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5480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0052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>
                <a:solidFill>
                  <a:srgbClr val="000000"/>
                </a:solidFill>
              </a:rPr>
              <a:t>Вакуум- насосная станция  (ВНС)</a:t>
            </a:r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3962400" y="1645104"/>
            <a:ext cx="1600200" cy="94569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91428" tIns="45714" rIns="91428" bIns="45714"/>
          <a:lstStyle>
            <a:lvl1pPr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44513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089025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33538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176463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6336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0908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5480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0052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rgbClr val="000000"/>
                </a:solidFill>
              </a:rPr>
              <a:t>Установка </a:t>
            </a:r>
            <a:r>
              <a:rPr lang="ru-RU" sz="1600" dirty="0" err="1">
                <a:solidFill>
                  <a:srgbClr val="000000"/>
                </a:solidFill>
              </a:rPr>
              <a:t>газоподготовки</a:t>
            </a:r>
            <a:r>
              <a:rPr lang="ru-RU" sz="1600" dirty="0">
                <a:solidFill>
                  <a:srgbClr val="000000"/>
                </a:solidFill>
              </a:rPr>
              <a:t> (ГП)</a:t>
            </a:r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6216870" y="1645104"/>
            <a:ext cx="945931" cy="102189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91428" tIns="45714" rIns="91428" bIns="45714"/>
          <a:lstStyle>
            <a:lvl1pPr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44513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089025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33538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176463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6336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0908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5480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0052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>
                <a:solidFill>
                  <a:srgbClr val="000000"/>
                </a:solidFill>
              </a:rPr>
              <a:t>Узел защиты (УЗ)</a:t>
            </a:r>
            <a:endParaRPr lang="ru-RU" sz="1400">
              <a:solidFill>
                <a:srgbClr val="000000"/>
              </a:solidFill>
            </a:endParaRPr>
          </a:p>
        </p:txBody>
      </p:sp>
      <p:sp>
        <p:nvSpPr>
          <p:cNvPr id="7179" name="Text Box 11"/>
          <p:cNvSpPr txBox="1">
            <a:spLocks noChangeArrowheads="1"/>
          </p:cNvSpPr>
          <p:nvPr/>
        </p:nvSpPr>
        <p:spPr bwMode="auto">
          <a:xfrm>
            <a:off x="7630511" y="1645104"/>
            <a:ext cx="809297" cy="102189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91428" tIns="45714" rIns="91428" bIns="45714"/>
          <a:lstStyle>
            <a:lvl1pPr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44513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089025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33538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176463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6336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0908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5480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0052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>
                <a:solidFill>
                  <a:srgbClr val="000000"/>
                </a:solidFill>
              </a:rPr>
              <a:t>Потре-битель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7180" name="Line 12"/>
          <p:cNvSpPr>
            <a:spLocks noChangeShapeType="1"/>
          </p:cNvSpPr>
          <p:nvPr/>
        </p:nvSpPr>
        <p:spPr bwMode="auto">
          <a:xfrm>
            <a:off x="7162800" y="1936297"/>
            <a:ext cx="4572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sm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76805" tIns="38402" rIns="76805" bIns="38402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>
              <a:solidFill>
                <a:srgbClr val="000000"/>
              </a:solidFill>
            </a:endParaRPr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5592818" y="1654629"/>
            <a:ext cx="579382" cy="27214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/>
          <a:lstStyle>
            <a:lvl1pPr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44513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089025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33538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176463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6336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0908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5480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0052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>
                <a:solidFill>
                  <a:srgbClr val="000000"/>
                </a:solidFill>
              </a:rPr>
              <a:t>Сеть</a:t>
            </a:r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7182" name="Line 14"/>
          <p:cNvSpPr>
            <a:spLocks noChangeShapeType="1"/>
          </p:cNvSpPr>
          <p:nvPr/>
        </p:nvSpPr>
        <p:spPr bwMode="auto">
          <a:xfrm>
            <a:off x="3505200" y="1968954"/>
            <a:ext cx="4572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sm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76805" tIns="38402" rIns="76805" bIns="38402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>
              <a:solidFill>
                <a:srgbClr val="000000"/>
              </a:solidFill>
            </a:endParaRPr>
          </a:p>
        </p:txBody>
      </p:sp>
      <p:sp>
        <p:nvSpPr>
          <p:cNvPr id="7183" name="Line 15"/>
          <p:cNvSpPr>
            <a:spLocks noChangeShapeType="1"/>
          </p:cNvSpPr>
          <p:nvPr/>
        </p:nvSpPr>
        <p:spPr bwMode="auto">
          <a:xfrm>
            <a:off x="5562600" y="1962150"/>
            <a:ext cx="639818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sm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76805" tIns="38402" rIns="76805" bIns="38402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>
              <a:solidFill>
                <a:srgbClr val="000000"/>
              </a:solidFill>
            </a:endParaRPr>
          </a:p>
        </p:txBody>
      </p:sp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8389938" y="2886"/>
            <a:ext cx="754062" cy="660400"/>
          </a:xfrm>
          <a:prstGeom prst="rect">
            <a:avLst/>
          </a:prstGeom>
          <a:solidFill>
            <a:srgbClr val="99CCFF"/>
          </a:solidFill>
          <a:ln w="19050" cap="sq">
            <a:solidFill>
              <a:srgbClr val="FF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5565408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Номер слайда 2"/>
          <p:cNvSpPr txBox="1">
            <a:spLocks noGrp="1"/>
          </p:cNvSpPr>
          <p:nvPr/>
        </p:nvSpPr>
        <p:spPr bwMode="auto">
          <a:xfrm>
            <a:off x="6575425" y="6278564"/>
            <a:ext cx="2568575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280" tIns="43640" rIns="87280" bIns="43640" anchor="b"/>
          <a:lstStyle>
            <a:lvl1pPr defTabSz="8731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149225" indent="-57150" defTabSz="8731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230188" indent="-46038" defTabSz="8731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322263" indent="-46038" defTabSz="8731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414338" indent="-46038" defTabSz="8731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871538" indent="-46038" defTabSz="873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1328738" indent="-46038" defTabSz="873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1785938" indent="-46038" defTabSz="873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2243138" indent="-46038" defTabSz="873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sz="900">
              <a:solidFill>
                <a:srgbClr val="000000"/>
              </a:solidFill>
            </a:endParaRPr>
          </a:p>
        </p:txBody>
      </p:sp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68407" y="266701"/>
            <a:ext cx="8515350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00FF">
                    <a:alpha val="50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280" tIns="43640" rIns="87280" bIns="43640"/>
          <a:lstStyle/>
          <a:p>
            <a:pPr algn="ctr" defTabSz="873125" fontAlgn="base">
              <a:spcBef>
                <a:spcPct val="0"/>
              </a:spcBef>
              <a:spcAft>
                <a:spcPct val="0"/>
              </a:spcAft>
            </a:pPr>
            <a:r>
              <a:rPr lang="ru-RU" sz="24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ТЕХНОЛОГИЧЕСКАЯ СХЕМА  УСТАНОВКИ ПО УТИЛИЗАЦИИ ШАХТНОГО МЕТАНА НА ШАХТЕ ИМ.С.М.КИРОВА </a:t>
            </a:r>
          </a:p>
          <a:p>
            <a:pPr algn="ctr" defTabSz="873125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0000"/>
                </a:solidFill>
              </a:rPr>
              <a:t> </a:t>
            </a:r>
            <a:endParaRPr lang="ru-RU" sz="2000" b="1" dirty="0">
              <a:solidFill>
                <a:srgbClr val="000000"/>
              </a:solidFill>
            </a:endParaRPr>
          </a:p>
        </p:txBody>
      </p:sp>
      <p:pic>
        <p:nvPicPr>
          <p:cNvPr id="5018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8" y="1377951"/>
            <a:ext cx="8648700" cy="518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1" name="AutoShape 5"/>
          <p:cNvSpPr>
            <a:spLocks noChangeArrowheads="1"/>
          </p:cNvSpPr>
          <p:nvPr/>
        </p:nvSpPr>
        <p:spPr bwMode="auto">
          <a:xfrm>
            <a:off x="3867150" y="1724026"/>
            <a:ext cx="2046288" cy="409575"/>
          </a:xfrm>
          <a:prstGeom prst="leftArrow">
            <a:avLst>
              <a:gd name="adj1" fmla="val 50000"/>
              <a:gd name="adj2" fmla="val 124903"/>
            </a:avLst>
          </a:prstGeom>
          <a:solidFill>
            <a:srgbClr val="C1DF91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wrap="none" lIns="87280" tIns="43640" rIns="87280" bIns="43640" anchor="ctr"/>
          <a:lstStyle/>
          <a:p>
            <a:pPr algn="ctr" defTabSz="873125" fontAlgn="base">
              <a:spcBef>
                <a:spcPct val="0"/>
              </a:spcBef>
              <a:spcAft>
                <a:spcPct val="0"/>
              </a:spcAft>
            </a:pPr>
            <a:r>
              <a:rPr lang="ru-RU" sz="1100" b="1" i="1">
                <a:solidFill>
                  <a:srgbClr val="000000"/>
                </a:solidFill>
              </a:rPr>
              <a:t>Факельная установка</a:t>
            </a:r>
          </a:p>
        </p:txBody>
      </p:sp>
      <p:sp>
        <p:nvSpPr>
          <p:cNvPr id="50182" name="AutoShape 6"/>
          <p:cNvSpPr>
            <a:spLocks noChangeArrowheads="1"/>
          </p:cNvSpPr>
          <p:nvPr/>
        </p:nvSpPr>
        <p:spPr bwMode="auto">
          <a:xfrm>
            <a:off x="2327276" y="4002088"/>
            <a:ext cx="1566863" cy="503237"/>
          </a:xfrm>
          <a:prstGeom prst="downArrowCallout">
            <a:avLst>
              <a:gd name="adj1" fmla="val 77839"/>
              <a:gd name="adj2" fmla="val 77839"/>
              <a:gd name="adj3" fmla="val 16667"/>
              <a:gd name="adj4" fmla="val 66667"/>
            </a:avLst>
          </a:prstGeom>
          <a:solidFill>
            <a:srgbClr val="C1DF91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wrap="none" lIns="87280" tIns="43640" rIns="87280" bIns="43640" anchor="ctr"/>
          <a:lstStyle/>
          <a:p>
            <a:pPr algn="ctr" defTabSz="873125" fontAlgn="base">
              <a:spcBef>
                <a:spcPct val="0"/>
              </a:spcBef>
              <a:spcAft>
                <a:spcPct val="0"/>
              </a:spcAft>
            </a:pPr>
            <a:r>
              <a:rPr lang="ru-RU" sz="900" b="1" i="1">
                <a:solidFill>
                  <a:srgbClr val="000000"/>
                </a:solidFill>
              </a:rPr>
              <a:t>Теплоэлектростанция</a:t>
            </a:r>
          </a:p>
        </p:txBody>
      </p:sp>
      <p:sp>
        <p:nvSpPr>
          <p:cNvPr id="50183" name="AutoShape 7"/>
          <p:cNvSpPr>
            <a:spLocks noChangeArrowheads="1"/>
          </p:cNvSpPr>
          <p:nvPr/>
        </p:nvSpPr>
        <p:spPr bwMode="auto">
          <a:xfrm>
            <a:off x="4273550" y="4425951"/>
            <a:ext cx="1555750" cy="477838"/>
          </a:xfrm>
          <a:prstGeom prst="downArrowCallout">
            <a:avLst>
              <a:gd name="adj1" fmla="val 81395"/>
              <a:gd name="adj2" fmla="val 81395"/>
              <a:gd name="adj3" fmla="val 16667"/>
              <a:gd name="adj4" fmla="val 66667"/>
            </a:avLst>
          </a:prstGeom>
          <a:solidFill>
            <a:srgbClr val="C1DF91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wrap="none" lIns="87280" tIns="43640" rIns="87280" bIns="43640" anchor="ctr"/>
          <a:lstStyle/>
          <a:p>
            <a:pPr algn="ctr" defTabSz="873125" fontAlgn="base">
              <a:spcBef>
                <a:spcPct val="0"/>
              </a:spcBef>
              <a:spcAft>
                <a:spcPct val="0"/>
              </a:spcAft>
            </a:pPr>
            <a:r>
              <a:rPr lang="ru-RU" sz="1900" b="1" i="1">
                <a:solidFill>
                  <a:srgbClr val="000000"/>
                </a:solidFill>
              </a:rPr>
              <a:t>ВНС</a:t>
            </a:r>
          </a:p>
        </p:txBody>
      </p:sp>
      <p:sp>
        <p:nvSpPr>
          <p:cNvPr id="50184" name="AutoShape 8"/>
          <p:cNvSpPr>
            <a:spLocks noChangeArrowheads="1"/>
          </p:cNvSpPr>
          <p:nvPr/>
        </p:nvSpPr>
        <p:spPr bwMode="auto">
          <a:xfrm>
            <a:off x="5332414" y="3502026"/>
            <a:ext cx="2408237" cy="273050"/>
          </a:xfrm>
          <a:prstGeom prst="downArrowCallout">
            <a:avLst>
              <a:gd name="adj1" fmla="val 220494"/>
              <a:gd name="adj2" fmla="val 220494"/>
              <a:gd name="adj3" fmla="val 16667"/>
              <a:gd name="adj4" fmla="val 66667"/>
            </a:avLst>
          </a:prstGeom>
          <a:solidFill>
            <a:srgbClr val="C1DF91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wrap="none" lIns="87280" tIns="43640" rIns="87280" bIns="43640" anchor="ctr"/>
          <a:lstStyle/>
          <a:p>
            <a:pPr algn="ctr" defTabSz="873125" fontAlgn="base">
              <a:spcBef>
                <a:spcPct val="0"/>
              </a:spcBef>
              <a:spcAft>
                <a:spcPct val="0"/>
              </a:spcAft>
            </a:pPr>
            <a:r>
              <a:rPr lang="ru-RU" sz="1100" b="1" i="1">
                <a:solidFill>
                  <a:srgbClr val="000000"/>
                </a:solidFill>
              </a:rPr>
              <a:t>Распределительная подстанция</a:t>
            </a:r>
          </a:p>
        </p:txBody>
      </p:sp>
      <p:sp>
        <p:nvSpPr>
          <p:cNvPr id="50185" name="AutoShape 9"/>
          <p:cNvSpPr>
            <a:spLocks noChangeArrowheads="1"/>
          </p:cNvSpPr>
          <p:nvPr/>
        </p:nvSpPr>
        <p:spPr bwMode="auto">
          <a:xfrm>
            <a:off x="6175376" y="1516064"/>
            <a:ext cx="2024063" cy="488950"/>
          </a:xfrm>
          <a:prstGeom prst="downArrowCallout">
            <a:avLst>
              <a:gd name="adj1" fmla="val 103490"/>
              <a:gd name="adj2" fmla="val 103490"/>
              <a:gd name="adj3" fmla="val 16667"/>
              <a:gd name="adj4" fmla="val 66667"/>
            </a:avLst>
          </a:prstGeom>
          <a:solidFill>
            <a:srgbClr val="C1DF91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wrap="none" lIns="87280" tIns="43640" rIns="87280" bIns="43640" anchor="ctr"/>
          <a:lstStyle/>
          <a:p>
            <a:pPr algn="ctr" defTabSz="873125" fontAlgn="base">
              <a:spcBef>
                <a:spcPct val="0"/>
              </a:spcBef>
              <a:spcAft>
                <a:spcPct val="0"/>
              </a:spcAft>
            </a:pPr>
            <a:r>
              <a:rPr lang="ru-RU" sz="1100" b="1">
                <a:solidFill>
                  <a:srgbClr val="000000"/>
                </a:solidFill>
              </a:rPr>
              <a:t>Центральная котельная</a:t>
            </a:r>
          </a:p>
        </p:txBody>
      </p:sp>
      <p:sp>
        <p:nvSpPr>
          <p:cNvPr id="50186" name="AutoShape 10"/>
          <p:cNvSpPr>
            <a:spLocks noChangeArrowheads="1"/>
          </p:cNvSpPr>
          <p:nvPr/>
        </p:nvSpPr>
        <p:spPr bwMode="auto">
          <a:xfrm>
            <a:off x="388938" y="1758950"/>
            <a:ext cx="762000" cy="330200"/>
          </a:xfrm>
          <a:prstGeom prst="downArrowCallout">
            <a:avLst>
              <a:gd name="adj1" fmla="val 57692"/>
              <a:gd name="adj2" fmla="val 57692"/>
              <a:gd name="adj3" fmla="val 16667"/>
              <a:gd name="adj4" fmla="val 66667"/>
            </a:avLst>
          </a:prstGeom>
          <a:solidFill>
            <a:srgbClr val="99CC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87280" tIns="43640" rIns="87280" bIns="43640" anchor="ctr"/>
          <a:lstStyle/>
          <a:p>
            <a:pPr algn="ctr" defTabSz="873125" fontAlgn="base">
              <a:spcBef>
                <a:spcPct val="0"/>
              </a:spcBef>
              <a:spcAft>
                <a:spcPct val="0"/>
              </a:spcAft>
            </a:pPr>
            <a:r>
              <a:rPr lang="ru-RU" sz="800" b="1" i="1">
                <a:solidFill>
                  <a:srgbClr val="000000"/>
                </a:solidFill>
              </a:rPr>
              <a:t>Вентилятор</a:t>
            </a:r>
          </a:p>
        </p:txBody>
      </p:sp>
      <p:sp>
        <p:nvSpPr>
          <p:cNvPr id="50187" name="AutoShape 11"/>
          <p:cNvSpPr>
            <a:spLocks noChangeArrowheads="1"/>
          </p:cNvSpPr>
          <p:nvPr/>
        </p:nvSpPr>
        <p:spPr bwMode="auto">
          <a:xfrm>
            <a:off x="1200150" y="1763714"/>
            <a:ext cx="754063" cy="320675"/>
          </a:xfrm>
          <a:prstGeom prst="downArrowCallout">
            <a:avLst>
              <a:gd name="adj1" fmla="val 58787"/>
              <a:gd name="adj2" fmla="val 58787"/>
              <a:gd name="adj3" fmla="val 16667"/>
              <a:gd name="adj4" fmla="val 66667"/>
            </a:avLst>
          </a:prstGeom>
          <a:solidFill>
            <a:srgbClr val="99CC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87280" tIns="43640" rIns="87280" bIns="43640" anchor="ctr"/>
          <a:lstStyle/>
          <a:p>
            <a:pPr algn="ctr" defTabSz="873125" fontAlgn="base">
              <a:spcBef>
                <a:spcPct val="0"/>
              </a:spcBef>
              <a:spcAft>
                <a:spcPct val="0"/>
              </a:spcAft>
            </a:pPr>
            <a:r>
              <a:rPr lang="ru-RU" sz="800" b="1" i="1">
                <a:solidFill>
                  <a:srgbClr val="000000"/>
                </a:solidFill>
              </a:rPr>
              <a:t>Калорифер</a:t>
            </a:r>
          </a:p>
        </p:txBody>
      </p:sp>
      <p:sp>
        <p:nvSpPr>
          <p:cNvPr id="50188" name="AutoShape 12"/>
          <p:cNvSpPr>
            <a:spLocks noChangeArrowheads="1"/>
          </p:cNvSpPr>
          <p:nvPr/>
        </p:nvSpPr>
        <p:spPr bwMode="auto">
          <a:xfrm>
            <a:off x="1376364" y="2662239"/>
            <a:ext cx="1323975" cy="720725"/>
          </a:xfrm>
          <a:prstGeom prst="leftArrow">
            <a:avLst>
              <a:gd name="adj1" fmla="val 50000"/>
              <a:gd name="adj2" fmla="val 45925"/>
            </a:avLst>
          </a:prstGeom>
          <a:solidFill>
            <a:srgbClr val="99CC00"/>
          </a:solidFill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 wrap="none" lIns="87280" tIns="43640" rIns="87280" bIns="43640" anchor="ctr"/>
          <a:lstStyle/>
          <a:p>
            <a:pPr algn="ctr" defTabSz="8731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800" b="1" i="1">
                <a:solidFill>
                  <a:srgbClr val="000000"/>
                </a:solidFill>
              </a:rPr>
              <a:t>Теплоноситель </a:t>
            </a:r>
          </a:p>
          <a:p>
            <a:pPr algn="ctr" defTabSz="8731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800" b="1" i="1">
                <a:solidFill>
                  <a:srgbClr val="000000"/>
                </a:solidFill>
              </a:rPr>
              <a:t>от теплоэлектростанции </a:t>
            </a:r>
          </a:p>
          <a:p>
            <a:pPr algn="ctr" defTabSz="8731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800" b="1" i="1">
                <a:solidFill>
                  <a:srgbClr val="000000"/>
                </a:solidFill>
              </a:rPr>
              <a:t>до калорифера</a:t>
            </a:r>
          </a:p>
        </p:txBody>
      </p:sp>
      <p:sp>
        <p:nvSpPr>
          <p:cNvPr id="50189" name="Line 13"/>
          <p:cNvSpPr>
            <a:spLocks noChangeShapeType="1"/>
          </p:cNvSpPr>
          <p:nvPr/>
        </p:nvSpPr>
        <p:spPr bwMode="auto">
          <a:xfrm>
            <a:off x="1079500" y="2484438"/>
            <a:ext cx="306388" cy="0"/>
          </a:xfrm>
          <a:prstGeom prst="line">
            <a:avLst/>
          </a:prstGeom>
          <a:noFill/>
          <a:ln w="22225">
            <a:solidFill>
              <a:srgbClr val="CCFF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0190" name="Line 14"/>
          <p:cNvSpPr>
            <a:spLocks noChangeShapeType="1"/>
          </p:cNvSpPr>
          <p:nvPr/>
        </p:nvSpPr>
        <p:spPr bwMode="auto">
          <a:xfrm>
            <a:off x="1169989" y="2301875"/>
            <a:ext cx="223837" cy="0"/>
          </a:xfrm>
          <a:prstGeom prst="line">
            <a:avLst/>
          </a:prstGeom>
          <a:noFill/>
          <a:ln w="22225">
            <a:solidFill>
              <a:srgbClr val="CCFF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0191" name="Line 15"/>
          <p:cNvSpPr>
            <a:spLocks noChangeShapeType="1"/>
          </p:cNvSpPr>
          <p:nvPr/>
        </p:nvSpPr>
        <p:spPr bwMode="auto">
          <a:xfrm>
            <a:off x="1143001" y="2393950"/>
            <a:ext cx="250825" cy="0"/>
          </a:xfrm>
          <a:prstGeom prst="line">
            <a:avLst/>
          </a:prstGeom>
          <a:noFill/>
          <a:ln w="22225">
            <a:solidFill>
              <a:srgbClr val="CCFF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0192" name="Line 16"/>
          <p:cNvSpPr>
            <a:spLocks noChangeShapeType="1"/>
          </p:cNvSpPr>
          <p:nvPr/>
        </p:nvSpPr>
        <p:spPr bwMode="auto">
          <a:xfrm>
            <a:off x="1666875" y="2557463"/>
            <a:ext cx="211138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0193" name="Line 17"/>
          <p:cNvSpPr>
            <a:spLocks noChangeShapeType="1"/>
          </p:cNvSpPr>
          <p:nvPr/>
        </p:nvSpPr>
        <p:spPr bwMode="auto">
          <a:xfrm>
            <a:off x="1666875" y="2360613"/>
            <a:ext cx="141288" cy="10636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0194" name="Line 18"/>
          <p:cNvSpPr>
            <a:spLocks noChangeShapeType="1"/>
          </p:cNvSpPr>
          <p:nvPr/>
        </p:nvSpPr>
        <p:spPr bwMode="auto">
          <a:xfrm>
            <a:off x="2095500" y="2546350"/>
            <a:ext cx="211138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0195" name="Line 19"/>
          <p:cNvSpPr>
            <a:spLocks noChangeShapeType="1"/>
          </p:cNvSpPr>
          <p:nvPr/>
        </p:nvSpPr>
        <p:spPr bwMode="auto">
          <a:xfrm>
            <a:off x="2592388" y="2660650"/>
            <a:ext cx="182562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0196" name="Line 20"/>
          <p:cNvSpPr>
            <a:spLocks noChangeShapeType="1"/>
          </p:cNvSpPr>
          <p:nvPr/>
        </p:nvSpPr>
        <p:spPr bwMode="auto">
          <a:xfrm>
            <a:off x="2847975" y="2981326"/>
            <a:ext cx="207963" cy="2508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0197" name="Line 21"/>
          <p:cNvSpPr>
            <a:spLocks noChangeShapeType="1"/>
          </p:cNvSpPr>
          <p:nvPr/>
        </p:nvSpPr>
        <p:spPr bwMode="auto">
          <a:xfrm>
            <a:off x="3081339" y="3340101"/>
            <a:ext cx="3175" cy="26987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0198" name="AutoShape 22"/>
          <p:cNvSpPr>
            <a:spLocks noChangeArrowheads="1"/>
          </p:cNvSpPr>
          <p:nvPr/>
        </p:nvSpPr>
        <p:spPr bwMode="auto">
          <a:xfrm>
            <a:off x="2552701" y="1373188"/>
            <a:ext cx="1076325" cy="273050"/>
          </a:xfrm>
          <a:prstGeom prst="downArrowCallout">
            <a:avLst>
              <a:gd name="adj1" fmla="val 98547"/>
              <a:gd name="adj2" fmla="val 98547"/>
              <a:gd name="adj3" fmla="val 16667"/>
              <a:gd name="adj4" fmla="val 66667"/>
            </a:avLst>
          </a:prstGeom>
          <a:solidFill>
            <a:srgbClr val="99CC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87280" tIns="43640" rIns="87280" bIns="43640" anchor="ctr"/>
          <a:lstStyle/>
          <a:p>
            <a:pPr algn="ctr" defTabSz="873125" fontAlgn="base">
              <a:spcBef>
                <a:spcPct val="0"/>
              </a:spcBef>
              <a:spcAft>
                <a:spcPct val="0"/>
              </a:spcAft>
            </a:pPr>
            <a:r>
              <a:rPr lang="ru-RU" sz="900" b="1" i="1">
                <a:solidFill>
                  <a:srgbClr val="000000"/>
                </a:solidFill>
              </a:rPr>
              <a:t>Клетевой ствол</a:t>
            </a:r>
            <a:endParaRPr lang="ru-RU" sz="900" i="1">
              <a:solidFill>
                <a:srgbClr val="000000"/>
              </a:solidFill>
            </a:endParaRPr>
          </a:p>
        </p:txBody>
      </p:sp>
      <p:sp>
        <p:nvSpPr>
          <p:cNvPr id="50199" name="AutoShape 23"/>
          <p:cNvSpPr>
            <a:spLocks noChangeArrowheads="1"/>
          </p:cNvSpPr>
          <p:nvPr/>
        </p:nvSpPr>
        <p:spPr bwMode="auto">
          <a:xfrm>
            <a:off x="5238751" y="6134100"/>
            <a:ext cx="1939925" cy="304800"/>
          </a:xfrm>
          <a:prstGeom prst="leftArrow">
            <a:avLst>
              <a:gd name="adj1" fmla="val 50000"/>
              <a:gd name="adj2" fmla="val 159115"/>
            </a:avLst>
          </a:prstGeom>
          <a:solidFill>
            <a:srgbClr val="C1DF91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wrap="none" lIns="87280" tIns="43640" rIns="87280" bIns="43640" anchor="ctr"/>
          <a:lstStyle/>
          <a:p>
            <a:pPr algn="ctr" defTabSz="873125" fontAlgn="base">
              <a:spcBef>
                <a:spcPct val="0"/>
              </a:spcBef>
              <a:spcAft>
                <a:spcPct val="0"/>
              </a:spcAft>
            </a:pPr>
            <a:r>
              <a:rPr lang="ru-RU" sz="1100" b="1" i="1">
                <a:solidFill>
                  <a:srgbClr val="000000"/>
                </a:solidFill>
              </a:rPr>
              <a:t>Газ из шахты</a:t>
            </a:r>
          </a:p>
        </p:txBody>
      </p:sp>
      <p:sp>
        <p:nvSpPr>
          <p:cNvPr id="50200" name="Line 26"/>
          <p:cNvSpPr>
            <a:spLocks noChangeShapeType="1"/>
          </p:cNvSpPr>
          <p:nvPr/>
        </p:nvSpPr>
        <p:spPr bwMode="auto">
          <a:xfrm flipV="1">
            <a:off x="5099050" y="5972176"/>
            <a:ext cx="0" cy="4286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6" name="Text Box 11"/>
          <p:cNvSpPr txBox="1">
            <a:spLocks noChangeArrowheads="1"/>
          </p:cNvSpPr>
          <p:nvPr/>
        </p:nvSpPr>
        <p:spPr bwMode="auto">
          <a:xfrm>
            <a:off x="8389938" y="2887"/>
            <a:ext cx="754062" cy="646331"/>
          </a:xfrm>
          <a:prstGeom prst="rect">
            <a:avLst/>
          </a:prstGeom>
          <a:solidFill>
            <a:srgbClr val="99CCFF"/>
          </a:solidFill>
          <a:ln w="19050" cap="sq">
            <a:solidFill>
              <a:srgbClr val="FF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kern="0" dirty="0" smtClean="0">
                <a:solidFill>
                  <a:srgbClr val="FF3300"/>
                </a:solidFill>
              </a:rPr>
              <a:t>11</a:t>
            </a:r>
            <a:endParaRPr kumimoji="0" lang="ru-RU" sz="3600" b="1" i="0" u="none" strike="noStrike" kern="0" cap="none" spc="0" normalizeH="0" baseline="0" noProof="0" dirty="0" smtClean="0">
              <a:ln>
                <a:noFill/>
              </a:ln>
              <a:solidFill>
                <a:srgbClr val="FF33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115936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9" y="33327"/>
            <a:ext cx="8686800" cy="838200"/>
          </a:xfrm>
        </p:spPr>
        <p:txBody>
          <a:bodyPr>
            <a:normAutofit/>
          </a:bodyPr>
          <a:lstStyle/>
          <a:p>
            <a:r>
              <a:rPr lang="ru-RU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Результаты реализации проекта</a:t>
            </a:r>
            <a:endParaRPr lang="ru-RU" sz="3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1085942"/>
            <a:ext cx="4824535" cy="3632071"/>
          </a:xfrm>
          <a:prstGeom prst="rect">
            <a:avLst/>
          </a:prstGeom>
          <a:noFill/>
        </p:spPr>
      </p:pic>
      <p:pic>
        <p:nvPicPr>
          <p:cNvPr id="5" name="Рисунок 4" descr="IMG_1923"/>
          <p:cNvPicPr/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148064" y="1377738"/>
            <a:ext cx="3605386" cy="3154089"/>
          </a:xfrm>
          <a:prstGeom prst="rect">
            <a:avLst/>
          </a:prstGeom>
          <a:effectLst>
            <a:outerShdw dist="152928" dir="2498012" algn="ctr" rotWithShape="0">
              <a:srgbClr val="800080"/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5525559" y="1008406"/>
            <a:ext cx="28503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Переоборудованный котел</a:t>
            </a: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775278"/>
              </p:ext>
            </p:extLst>
          </p:nvPr>
        </p:nvGraphicFramePr>
        <p:xfrm>
          <a:off x="395534" y="4943681"/>
          <a:ext cx="8424939" cy="1715135"/>
        </p:xfrm>
        <a:graphic>
          <a:graphicData uri="http://schemas.openxmlformats.org/drawingml/2006/table">
            <a:tbl>
              <a:tblPr firstRow="1" firstCol="1" bandRow="1"/>
              <a:tblGrid>
                <a:gridCol w="1416963"/>
                <a:gridCol w="875997"/>
                <a:gridCol w="875997"/>
                <a:gridCol w="875997"/>
                <a:gridCol w="875997"/>
                <a:gridCol w="875997"/>
                <a:gridCol w="875997"/>
                <a:gridCol w="875997"/>
                <a:gridCol w="875997"/>
              </a:tblGrid>
              <a:tr h="19050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Наименование показателя 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Ед. изм.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период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   Всего 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1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2009 г.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2010 г.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2011 г.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2012 г.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2013 г.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За 10 мес. 2014 г.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61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Утилизировано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млн.  м</a:t>
                      </a:r>
                      <a:r>
                        <a:rPr lang="ru-RU" sz="1100" b="1" baseline="300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3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1,96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4,572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5,932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5,876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4,972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4,972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28,284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1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Выработано электроэнергии 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МВт*ч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5587,9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12514,3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6454,9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9785,7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7288,1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7628,1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49259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25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Выработано теплоэнергии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МВт*ч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2828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8185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12119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2596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14513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7914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48155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5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Гкал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2431,642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7037,833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10420,46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2232,158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12478,93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21403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56004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8387800" y="-10967"/>
            <a:ext cx="754062" cy="646331"/>
          </a:xfrm>
          <a:prstGeom prst="rect">
            <a:avLst/>
          </a:prstGeom>
          <a:solidFill>
            <a:srgbClr val="99CCFF"/>
          </a:solidFill>
          <a:ln w="19050" cap="sq">
            <a:solidFill>
              <a:srgbClr val="FF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2114181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90500" y="0"/>
            <a:ext cx="8648700" cy="381000"/>
          </a:xfrm>
        </p:spPr>
        <p:txBody>
          <a:bodyPr/>
          <a:lstStyle/>
          <a:p>
            <a:pPr algn="ctr"/>
            <a:r>
              <a:rPr lang="ru-RU" sz="2800" b="0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РЕЗУЛЬТАТЫ РЕАЛИЗАЦИИ ПРОЕКТА </a:t>
            </a:r>
            <a:endParaRPr lang="ru-RU" sz="2800" b="0" i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89079" y="692696"/>
            <a:ext cx="144000" cy="152400"/>
          </a:xfrm>
          <a:prstGeom prst="rect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49600" y="692698"/>
            <a:ext cx="19896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prstClr val="black"/>
                </a:solidFill>
              </a:rPr>
              <a:t>Границы расчетные СЗЗ</a:t>
            </a:r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005253"/>
            <a:ext cx="144000" cy="144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724400" y="2843453"/>
            <a:ext cx="144000" cy="144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pic>
        <p:nvPicPr>
          <p:cNvPr id="18" name="Рисунок 4" descr="СЗЗ Кирова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8100" y="614971"/>
            <a:ext cx="6477000" cy="471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4" name="Полилиния 323"/>
          <p:cNvSpPr/>
          <p:nvPr/>
        </p:nvSpPr>
        <p:spPr>
          <a:xfrm>
            <a:off x="2180750" y="2440910"/>
            <a:ext cx="3021905" cy="2263198"/>
          </a:xfrm>
          <a:custGeom>
            <a:avLst/>
            <a:gdLst>
              <a:gd name="connsiteX0" fmla="*/ 1476851 w 3021905"/>
              <a:gd name="connsiteY0" fmla="*/ 335868 h 2263198"/>
              <a:gd name="connsiteX1" fmla="*/ 1591151 w 3021905"/>
              <a:gd name="connsiteY1" fmla="*/ 431118 h 2263198"/>
              <a:gd name="connsiteX2" fmla="*/ 1705451 w 3021905"/>
              <a:gd name="connsiteY2" fmla="*/ 440643 h 2263198"/>
              <a:gd name="connsiteX3" fmla="*/ 1781651 w 3021905"/>
              <a:gd name="connsiteY3" fmla="*/ 469218 h 2263198"/>
              <a:gd name="connsiteX4" fmla="*/ 1810226 w 3021905"/>
              <a:gd name="connsiteY4" fmla="*/ 478743 h 2263198"/>
              <a:gd name="connsiteX5" fmla="*/ 1895951 w 3021905"/>
              <a:gd name="connsiteY5" fmla="*/ 440643 h 2263198"/>
              <a:gd name="connsiteX6" fmla="*/ 1915001 w 3021905"/>
              <a:gd name="connsiteY6" fmla="*/ 412068 h 2263198"/>
              <a:gd name="connsiteX7" fmla="*/ 1943576 w 3021905"/>
              <a:gd name="connsiteY7" fmla="*/ 402543 h 2263198"/>
              <a:gd name="connsiteX8" fmla="*/ 1972151 w 3021905"/>
              <a:gd name="connsiteY8" fmla="*/ 383493 h 2263198"/>
              <a:gd name="connsiteX9" fmla="*/ 2000726 w 3021905"/>
              <a:gd name="connsiteY9" fmla="*/ 373968 h 2263198"/>
              <a:gd name="connsiteX10" fmla="*/ 2029301 w 3021905"/>
              <a:gd name="connsiteY10" fmla="*/ 354918 h 2263198"/>
              <a:gd name="connsiteX11" fmla="*/ 2057876 w 3021905"/>
              <a:gd name="connsiteY11" fmla="*/ 345393 h 2263198"/>
              <a:gd name="connsiteX12" fmla="*/ 2086451 w 3021905"/>
              <a:gd name="connsiteY12" fmla="*/ 326343 h 2263198"/>
              <a:gd name="connsiteX13" fmla="*/ 2115026 w 3021905"/>
              <a:gd name="connsiteY13" fmla="*/ 316818 h 2263198"/>
              <a:gd name="connsiteX14" fmla="*/ 2153126 w 3021905"/>
              <a:gd name="connsiteY14" fmla="*/ 297768 h 2263198"/>
              <a:gd name="connsiteX15" fmla="*/ 2276951 w 3021905"/>
              <a:gd name="connsiteY15" fmla="*/ 288243 h 2263198"/>
              <a:gd name="connsiteX16" fmla="*/ 2305526 w 3021905"/>
              <a:gd name="connsiteY16" fmla="*/ 269193 h 2263198"/>
              <a:gd name="connsiteX17" fmla="*/ 2343626 w 3021905"/>
              <a:gd name="connsiteY17" fmla="*/ 259668 h 2263198"/>
              <a:gd name="connsiteX18" fmla="*/ 2648426 w 3021905"/>
              <a:gd name="connsiteY18" fmla="*/ 269193 h 2263198"/>
              <a:gd name="connsiteX19" fmla="*/ 2657951 w 3021905"/>
              <a:gd name="connsiteY19" fmla="*/ 307293 h 2263198"/>
              <a:gd name="connsiteX20" fmla="*/ 2667476 w 3021905"/>
              <a:gd name="connsiteY20" fmla="*/ 393018 h 2263198"/>
              <a:gd name="connsiteX21" fmla="*/ 2686526 w 3021905"/>
              <a:gd name="connsiteY21" fmla="*/ 421593 h 2263198"/>
              <a:gd name="connsiteX22" fmla="*/ 2715101 w 3021905"/>
              <a:gd name="connsiteY22" fmla="*/ 459693 h 2263198"/>
              <a:gd name="connsiteX23" fmla="*/ 2753201 w 3021905"/>
              <a:gd name="connsiteY23" fmla="*/ 478743 h 2263198"/>
              <a:gd name="connsiteX24" fmla="*/ 2915126 w 3021905"/>
              <a:gd name="connsiteY24" fmla="*/ 497793 h 2263198"/>
              <a:gd name="connsiteX25" fmla="*/ 2943701 w 3021905"/>
              <a:gd name="connsiteY25" fmla="*/ 545418 h 2263198"/>
              <a:gd name="connsiteX26" fmla="*/ 2962751 w 3021905"/>
              <a:gd name="connsiteY26" fmla="*/ 573993 h 2263198"/>
              <a:gd name="connsiteX27" fmla="*/ 3000851 w 3021905"/>
              <a:gd name="connsiteY27" fmla="*/ 678768 h 2263198"/>
              <a:gd name="connsiteX28" fmla="*/ 3000851 w 3021905"/>
              <a:gd name="connsiteY28" fmla="*/ 812118 h 2263198"/>
              <a:gd name="connsiteX29" fmla="*/ 2962751 w 3021905"/>
              <a:gd name="connsiteY29" fmla="*/ 869268 h 2263198"/>
              <a:gd name="connsiteX30" fmla="*/ 2791301 w 3021905"/>
              <a:gd name="connsiteY30" fmla="*/ 907368 h 2263198"/>
              <a:gd name="connsiteX31" fmla="*/ 2724626 w 3021905"/>
              <a:gd name="connsiteY31" fmla="*/ 916893 h 2263198"/>
              <a:gd name="connsiteX32" fmla="*/ 2553176 w 3021905"/>
              <a:gd name="connsiteY32" fmla="*/ 926418 h 2263198"/>
              <a:gd name="connsiteX33" fmla="*/ 2419826 w 3021905"/>
              <a:gd name="connsiteY33" fmla="*/ 945468 h 2263198"/>
              <a:gd name="connsiteX34" fmla="*/ 2276951 w 3021905"/>
              <a:gd name="connsiteY34" fmla="*/ 964518 h 2263198"/>
              <a:gd name="connsiteX35" fmla="*/ 2200751 w 3021905"/>
              <a:gd name="connsiteY35" fmla="*/ 1002618 h 2263198"/>
              <a:gd name="connsiteX36" fmla="*/ 2172176 w 3021905"/>
              <a:gd name="connsiteY36" fmla="*/ 1021668 h 2263198"/>
              <a:gd name="connsiteX37" fmla="*/ 2067401 w 3021905"/>
              <a:gd name="connsiteY37" fmla="*/ 1040718 h 2263198"/>
              <a:gd name="connsiteX38" fmla="*/ 2038826 w 3021905"/>
              <a:gd name="connsiteY38" fmla="*/ 1050243 h 2263198"/>
              <a:gd name="connsiteX39" fmla="*/ 1962626 w 3021905"/>
              <a:gd name="connsiteY39" fmla="*/ 1059768 h 2263198"/>
              <a:gd name="connsiteX40" fmla="*/ 1857851 w 3021905"/>
              <a:gd name="connsiteY40" fmla="*/ 1078818 h 2263198"/>
              <a:gd name="connsiteX41" fmla="*/ 1467326 w 3021905"/>
              <a:gd name="connsiteY41" fmla="*/ 1107393 h 2263198"/>
              <a:gd name="connsiteX42" fmla="*/ 1467326 w 3021905"/>
              <a:gd name="connsiteY42" fmla="*/ 1231218 h 2263198"/>
              <a:gd name="connsiteX43" fmla="*/ 1495901 w 3021905"/>
              <a:gd name="connsiteY43" fmla="*/ 1240743 h 2263198"/>
              <a:gd name="connsiteX44" fmla="*/ 1543526 w 3021905"/>
              <a:gd name="connsiteY44" fmla="*/ 1278843 h 2263198"/>
              <a:gd name="connsiteX45" fmla="*/ 1610201 w 3021905"/>
              <a:gd name="connsiteY45" fmla="*/ 1288368 h 2263198"/>
              <a:gd name="connsiteX46" fmla="*/ 1667351 w 3021905"/>
              <a:gd name="connsiteY46" fmla="*/ 1307418 h 2263198"/>
              <a:gd name="connsiteX47" fmla="*/ 1705451 w 3021905"/>
              <a:gd name="connsiteY47" fmla="*/ 1316943 h 2263198"/>
              <a:gd name="connsiteX48" fmla="*/ 1724501 w 3021905"/>
              <a:gd name="connsiteY48" fmla="*/ 1383618 h 2263198"/>
              <a:gd name="connsiteX49" fmla="*/ 1743551 w 3021905"/>
              <a:gd name="connsiteY49" fmla="*/ 1421718 h 2263198"/>
              <a:gd name="connsiteX50" fmla="*/ 1772126 w 3021905"/>
              <a:gd name="connsiteY50" fmla="*/ 1497918 h 2263198"/>
              <a:gd name="connsiteX51" fmla="*/ 1800701 w 3021905"/>
              <a:gd name="connsiteY51" fmla="*/ 1612218 h 2263198"/>
              <a:gd name="connsiteX52" fmla="*/ 1810226 w 3021905"/>
              <a:gd name="connsiteY52" fmla="*/ 1650318 h 2263198"/>
              <a:gd name="connsiteX53" fmla="*/ 1829276 w 3021905"/>
              <a:gd name="connsiteY53" fmla="*/ 1726518 h 2263198"/>
              <a:gd name="connsiteX54" fmla="*/ 1838801 w 3021905"/>
              <a:gd name="connsiteY54" fmla="*/ 1764618 h 2263198"/>
              <a:gd name="connsiteX55" fmla="*/ 1848326 w 3021905"/>
              <a:gd name="connsiteY55" fmla="*/ 1840818 h 2263198"/>
              <a:gd name="connsiteX56" fmla="*/ 1800701 w 3021905"/>
              <a:gd name="connsiteY56" fmla="*/ 2021793 h 2263198"/>
              <a:gd name="connsiteX57" fmla="*/ 1762601 w 3021905"/>
              <a:gd name="connsiteY57" fmla="*/ 2050368 h 2263198"/>
              <a:gd name="connsiteX58" fmla="*/ 1686401 w 3021905"/>
              <a:gd name="connsiteY58" fmla="*/ 2145618 h 2263198"/>
              <a:gd name="connsiteX59" fmla="*/ 1591151 w 3021905"/>
              <a:gd name="connsiteY59" fmla="*/ 2250393 h 2263198"/>
              <a:gd name="connsiteX60" fmla="*/ 1457801 w 3021905"/>
              <a:gd name="connsiteY60" fmla="*/ 2259918 h 2263198"/>
              <a:gd name="connsiteX61" fmla="*/ 1219676 w 3021905"/>
              <a:gd name="connsiteY61" fmla="*/ 2250393 h 2263198"/>
              <a:gd name="connsiteX62" fmla="*/ 1172051 w 3021905"/>
              <a:gd name="connsiteY62" fmla="*/ 2240868 h 2263198"/>
              <a:gd name="connsiteX63" fmla="*/ 1105376 w 3021905"/>
              <a:gd name="connsiteY63" fmla="*/ 2231343 h 2263198"/>
              <a:gd name="connsiteX64" fmla="*/ 1048226 w 3021905"/>
              <a:gd name="connsiteY64" fmla="*/ 2193243 h 2263198"/>
              <a:gd name="connsiteX65" fmla="*/ 962501 w 3021905"/>
              <a:gd name="connsiteY65" fmla="*/ 2164668 h 2263198"/>
              <a:gd name="connsiteX66" fmla="*/ 914876 w 3021905"/>
              <a:gd name="connsiteY66" fmla="*/ 2136093 h 2263198"/>
              <a:gd name="connsiteX67" fmla="*/ 571976 w 3021905"/>
              <a:gd name="connsiteY67" fmla="*/ 2117043 h 2263198"/>
              <a:gd name="connsiteX68" fmla="*/ 514826 w 3021905"/>
              <a:gd name="connsiteY68" fmla="*/ 2078943 h 2263198"/>
              <a:gd name="connsiteX69" fmla="*/ 448151 w 3021905"/>
              <a:gd name="connsiteY69" fmla="*/ 2040843 h 2263198"/>
              <a:gd name="connsiteX70" fmla="*/ 410051 w 3021905"/>
              <a:gd name="connsiteY70" fmla="*/ 1993218 h 2263198"/>
              <a:gd name="connsiteX71" fmla="*/ 381476 w 3021905"/>
              <a:gd name="connsiteY71" fmla="*/ 1936068 h 2263198"/>
              <a:gd name="connsiteX72" fmla="*/ 324326 w 3021905"/>
              <a:gd name="connsiteY72" fmla="*/ 1869393 h 2263198"/>
              <a:gd name="connsiteX73" fmla="*/ 305276 w 3021905"/>
              <a:gd name="connsiteY73" fmla="*/ 1840818 h 2263198"/>
              <a:gd name="connsiteX74" fmla="*/ 286226 w 3021905"/>
              <a:gd name="connsiteY74" fmla="*/ 1774143 h 2263198"/>
              <a:gd name="connsiteX75" fmla="*/ 267176 w 3021905"/>
              <a:gd name="connsiteY75" fmla="*/ 1745568 h 2263198"/>
              <a:gd name="connsiteX76" fmla="*/ 257651 w 3021905"/>
              <a:gd name="connsiteY76" fmla="*/ 1459818 h 2263198"/>
              <a:gd name="connsiteX77" fmla="*/ 229076 w 3021905"/>
              <a:gd name="connsiteY77" fmla="*/ 1431243 h 2263198"/>
              <a:gd name="connsiteX78" fmla="*/ 210026 w 3021905"/>
              <a:gd name="connsiteY78" fmla="*/ 1393143 h 2263198"/>
              <a:gd name="connsiteX79" fmla="*/ 162401 w 3021905"/>
              <a:gd name="connsiteY79" fmla="*/ 1335993 h 2263198"/>
              <a:gd name="connsiteX80" fmla="*/ 133826 w 3021905"/>
              <a:gd name="connsiteY80" fmla="*/ 1250268 h 2263198"/>
              <a:gd name="connsiteX81" fmla="*/ 86201 w 3021905"/>
              <a:gd name="connsiteY81" fmla="*/ 697818 h 2263198"/>
              <a:gd name="connsiteX82" fmla="*/ 57626 w 3021905"/>
              <a:gd name="connsiteY82" fmla="*/ 659718 h 2263198"/>
              <a:gd name="connsiteX83" fmla="*/ 29051 w 3021905"/>
              <a:gd name="connsiteY83" fmla="*/ 564468 h 2263198"/>
              <a:gd name="connsiteX84" fmla="*/ 19526 w 3021905"/>
              <a:gd name="connsiteY84" fmla="*/ 526368 h 2263198"/>
              <a:gd name="connsiteX85" fmla="*/ 476 w 3021905"/>
              <a:gd name="connsiteY85" fmla="*/ 450168 h 2263198"/>
              <a:gd name="connsiteX86" fmla="*/ 10001 w 3021905"/>
              <a:gd name="connsiteY86" fmla="*/ 69168 h 2263198"/>
              <a:gd name="connsiteX87" fmla="*/ 19526 w 3021905"/>
              <a:gd name="connsiteY87" fmla="*/ 12018 h 2263198"/>
              <a:gd name="connsiteX88" fmla="*/ 229076 w 3021905"/>
              <a:gd name="connsiteY88" fmla="*/ 31068 h 2263198"/>
              <a:gd name="connsiteX89" fmla="*/ 324326 w 3021905"/>
              <a:gd name="connsiteY89" fmla="*/ 59643 h 2263198"/>
              <a:gd name="connsiteX90" fmla="*/ 391001 w 3021905"/>
              <a:gd name="connsiteY90" fmla="*/ 88218 h 2263198"/>
              <a:gd name="connsiteX91" fmla="*/ 495776 w 3021905"/>
              <a:gd name="connsiteY91" fmla="*/ 126318 h 2263198"/>
              <a:gd name="connsiteX92" fmla="*/ 581501 w 3021905"/>
              <a:gd name="connsiteY92" fmla="*/ 173943 h 2263198"/>
              <a:gd name="connsiteX93" fmla="*/ 619601 w 3021905"/>
              <a:gd name="connsiteY93" fmla="*/ 202518 h 2263198"/>
              <a:gd name="connsiteX94" fmla="*/ 676751 w 3021905"/>
              <a:gd name="connsiteY94" fmla="*/ 212043 h 2263198"/>
              <a:gd name="connsiteX95" fmla="*/ 762476 w 3021905"/>
              <a:gd name="connsiteY95" fmla="*/ 269193 h 2263198"/>
              <a:gd name="connsiteX96" fmla="*/ 800576 w 3021905"/>
              <a:gd name="connsiteY96" fmla="*/ 288243 h 2263198"/>
              <a:gd name="connsiteX97" fmla="*/ 829151 w 3021905"/>
              <a:gd name="connsiteY97" fmla="*/ 307293 h 2263198"/>
              <a:gd name="connsiteX98" fmla="*/ 857726 w 3021905"/>
              <a:gd name="connsiteY98" fmla="*/ 316818 h 2263198"/>
              <a:gd name="connsiteX99" fmla="*/ 1000601 w 3021905"/>
              <a:gd name="connsiteY99" fmla="*/ 335868 h 2263198"/>
              <a:gd name="connsiteX100" fmla="*/ 1210151 w 3021905"/>
              <a:gd name="connsiteY100" fmla="*/ 345393 h 2263198"/>
              <a:gd name="connsiteX101" fmla="*/ 1476851 w 3021905"/>
              <a:gd name="connsiteY101" fmla="*/ 364443 h 2263198"/>
              <a:gd name="connsiteX102" fmla="*/ 1553051 w 3021905"/>
              <a:gd name="connsiteY102" fmla="*/ 373968 h 2263198"/>
              <a:gd name="connsiteX103" fmla="*/ 1572101 w 3021905"/>
              <a:gd name="connsiteY103" fmla="*/ 383493 h 2263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3021905" h="2263198">
                <a:moveTo>
                  <a:pt x="1476851" y="335868"/>
                </a:moveTo>
                <a:cubicBezTo>
                  <a:pt x="1514951" y="367618"/>
                  <a:pt x="1546066" y="410454"/>
                  <a:pt x="1591151" y="431118"/>
                </a:cubicBezTo>
                <a:cubicBezTo>
                  <a:pt x="1625906" y="447048"/>
                  <a:pt x="1667961" y="433145"/>
                  <a:pt x="1705451" y="440643"/>
                </a:cubicBezTo>
                <a:cubicBezTo>
                  <a:pt x="1732051" y="445963"/>
                  <a:pt x="1756157" y="459947"/>
                  <a:pt x="1781651" y="469218"/>
                </a:cubicBezTo>
                <a:cubicBezTo>
                  <a:pt x="1791087" y="472649"/>
                  <a:pt x="1800701" y="475568"/>
                  <a:pt x="1810226" y="478743"/>
                </a:cubicBezTo>
                <a:cubicBezTo>
                  <a:pt x="1848662" y="469134"/>
                  <a:pt x="1862026" y="469722"/>
                  <a:pt x="1895951" y="440643"/>
                </a:cubicBezTo>
                <a:cubicBezTo>
                  <a:pt x="1904643" y="433193"/>
                  <a:pt x="1906062" y="419219"/>
                  <a:pt x="1915001" y="412068"/>
                </a:cubicBezTo>
                <a:cubicBezTo>
                  <a:pt x="1922841" y="405796"/>
                  <a:pt x="1934596" y="407033"/>
                  <a:pt x="1943576" y="402543"/>
                </a:cubicBezTo>
                <a:cubicBezTo>
                  <a:pt x="1953815" y="397423"/>
                  <a:pt x="1961912" y="388613"/>
                  <a:pt x="1972151" y="383493"/>
                </a:cubicBezTo>
                <a:cubicBezTo>
                  <a:pt x="1981131" y="379003"/>
                  <a:pt x="1991746" y="378458"/>
                  <a:pt x="2000726" y="373968"/>
                </a:cubicBezTo>
                <a:cubicBezTo>
                  <a:pt x="2010965" y="368848"/>
                  <a:pt x="2019062" y="360038"/>
                  <a:pt x="2029301" y="354918"/>
                </a:cubicBezTo>
                <a:cubicBezTo>
                  <a:pt x="2038281" y="350428"/>
                  <a:pt x="2048896" y="349883"/>
                  <a:pt x="2057876" y="345393"/>
                </a:cubicBezTo>
                <a:cubicBezTo>
                  <a:pt x="2068115" y="340273"/>
                  <a:pt x="2076212" y="331463"/>
                  <a:pt x="2086451" y="326343"/>
                </a:cubicBezTo>
                <a:cubicBezTo>
                  <a:pt x="2095431" y="321853"/>
                  <a:pt x="2105798" y="320773"/>
                  <a:pt x="2115026" y="316818"/>
                </a:cubicBezTo>
                <a:cubicBezTo>
                  <a:pt x="2128077" y="311225"/>
                  <a:pt x="2139143" y="300236"/>
                  <a:pt x="2153126" y="297768"/>
                </a:cubicBezTo>
                <a:cubicBezTo>
                  <a:pt x="2193893" y="290574"/>
                  <a:pt x="2235676" y="291418"/>
                  <a:pt x="2276951" y="288243"/>
                </a:cubicBezTo>
                <a:cubicBezTo>
                  <a:pt x="2286476" y="281893"/>
                  <a:pt x="2295004" y="273702"/>
                  <a:pt x="2305526" y="269193"/>
                </a:cubicBezTo>
                <a:cubicBezTo>
                  <a:pt x="2317558" y="264036"/>
                  <a:pt x="2330535" y="259668"/>
                  <a:pt x="2343626" y="259668"/>
                </a:cubicBezTo>
                <a:cubicBezTo>
                  <a:pt x="2445276" y="259668"/>
                  <a:pt x="2546826" y="266018"/>
                  <a:pt x="2648426" y="269193"/>
                </a:cubicBezTo>
                <a:cubicBezTo>
                  <a:pt x="2651601" y="281893"/>
                  <a:pt x="2655960" y="294354"/>
                  <a:pt x="2657951" y="307293"/>
                </a:cubicBezTo>
                <a:cubicBezTo>
                  <a:pt x="2662323" y="335710"/>
                  <a:pt x="2660503" y="365126"/>
                  <a:pt x="2667476" y="393018"/>
                </a:cubicBezTo>
                <a:cubicBezTo>
                  <a:pt x="2670252" y="404124"/>
                  <a:pt x="2679872" y="412278"/>
                  <a:pt x="2686526" y="421593"/>
                </a:cubicBezTo>
                <a:cubicBezTo>
                  <a:pt x="2695753" y="434511"/>
                  <a:pt x="2703048" y="449362"/>
                  <a:pt x="2715101" y="459693"/>
                </a:cubicBezTo>
                <a:cubicBezTo>
                  <a:pt x="2725882" y="468934"/>
                  <a:pt x="2739906" y="473757"/>
                  <a:pt x="2753201" y="478743"/>
                </a:cubicBezTo>
                <a:cubicBezTo>
                  <a:pt x="2798643" y="495784"/>
                  <a:pt x="2882032" y="495247"/>
                  <a:pt x="2915126" y="497793"/>
                </a:cubicBezTo>
                <a:cubicBezTo>
                  <a:pt x="2924651" y="513668"/>
                  <a:pt x="2933889" y="529719"/>
                  <a:pt x="2943701" y="545418"/>
                </a:cubicBezTo>
                <a:cubicBezTo>
                  <a:pt x="2949768" y="555126"/>
                  <a:pt x="2960177" y="562839"/>
                  <a:pt x="2962751" y="573993"/>
                </a:cubicBezTo>
                <a:cubicBezTo>
                  <a:pt x="2988184" y="684203"/>
                  <a:pt x="2937314" y="657589"/>
                  <a:pt x="3000851" y="678768"/>
                </a:cubicBezTo>
                <a:cubicBezTo>
                  <a:pt x="3013920" y="731042"/>
                  <a:pt x="3021905" y="744746"/>
                  <a:pt x="3000851" y="812118"/>
                </a:cubicBezTo>
                <a:cubicBezTo>
                  <a:pt x="2994022" y="833971"/>
                  <a:pt x="2984963" y="863715"/>
                  <a:pt x="2962751" y="869268"/>
                </a:cubicBezTo>
                <a:cubicBezTo>
                  <a:pt x="2855713" y="896027"/>
                  <a:pt x="2874404" y="894583"/>
                  <a:pt x="2791301" y="907368"/>
                </a:cubicBezTo>
                <a:cubicBezTo>
                  <a:pt x="2769111" y="910782"/>
                  <a:pt x="2747005" y="915103"/>
                  <a:pt x="2724626" y="916893"/>
                </a:cubicBezTo>
                <a:cubicBezTo>
                  <a:pt x="2667570" y="921457"/>
                  <a:pt x="2610326" y="923243"/>
                  <a:pt x="2553176" y="926418"/>
                </a:cubicBezTo>
                <a:cubicBezTo>
                  <a:pt x="2508726" y="932768"/>
                  <a:pt x="2464407" y="940118"/>
                  <a:pt x="2419826" y="945468"/>
                </a:cubicBezTo>
                <a:cubicBezTo>
                  <a:pt x="2275650" y="962769"/>
                  <a:pt x="2358914" y="944027"/>
                  <a:pt x="2276951" y="964518"/>
                </a:cubicBezTo>
                <a:cubicBezTo>
                  <a:pt x="2078925" y="1083333"/>
                  <a:pt x="2323786" y="941100"/>
                  <a:pt x="2200751" y="1002618"/>
                </a:cubicBezTo>
                <a:cubicBezTo>
                  <a:pt x="2190512" y="1007738"/>
                  <a:pt x="2183183" y="1018523"/>
                  <a:pt x="2172176" y="1021668"/>
                </a:cubicBezTo>
                <a:cubicBezTo>
                  <a:pt x="2138044" y="1031420"/>
                  <a:pt x="2102111" y="1033280"/>
                  <a:pt x="2067401" y="1040718"/>
                </a:cubicBezTo>
                <a:cubicBezTo>
                  <a:pt x="2057584" y="1042822"/>
                  <a:pt x="2048704" y="1048447"/>
                  <a:pt x="2038826" y="1050243"/>
                </a:cubicBezTo>
                <a:cubicBezTo>
                  <a:pt x="2013641" y="1054822"/>
                  <a:pt x="1987875" y="1055560"/>
                  <a:pt x="1962626" y="1059768"/>
                </a:cubicBezTo>
                <a:cubicBezTo>
                  <a:pt x="1876033" y="1074200"/>
                  <a:pt x="1983298" y="1068364"/>
                  <a:pt x="1857851" y="1078818"/>
                </a:cubicBezTo>
                <a:cubicBezTo>
                  <a:pt x="1727779" y="1089657"/>
                  <a:pt x="1597501" y="1097868"/>
                  <a:pt x="1467326" y="1107393"/>
                </a:cubicBezTo>
                <a:cubicBezTo>
                  <a:pt x="1451886" y="1153713"/>
                  <a:pt x="1443533" y="1165786"/>
                  <a:pt x="1467326" y="1231218"/>
                </a:cubicBezTo>
                <a:cubicBezTo>
                  <a:pt x="1470757" y="1240654"/>
                  <a:pt x="1486376" y="1237568"/>
                  <a:pt x="1495901" y="1240743"/>
                </a:cubicBezTo>
                <a:cubicBezTo>
                  <a:pt x="1511776" y="1253443"/>
                  <a:pt x="1524760" y="1271024"/>
                  <a:pt x="1543526" y="1278843"/>
                </a:cubicBezTo>
                <a:cubicBezTo>
                  <a:pt x="1564250" y="1287478"/>
                  <a:pt x="1588325" y="1283320"/>
                  <a:pt x="1610201" y="1288368"/>
                </a:cubicBezTo>
                <a:cubicBezTo>
                  <a:pt x="1629767" y="1292883"/>
                  <a:pt x="1648117" y="1301648"/>
                  <a:pt x="1667351" y="1307418"/>
                </a:cubicBezTo>
                <a:cubicBezTo>
                  <a:pt x="1679890" y="1311180"/>
                  <a:pt x="1692751" y="1313768"/>
                  <a:pt x="1705451" y="1316943"/>
                </a:cubicBezTo>
                <a:cubicBezTo>
                  <a:pt x="1710284" y="1336277"/>
                  <a:pt x="1716302" y="1364487"/>
                  <a:pt x="1724501" y="1383618"/>
                </a:cubicBezTo>
                <a:cubicBezTo>
                  <a:pt x="1730094" y="1396669"/>
                  <a:pt x="1737784" y="1408743"/>
                  <a:pt x="1743551" y="1421718"/>
                </a:cubicBezTo>
                <a:cubicBezTo>
                  <a:pt x="1749819" y="1435822"/>
                  <a:pt x="1766889" y="1478281"/>
                  <a:pt x="1772126" y="1497918"/>
                </a:cubicBezTo>
                <a:cubicBezTo>
                  <a:pt x="1782245" y="1535865"/>
                  <a:pt x="1791176" y="1574118"/>
                  <a:pt x="1800701" y="1612218"/>
                </a:cubicBezTo>
                <a:cubicBezTo>
                  <a:pt x="1803876" y="1624918"/>
                  <a:pt x="1806086" y="1637899"/>
                  <a:pt x="1810226" y="1650318"/>
                </a:cubicBezTo>
                <a:cubicBezTo>
                  <a:pt x="1827247" y="1701380"/>
                  <a:pt x="1813951" y="1657554"/>
                  <a:pt x="1829276" y="1726518"/>
                </a:cubicBezTo>
                <a:cubicBezTo>
                  <a:pt x="1832116" y="1739297"/>
                  <a:pt x="1836649" y="1751705"/>
                  <a:pt x="1838801" y="1764618"/>
                </a:cubicBezTo>
                <a:cubicBezTo>
                  <a:pt x="1843009" y="1789867"/>
                  <a:pt x="1845151" y="1815418"/>
                  <a:pt x="1848326" y="1840818"/>
                </a:cubicBezTo>
                <a:cubicBezTo>
                  <a:pt x="1839296" y="1976267"/>
                  <a:pt x="1871916" y="1959480"/>
                  <a:pt x="1800701" y="2021793"/>
                </a:cubicBezTo>
                <a:cubicBezTo>
                  <a:pt x="1788754" y="2032247"/>
                  <a:pt x="1775301" y="2040843"/>
                  <a:pt x="1762601" y="2050368"/>
                </a:cubicBezTo>
                <a:cubicBezTo>
                  <a:pt x="1722650" y="2130271"/>
                  <a:pt x="1770389" y="2044833"/>
                  <a:pt x="1686401" y="2145618"/>
                </a:cubicBezTo>
                <a:cubicBezTo>
                  <a:pt x="1658153" y="2179516"/>
                  <a:pt x="1640321" y="2235642"/>
                  <a:pt x="1591151" y="2250393"/>
                </a:cubicBezTo>
                <a:cubicBezTo>
                  <a:pt x="1548467" y="2263198"/>
                  <a:pt x="1502251" y="2256743"/>
                  <a:pt x="1457801" y="2259918"/>
                </a:cubicBezTo>
                <a:cubicBezTo>
                  <a:pt x="1378426" y="2256743"/>
                  <a:pt x="1298939" y="2255677"/>
                  <a:pt x="1219676" y="2250393"/>
                </a:cubicBezTo>
                <a:cubicBezTo>
                  <a:pt x="1203522" y="2249316"/>
                  <a:pt x="1188020" y="2243530"/>
                  <a:pt x="1172051" y="2240868"/>
                </a:cubicBezTo>
                <a:cubicBezTo>
                  <a:pt x="1149906" y="2237177"/>
                  <a:pt x="1127601" y="2234518"/>
                  <a:pt x="1105376" y="2231343"/>
                </a:cubicBezTo>
                <a:cubicBezTo>
                  <a:pt x="1086326" y="2218643"/>
                  <a:pt x="1068326" y="2204206"/>
                  <a:pt x="1048226" y="2193243"/>
                </a:cubicBezTo>
                <a:cubicBezTo>
                  <a:pt x="1017876" y="2176689"/>
                  <a:pt x="994656" y="2172707"/>
                  <a:pt x="962501" y="2164668"/>
                </a:cubicBezTo>
                <a:cubicBezTo>
                  <a:pt x="946626" y="2155143"/>
                  <a:pt x="933282" y="2138083"/>
                  <a:pt x="914876" y="2136093"/>
                </a:cubicBezTo>
                <a:cubicBezTo>
                  <a:pt x="424804" y="2083112"/>
                  <a:pt x="730866" y="2156765"/>
                  <a:pt x="571976" y="2117043"/>
                </a:cubicBezTo>
                <a:cubicBezTo>
                  <a:pt x="552926" y="2104343"/>
                  <a:pt x="535304" y="2089182"/>
                  <a:pt x="514826" y="2078943"/>
                </a:cubicBezTo>
                <a:cubicBezTo>
                  <a:pt x="438074" y="2040567"/>
                  <a:pt x="512308" y="2105000"/>
                  <a:pt x="448151" y="2040843"/>
                </a:cubicBezTo>
                <a:cubicBezTo>
                  <a:pt x="422050" y="1962541"/>
                  <a:pt x="461752" y="2062152"/>
                  <a:pt x="410051" y="1993218"/>
                </a:cubicBezTo>
                <a:cubicBezTo>
                  <a:pt x="397272" y="1976179"/>
                  <a:pt x="392434" y="1954331"/>
                  <a:pt x="381476" y="1936068"/>
                </a:cubicBezTo>
                <a:cubicBezTo>
                  <a:pt x="350900" y="1885109"/>
                  <a:pt x="358966" y="1910961"/>
                  <a:pt x="324326" y="1869393"/>
                </a:cubicBezTo>
                <a:cubicBezTo>
                  <a:pt x="316997" y="1860599"/>
                  <a:pt x="311626" y="1850343"/>
                  <a:pt x="305276" y="1840818"/>
                </a:cubicBezTo>
                <a:cubicBezTo>
                  <a:pt x="302224" y="1828611"/>
                  <a:pt x="293058" y="1787808"/>
                  <a:pt x="286226" y="1774143"/>
                </a:cubicBezTo>
                <a:cubicBezTo>
                  <a:pt x="281106" y="1763904"/>
                  <a:pt x="273526" y="1755093"/>
                  <a:pt x="267176" y="1745568"/>
                </a:cubicBezTo>
                <a:cubicBezTo>
                  <a:pt x="264001" y="1650318"/>
                  <a:pt x="269119" y="1554428"/>
                  <a:pt x="257651" y="1459818"/>
                </a:cubicBezTo>
                <a:cubicBezTo>
                  <a:pt x="256030" y="1446445"/>
                  <a:pt x="236906" y="1442204"/>
                  <a:pt x="229076" y="1431243"/>
                </a:cubicBezTo>
                <a:cubicBezTo>
                  <a:pt x="220823" y="1419689"/>
                  <a:pt x="218279" y="1404697"/>
                  <a:pt x="210026" y="1393143"/>
                </a:cubicBezTo>
                <a:cubicBezTo>
                  <a:pt x="186776" y="1360593"/>
                  <a:pt x="177519" y="1372275"/>
                  <a:pt x="162401" y="1335993"/>
                </a:cubicBezTo>
                <a:cubicBezTo>
                  <a:pt x="150816" y="1308189"/>
                  <a:pt x="133826" y="1250268"/>
                  <a:pt x="133826" y="1250268"/>
                </a:cubicBezTo>
                <a:cubicBezTo>
                  <a:pt x="121064" y="912084"/>
                  <a:pt x="200646" y="869486"/>
                  <a:pt x="86201" y="697818"/>
                </a:cubicBezTo>
                <a:cubicBezTo>
                  <a:pt x="77395" y="684609"/>
                  <a:pt x="67151" y="672418"/>
                  <a:pt x="57626" y="659718"/>
                </a:cubicBezTo>
                <a:cubicBezTo>
                  <a:pt x="38235" y="543372"/>
                  <a:pt x="62275" y="653066"/>
                  <a:pt x="29051" y="564468"/>
                </a:cubicBezTo>
                <a:cubicBezTo>
                  <a:pt x="24454" y="552211"/>
                  <a:pt x="23122" y="538955"/>
                  <a:pt x="19526" y="526368"/>
                </a:cubicBezTo>
                <a:cubicBezTo>
                  <a:pt x="0" y="458027"/>
                  <a:pt x="19841" y="546994"/>
                  <a:pt x="476" y="450168"/>
                </a:cubicBezTo>
                <a:cubicBezTo>
                  <a:pt x="3651" y="323168"/>
                  <a:pt x="4483" y="196088"/>
                  <a:pt x="10001" y="69168"/>
                </a:cubicBezTo>
                <a:cubicBezTo>
                  <a:pt x="10840" y="49873"/>
                  <a:pt x="499" y="15327"/>
                  <a:pt x="19526" y="12018"/>
                </a:cubicBezTo>
                <a:cubicBezTo>
                  <a:pt x="88627" y="0"/>
                  <a:pt x="159226" y="24718"/>
                  <a:pt x="229076" y="31068"/>
                </a:cubicBezTo>
                <a:cubicBezTo>
                  <a:pt x="237582" y="33498"/>
                  <a:pt x="303283" y="51226"/>
                  <a:pt x="324326" y="59643"/>
                </a:cubicBezTo>
                <a:cubicBezTo>
                  <a:pt x="346777" y="68623"/>
                  <a:pt x="368433" y="79538"/>
                  <a:pt x="391001" y="88218"/>
                </a:cubicBezTo>
                <a:cubicBezTo>
                  <a:pt x="469444" y="118389"/>
                  <a:pt x="425187" y="94945"/>
                  <a:pt x="495776" y="126318"/>
                </a:cubicBezTo>
                <a:cubicBezTo>
                  <a:pt x="523011" y="138422"/>
                  <a:pt x="557457" y="157914"/>
                  <a:pt x="581501" y="173943"/>
                </a:cubicBezTo>
                <a:cubicBezTo>
                  <a:pt x="594710" y="182749"/>
                  <a:pt x="604861" y="196622"/>
                  <a:pt x="619601" y="202518"/>
                </a:cubicBezTo>
                <a:cubicBezTo>
                  <a:pt x="637532" y="209691"/>
                  <a:pt x="657701" y="208868"/>
                  <a:pt x="676751" y="212043"/>
                </a:cubicBezTo>
                <a:cubicBezTo>
                  <a:pt x="717659" y="242724"/>
                  <a:pt x="715235" y="242948"/>
                  <a:pt x="762476" y="269193"/>
                </a:cubicBezTo>
                <a:cubicBezTo>
                  <a:pt x="774888" y="276089"/>
                  <a:pt x="788248" y="281198"/>
                  <a:pt x="800576" y="288243"/>
                </a:cubicBezTo>
                <a:cubicBezTo>
                  <a:pt x="810515" y="293923"/>
                  <a:pt x="818912" y="302173"/>
                  <a:pt x="829151" y="307293"/>
                </a:cubicBezTo>
                <a:cubicBezTo>
                  <a:pt x="838131" y="311783"/>
                  <a:pt x="848072" y="314060"/>
                  <a:pt x="857726" y="316818"/>
                </a:cubicBezTo>
                <a:cubicBezTo>
                  <a:pt x="912485" y="332464"/>
                  <a:pt x="929301" y="331547"/>
                  <a:pt x="1000601" y="335868"/>
                </a:cubicBezTo>
                <a:cubicBezTo>
                  <a:pt x="1070395" y="340098"/>
                  <a:pt x="1140354" y="341205"/>
                  <a:pt x="1210151" y="345393"/>
                </a:cubicBezTo>
                <a:cubicBezTo>
                  <a:pt x="1299118" y="350731"/>
                  <a:pt x="1388032" y="357041"/>
                  <a:pt x="1476851" y="364443"/>
                </a:cubicBezTo>
                <a:cubicBezTo>
                  <a:pt x="1502360" y="366569"/>
                  <a:pt x="1527950" y="368948"/>
                  <a:pt x="1553051" y="373968"/>
                </a:cubicBezTo>
                <a:cubicBezTo>
                  <a:pt x="1560013" y="375360"/>
                  <a:pt x="1565751" y="380318"/>
                  <a:pt x="1572101" y="383493"/>
                </a:cubicBezTo>
              </a:path>
            </a:pathLst>
          </a:cu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75" name="Полилиния 74"/>
          <p:cNvSpPr/>
          <p:nvPr/>
        </p:nvSpPr>
        <p:spPr>
          <a:xfrm>
            <a:off x="1797740" y="2121641"/>
            <a:ext cx="3849182" cy="2855413"/>
          </a:xfrm>
          <a:custGeom>
            <a:avLst/>
            <a:gdLst>
              <a:gd name="connsiteX0" fmla="*/ 973169 w 3849182"/>
              <a:gd name="connsiteY0" fmla="*/ 333886 h 2855413"/>
              <a:gd name="connsiteX1" fmla="*/ 1250260 w 3849182"/>
              <a:gd name="connsiteY1" fmla="*/ 320031 h 2855413"/>
              <a:gd name="connsiteX2" fmla="*/ 1264115 w 3849182"/>
              <a:gd name="connsiteY2" fmla="*/ 278468 h 2855413"/>
              <a:gd name="connsiteX3" fmla="*/ 1347242 w 3849182"/>
              <a:gd name="connsiteY3" fmla="*/ 250758 h 2855413"/>
              <a:gd name="connsiteX4" fmla="*/ 1430369 w 3849182"/>
              <a:gd name="connsiteY4" fmla="*/ 292322 h 2855413"/>
              <a:gd name="connsiteX5" fmla="*/ 1485787 w 3849182"/>
              <a:gd name="connsiteY5" fmla="*/ 320031 h 2855413"/>
              <a:gd name="connsiteX6" fmla="*/ 1527351 w 3849182"/>
              <a:gd name="connsiteY6" fmla="*/ 347740 h 2855413"/>
              <a:gd name="connsiteX7" fmla="*/ 1568915 w 3849182"/>
              <a:gd name="connsiteY7" fmla="*/ 361595 h 2855413"/>
              <a:gd name="connsiteX8" fmla="*/ 2621860 w 3849182"/>
              <a:gd name="connsiteY8" fmla="*/ 347740 h 2855413"/>
              <a:gd name="connsiteX9" fmla="*/ 2663424 w 3849182"/>
              <a:gd name="connsiteY9" fmla="*/ 333886 h 2855413"/>
              <a:gd name="connsiteX10" fmla="*/ 2760405 w 3849182"/>
              <a:gd name="connsiteY10" fmla="*/ 306177 h 2855413"/>
              <a:gd name="connsiteX11" fmla="*/ 2843533 w 3849182"/>
              <a:gd name="connsiteY11" fmla="*/ 250758 h 2855413"/>
              <a:gd name="connsiteX12" fmla="*/ 2885096 w 3849182"/>
              <a:gd name="connsiteY12" fmla="*/ 223049 h 2855413"/>
              <a:gd name="connsiteX13" fmla="*/ 2926660 w 3849182"/>
              <a:gd name="connsiteY13" fmla="*/ 209195 h 2855413"/>
              <a:gd name="connsiteX14" fmla="*/ 3134478 w 3849182"/>
              <a:gd name="connsiteY14" fmla="*/ 223049 h 2855413"/>
              <a:gd name="connsiteX15" fmla="*/ 3231460 w 3849182"/>
              <a:gd name="connsiteY15" fmla="*/ 250758 h 2855413"/>
              <a:gd name="connsiteX16" fmla="*/ 3259169 w 3849182"/>
              <a:gd name="connsiteY16" fmla="*/ 278468 h 2855413"/>
              <a:gd name="connsiteX17" fmla="*/ 3300733 w 3849182"/>
              <a:gd name="connsiteY17" fmla="*/ 292322 h 2855413"/>
              <a:gd name="connsiteX18" fmla="*/ 3356151 w 3849182"/>
              <a:gd name="connsiteY18" fmla="*/ 320031 h 2855413"/>
              <a:gd name="connsiteX19" fmla="*/ 3425424 w 3849182"/>
              <a:gd name="connsiteY19" fmla="*/ 389304 h 2855413"/>
              <a:gd name="connsiteX20" fmla="*/ 3508551 w 3849182"/>
              <a:gd name="connsiteY20" fmla="*/ 472431 h 2855413"/>
              <a:gd name="connsiteX21" fmla="*/ 3550115 w 3849182"/>
              <a:gd name="connsiteY21" fmla="*/ 541704 h 2855413"/>
              <a:gd name="connsiteX22" fmla="*/ 3647096 w 3849182"/>
              <a:gd name="connsiteY22" fmla="*/ 652540 h 2855413"/>
              <a:gd name="connsiteX23" fmla="*/ 3605533 w 3849182"/>
              <a:gd name="connsiteY23" fmla="*/ 680249 h 2855413"/>
              <a:gd name="connsiteX24" fmla="*/ 3716369 w 3849182"/>
              <a:gd name="connsiteY24" fmla="*/ 791086 h 2855413"/>
              <a:gd name="connsiteX25" fmla="*/ 3744078 w 3849182"/>
              <a:gd name="connsiteY25" fmla="*/ 832649 h 2855413"/>
              <a:gd name="connsiteX26" fmla="*/ 3813351 w 3849182"/>
              <a:gd name="connsiteY26" fmla="*/ 929631 h 2855413"/>
              <a:gd name="connsiteX27" fmla="*/ 3799496 w 3849182"/>
              <a:gd name="connsiteY27" fmla="*/ 1234431 h 2855413"/>
              <a:gd name="connsiteX28" fmla="*/ 3757933 w 3849182"/>
              <a:gd name="connsiteY28" fmla="*/ 1248286 h 2855413"/>
              <a:gd name="connsiteX29" fmla="*/ 3702515 w 3849182"/>
              <a:gd name="connsiteY29" fmla="*/ 1275995 h 2855413"/>
              <a:gd name="connsiteX30" fmla="*/ 3660951 w 3849182"/>
              <a:gd name="connsiteY30" fmla="*/ 1303704 h 2855413"/>
              <a:gd name="connsiteX31" fmla="*/ 3577824 w 3849182"/>
              <a:gd name="connsiteY31" fmla="*/ 1331413 h 2855413"/>
              <a:gd name="connsiteX32" fmla="*/ 3563969 w 3849182"/>
              <a:gd name="connsiteY32" fmla="*/ 1372977 h 2855413"/>
              <a:gd name="connsiteX33" fmla="*/ 3522405 w 3849182"/>
              <a:gd name="connsiteY33" fmla="*/ 1386831 h 2855413"/>
              <a:gd name="connsiteX34" fmla="*/ 3439278 w 3849182"/>
              <a:gd name="connsiteY34" fmla="*/ 1442249 h 2855413"/>
              <a:gd name="connsiteX35" fmla="*/ 3383860 w 3849182"/>
              <a:gd name="connsiteY35" fmla="*/ 1469958 h 2855413"/>
              <a:gd name="connsiteX36" fmla="*/ 3342296 w 3849182"/>
              <a:gd name="connsiteY36" fmla="*/ 1497668 h 2855413"/>
              <a:gd name="connsiteX37" fmla="*/ 3286878 w 3849182"/>
              <a:gd name="connsiteY37" fmla="*/ 1511522 h 2855413"/>
              <a:gd name="connsiteX38" fmla="*/ 3245315 w 3849182"/>
              <a:gd name="connsiteY38" fmla="*/ 1539231 h 2855413"/>
              <a:gd name="connsiteX39" fmla="*/ 3106769 w 3849182"/>
              <a:gd name="connsiteY39" fmla="*/ 1580795 h 2855413"/>
              <a:gd name="connsiteX40" fmla="*/ 2801969 w 3849182"/>
              <a:gd name="connsiteY40" fmla="*/ 1608504 h 2855413"/>
              <a:gd name="connsiteX41" fmla="*/ 2746551 w 3849182"/>
              <a:gd name="connsiteY41" fmla="*/ 1622358 h 2855413"/>
              <a:gd name="connsiteX42" fmla="*/ 2621860 w 3849182"/>
              <a:gd name="connsiteY42" fmla="*/ 1650068 h 2855413"/>
              <a:gd name="connsiteX43" fmla="*/ 2538733 w 3849182"/>
              <a:gd name="connsiteY43" fmla="*/ 1677777 h 2855413"/>
              <a:gd name="connsiteX44" fmla="*/ 2552587 w 3849182"/>
              <a:gd name="connsiteY44" fmla="*/ 2079558 h 2855413"/>
              <a:gd name="connsiteX45" fmla="*/ 2594151 w 3849182"/>
              <a:gd name="connsiteY45" fmla="*/ 2093413 h 2855413"/>
              <a:gd name="connsiteX46" fmla="*/ 2621860 w 3849182"/>
              <a:gd name="connsiteY46" fmla="*/ 2134977 h 2855413"/>
              <a:gd name="connsiteX47" fmla="*/ 2663424 w 3849182"/>
              <a:gd name="connsiteY47" fmla="*/ 2176540 h 2855413"/>
              <a:gd name="connsiteX48" fmla="*/ 2718842 w 3849182"/>
              <a:gd name="connsiteY48" fmla="*/ 2259668 h 2855413"/>
              <a:gd name="connsiteX49" fmla="*/ 2732696 w 3849182"/>
              <a:gd name="connsiteY49" fmla="*/ 2301231 h 2855413"/>
              <a:gd name="connsiteX50" fmla="*/ 2760405 w 3849182"/>
              <a:gd name="connsiteY50" fmla="*/ 2342795 h 2855413"/>
              <a:gd name="connsiteX51" fmla="*/ 2732696 w 3849182"/>
              <a:gd name="connsiteY51" fmla="*/ 2439777 h 2855413"/>
              <a:gd name="connsiteX52" fmla="*/ 2774260 w 3849182"/>
              <a:gd name="connsiteY52" fmla="*/ 2467486 h 2855413"/>
              <a:gd name="connsiteX53" fmla="*/ 2815824 w 3849182"/>
              <a:gd name="connsiteY53" fmla="*/ 2509049 h 2855413"/>
              <a:gd name="connsiteX54" fmla="*/ 2511024 w 3849182"/>
              <a:gd name="connsiteY54" fmla="*/ 2522904 h 2855413"/>
              <a:gd name="connsiteX55" fmla="*/ 2469460 w 3849182"/>
              <a:gd name="connsiteY55" fmla="*/ 2564468 h 2855413"/>
              <a:gd name="connsiteX56" fmla="*/ 2441751 w 3849182"/>
              <a:gd name="connsiteY56" fmla="*/ 2661449 h 2855413"/>
              <a:gd name="connsiteX57" fmla="*/ 2330915 w 3849182"/>
              <a:gd name="connsiteY57" fmla="*/ 2716868 h 2855413"/>
              <a:gd name="connsiteX58" fmla="*/ 2275496 w 3849182"/>
              <a:gd name="connsiteY58" fmla="*/ 2730722 h 2855413"/>
              <a:gd name="connsiteX59" fmla="*/ 2233933 w 3849182"/>
              <a:gd name="connsiteY59" fmla="*/ 2758431 h 2855413"/>
              <a:gd name="connsiteX60" fmla="*/ 2123096 w 3849182"/>
              <a:gd name="connsiteY60" fmla="*/ 2786140 h 2855413"/>
              <a:gd name="connsiteX61" fmla="*/ 1915278 w 3849182"/>
              <a:gd name="connsiteY61" fmla="*/ 2827704 h 2855413"/>
              <a:gd name="connsiteX62" fmla="*/ 1333387 w 3849182"/>
              <a:gd name="connsiteY62" fmla="*/ 2855413 h 2855413"/>
              <a:gd name="connsiteX63" fmla="*/ 1277969 w 3849182"/>
              <a:gd name="connsiteY63" fmla="*/ 2841558 h 2855413"/>
              <a:gd name="connsiteX64" fmla="*/ 1236405 w 3849182"/>
              <a:gd name="connsiteY64" fmla="*/ 2744577 h 2855413"/>
              <a:gd name="connsiteX65" fmla="*/ 1208696 w 3849182"/>
              <a:gd name="connsiteY65" fmla="*/ 2703013 h 2855413"/>
              <a:gd name="connsiteX66" fmla="*/ 1194842 w 3849182"/>
              <a:gd name="connsiteY66" fmla="*/ 2661449 h 2855413"/>
              <a:gd name="connsiteX67" fmla="*/ 1180987 w 3849182"/>
              <a:gd name="connsiteY67" fmla="*/ 2453631 h 2855413"/>
              <a:gd name="connsiteX68" fmla="*/ 1139424 w 3849182"/>
              <a:gd name="connsiteY68" fmla="*/ 2425922 h 2855413"/>
              <a:gd name="connsiteX69" fmla="*/ 1056296 w 3849182"/>
              <a:gd name="connsiteY69" fmla="*/ 2398213 h 2855413"/>
              <a:gd name="connsiteX70" fmla="*/ 973169 w 3849182"/>
              <a:gd name="connsiteY70" fmla="*/ 2356649 h 2855413"/>
              <a:gd name="connsiteX71" fmla="*/ 890042 w 3849182"/>
              <a:gd name="connsiteY71" fmla="*/ 2328940 h 2855413"/>
              <a:gd name="connsiteX72" fmla="*/ 779205 w 3849182"/>
              <a:gd name="connsiteY72" fmla="*/ 2301231 h 2855413"/>
              <a:gd name="connsiteX73" fmla="*/ 737642 w 3849182"/>
              <a:gd name="connsiteY73" fmla="*/ 2273522 h 2855413"/>
              <a:gd name="connsiteX74" fmla="*/ 709933 w 3849182"/>
              <a:gd name="connsiteY74" fmla="*/ 2218104 h 2855413"/>
              <a:gd name="connsiteX75" fmla="*/ 682224 w 3849182"/>
              <a:gd name="connsiteY75" fmla="*/ 2176540 h 2855413"/>
              <a:gd name="connsiteX76" fmla="*/ 640660 w 3849182"/>
              <a:gd name="connsiteY76" fmla="*/ 2079558 h 2855413"/>
              <a:gd name="connsiteX77" fmla="*/ 668369 w 3849182"/>
              <a:gd name="connsiteY77" fmla="*/ 1996431 h 2855413"/>
              <a:gd name="connsiteX78" fmla="*/ 682224 w 3849182"/>
              <a:gd name="connsiteY78" fmla="*/ 1954868 h 2855413"/>
              <a:gd name="connsiteX79" fmla="*/ 640660 w 3849182"/>
              <a:gd name="connsiteY79" fmla="*/ 1830177 h 2855413"/>
              <a:gd name="connsiteX80" fmla="*/ 543678 w 3849182"/>
              <a:gd name="connsiteY80" fmla="*/ 1705486 h 2855413"/>
              <a:gd name="connsiteX81" fmla="*/ 515969 w 3849182"/>
              <a:gd name="connsiteY81" fmla="*/ 1663922 h 2855413"/>
              <a:gd name="connsiteX82" fmla="*/ 488260 w 3849182"/>
              <a:gd name="connsiteY82" fmla="*/ 1608504 h 2855413"/>
              <a:gd name="connsiteX83" fmla="*/ 446696 w 3849182"/>
              <a:gd name="connsiteY83" fmla="*/ 1594649 h 2855413"/>
              <a:gd name="connsiteX84" fmla="*/ 405133 w 3849182"/>
              <a:gd name="connsiteY84" fmla="*/ 1566940 h 2855413"/>
              <a:gd name="connsiteX85" fmla="*/ 335860 w 3849182"/>
              <a:gd name="connsiteY85" fmla="*/ 1469958 h 2855413"/>
              <a:gd name="connsiteX86" fmla="*/ 294296 w 3849182"/>
              <a:gd name="connsiteY86" fmla="*/ 1428395 h 2855413"/>
              <a:gd name="connsiteX87" fmla="*/ 280442 w 3849182"/>
              <a:gd name="connsiteY87" fmla="*/ 1386831 h 2855413"/>
              <a:gd name="connsiteX88" fmla="*/ 211169 w 3849182"/>
              <a:gd name="connsiteY88" fmla="*/ 1303704 h 2855413"/>
              <a:gd name="connsiteX89" fmla="*/ 197315 w 3849182"/>
              <a:gd name="connsiteY89" fmla="*/ 1262140 h 2855413"/>
              <a:gd name="connsiteX90" fmla="*/ 169605 w 3849182"/>
              <a:gd name="connsiteY90" fmla="*/ 1234431 h 2855413"/>
              <a:gd name="connsiteX91" fmla="*/ 141896 w 3849182"/>
              <a:gd name="connsiteY91" fmla="*/ 1151304 h 2855413"/>
              <a:gd name="connsiteX92" fmla="*/ 100333 w 3849182"/>
              <a:gd name="connsiteY92" fmla="*/ 1026613 h 2855413"/>
              <a:gd name="connsiteX93" fmla="*/ 86478 w 3849182"/>
              <a:gd name="connsiteY93" fmla="*/ 971195 h 2855413"/>
              <a:gd name="connsiteX94" fmla="*/ 58769 w 3849182"/>
              <a:gd name="connsiteY94" fmla="*/ 888068 h 2855413"/>
              <a:gd name="connsiteX95" fmla="*/ 44915 w 3849182"/>
              <a:gd name="connsiteY95" fmla="*/ 791086 h 2855413"/>
              <a:gd name="connsiteX96" fmla="*/ 44915 w 3849182"/>
              <a:gd name="connsiteY96" fmla="*/ 472431 h 2855413"/>
              <a:gd name="connsiteX97" fmla="*/ 100333 w 3849182"/>
              <a:gd name="connsiteY97" fmla="*/ 403158 h 2855413"/>
              <a:gd name="connsiteX98" fmla="*/ 141896 w 3849182"/>
              <a:gd name="connsiteY98" fmla="*/ 320031 h 2855413"/>
              <a:gd name="connsiteX99" fmla="*/ 183460 w 3849182"/>
              <a:gd name="connsiteY99" fmla="*/ 250758 h 2855413"/>
              <a:gd name="connsiteX100" fmla="*/ 238878 w 3849182"/>
              <a:gd name="connsiteY100" fmla="*/ 126068 h 2855413"/>
              <a:gd name="connsiteX101" fmla="*/ 280442 w 3849182"/>
              <a:gd name="connsiteY101" fmla="*/ 112213 h 2855413"/>
              <a:gd name="connsiteX102" fmla="*/ 308151 w 3849182"/>
              <a:gd name="connsiteY102" fmla="*/ 70649 h 2855413"/>
              <a:gd name="connsiteX103" fmla="*/ 349715 w 3849182"/>
              <a:gd name="connsiteY103" fmla="*/ 56795 h 2855413"/>
              <a:gd name="connsiteX104" fmla="*/ 529824 w 3849182"/>
              <a:gd name="connsiteY104" fmla="*/ 15231 h 2855413"/>
              <a:gd name="connsiteX105" fmla="*/ 654515 w 3849182"/>
              <a:gd name="connsiteY105" fmla="*/ 29086 h 2855413"/>
              <a:gd name="connsiteX106" fmla="*/ 737642 w 3849182"/>
              <a:gd name="connsiteY106" fmla="*/ 98358 h 2855413"/>
              <a:gd name="connsiteX107" fmla="*/ 779205 w 3849182"/>
              <a:gd name="connsiteY107" fmla="*/ 112213 h 2855413"/>
              <a:gd name="connsiteX108" fmla="*/ 848478 w 3849182"/>
              <a:gd name="connsiteY108" fmla="*/ 153777 h 2855413"/>
              <a:gd name="connsiteX109" fmla="*/ 973169 w 3849182"/>
              <a:gd name="connsiteY109" fmla="*/ 223049 h 2855413"/>
              <a:gd name="connsiteX110" fmla="*/ 1042442 w 3849182"/>
              <a:gd name="connsiteY110" fmla="*/ 278468 h 2855413"/>
              <a:gd name="connsiteX111" fmla="*/ 1070151 w 3849182"/>
              <a:gd name="connsiteY111" fmla="*/ 320031 h 2855413"/>
              <a:gd name="connsiteX112" fmla="*/ 1070151 w 3849182"/>
              <a:gd name="connsiteY112" fmla="*/ 361595 h 2855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3849182" h="2855413">
                <a:moveTo>
                  <a:pt x="973169" y="333886"/>
                </a:moveTo>
                <a:cubicBezTo>
                  <a:pt x="1065533" y="329268"/>
                  <a:pt x="1159414" y="337335"/>
                  <a:pt x="1250260" y="320031"/>
                </a:cubicBezTo>
                <a:cubicBezTo>
                  <a:pt x="1264606" y="317298"/>
                  <a:pt x="1252231" y="286956"/>
                  <a:pt x="1264115" y="278468"/>
                </a:cubicBezTo>
                <a:cubicBezTo>
                  <a:pt x="1287882" y="261491"/>
                  <a:pt x="1347242" y="250758"/>
                  <a:pt x="1347242" y="250758"/>
                </a:cubicBezTo>
                <a:cubicBezTo>
                  <a:pt x="1423446" y="276161"/>
                  <a:pt x="1355167" y="249350"/>
                  <a:pt x="1430369" y="292322"/>
                </a:cubicBezTo>
                <a:cubicBezTo>
                  <a:pt x="1448301" y="302569"/>
                  <a:pt x="1467855" y="309784"/>
                  <a:pt x="1485787" y="320031"/>
                </a:cubicBezTo>
                <a:cubicBezTo>
                  <a:pt x="1500244" y="328292"/>
                  <a:pt x="1512458" y="340293"/>
                  <a:pt x="1527351" y="347740"/>
                </a:cubicBezTo>
                <a:cubicBezTo>
                  <a:pt x="1540413" y="354271"/>
                  <a:pt x="1555060" y="356977"/>
                  <a:pt x="1568915" y="361595"/>
                </a:cubicBezTo>
                <a:lnTo>
                  <a:pt x="2621860" y="347740"/>
                </a:lnTo>
                <a:cubicBezTo>
                  <a:pt x="2636459" y="347370"/>
                  <a:pt x="2649382" y="337898"/>
                  <a:pt x="2663424" y="333886"/>
                </a:cubicBezTo>
                <a:cubicBezTo>
                  <a:pt x="2785191" y="299096"/>
                  <a:pt x="2660757" y="339392"/>
                  <a:pt x="2760405" y="306177"/>
                </a:cubicBezTo>
                <a:lnTo>
                  <a:pt x="2843533" y="250758"/>
                </a:lnTo>
                <a:cubicBezTo>
                  <a:pt x="2857387" y="241522"/>
                  <a:pt x="2869299" y="228314"/>
                  <a:pt x="2885096" y="223049"/>
                </a:cubicBezTo>
                <a:lnTo>
                  <a:pt x="2926660" y="209195"/>
                </a:lnTo>
                <a:cubicBezTo>
                  <a:pt x="2995933" y="213813"/>
                  <a:pt x="3065433" y="215781"/>
                  <a:pt x="3134478" y="223049"/>
                </a:cubicBezTo>
                <a:cubicBezTo>
                  <a:pt x="3159898" y="225725"/>
                  <a:pt x="3205706" y="242174"/>
                  <a:pt x="3231460" y="250758"/>
                </a:cubicBezTo>
                <a:cubicBezTo>
                  <a:pt x="3240696" y="259995"/>
                  <a:pt x="3247968" y="271747"/>
                  <a:pt x="3259169" y="278468"/>
                </a:cubicBezTo>
                <a:cubicBezTo>
                  <a:pt x="3271692" y="285982"/>
                  <a:pt x="3287310" y="286569"/>
                  <a:pt x="3300733" y="292322"/>
                </a:cubicBezTo>
                <a:cubicBezTo>
                  <a:pt x="3319716" y="300458"/>
                  <a:pt x="3337678" y="310795"/>
                  <a:pt x="3356151" y="320031"/>
                </a:cubicBezTo>
                <a:cubicBezTo>
                  <a:pt x="3413248" y="405678"/>
                  <a:pt x="3349853" y="322130"/>
                  <a:pt x="3425424" y="389304"/>
                </a:cubicBezTo>
                <a:cubicBezTo>
                  <a:pt x="3454712" y="415338"/>
                  <a:pt x="3508551" y="472431"/>
                  <a:pt x="3508551" y="472431"/>
                </a:cubicBezTo>
                <a:cubicBezTo>
                  <a:pt x="3535040" y="551903"/>
                  <a:pt x="3504471" y="480846"/>
                  <a:pt x="3550115" y="541704"/>
                </a:cubicBezTo>
                <a:cubicBezTo>
                  <a:pt x="3630935" y="649463"/>
                  <a:pt x="3569741" y="600970"/>
                  <a:pt x="3647096" y="652540"/>
                </a:cubicBezTo>
                <a:cubicBezTo>
                  <a:pt x="3633242" y="661776"/>
                  <a:pt x="3598086" y="665356"/>
                  <a:pt x="3605533" y="680249"/>
                </a:cubicBezTo>
                <a:cubicBezTo>
                  <a:pt x="3628899" y="726982"/>
                  <a:pt x="3679424" y="754140"/>
                  <a:pt x="3716369" y="791086"/>
                </a:cubicBezTo>
                <a:cubicBezTo>
                  <a:pt x="3728143" y="802860"/>
                  <a:pt x="3733418" y="819857"/>
                  <a:pt x="3744078" y="832649"/>
                </a:cubicBezTo>
                <a:cubicBezTo>
                  <a:pt x="3814287" y="916899"/>
                  <a:pt x="3762079" y="827087"/>
                  <a:pt x="3813351" y="929631"/>
                </a:cubicBezTo>
                <a:cubicBezTo>
                  <a:pt x="3842965" y="1048092"/>
                  <a:pt x="3849182" y="1045623"/>
                  <a:pt x="3799496" y="1234431"/>
                </a:cubicBezTo>
                <a:cubicBezTo>
                  <a:pt x="3795779" y="1248554"/>
                  <a:pt x="3771356" y="1242533"/>
                  <a:pt x="3757933" y="1248286"/>
                </a:cubicBezTo>
                <a:cubicBezTo>
                  <a:pt x="3738950" y="1256422"/>
                  <a:pt x="3720447" y="1265748"/>
                  <a:pt x="3702515" y="1275995"/>
                </a:cubicBezTo>
                <a:cubicBezTo>
                  <a:pt x="3688058" y="1284256"/>
                  <a:pt x="3676167" y="1296941"/>
                  <a:pt x="3660951" y="1303704"/>
                </a:cubicBezTo>
                <a:cubicBezTo>
                  <a:pt x="3634261" y="1315566"/>
                  <a:pt x="3577824" y="1331413"/>
                  <a:pt x="3577824" y="1331413"/>
                </a:cubicBezTo>
                <a:cubicBezTo>
                  <a:pt x="3573206" y="1345268"/>
                  <a:pt x="3574296" y="1362650"/>
                  <a:pt x="3563969" y="1372977"/>
                </a:cubicBezTo>
                <a:cubicBezTo>
                  <a:pt x="3553642" y="1383304"/>
                  <a:pt x="3535171" y="1379739"/>
                  <a:pt x="3522405" y="1386831"/>
                </a:cubicBezTo>
                <a:cubicBezTo>
                  <a:pt x="3493294" y="1403004"/>
                  <a:pt x="3466987" y="1423776"/>
                  <a:pt x="3439278" y="1442249"/>
                </a:cubicBezTo>
                <a:cubicBezTo>
                  <a:pt x="3422094" y="1453705"/>
                  <a:pt x="3401792" y="1459711"/>
                  <a:pt x="3383860" y="1469958"/>
                </a:cubicBezTo>
                <a:cubicBezTo>
                  <a:pt x="3369403" y="1478219"/>
                  <a:pt x="3357601" y="1491109"/>
                  <a:pt x="3342296" y="1497668"/>
                </a:cubicBezTo>
                <a:cubicBezTo>
                  <a:pt x="3324794" y="1505169"/>
                  <a:pt x="3305351" y="1506904"/>
                  <a:pt x="3286878" y="1511522"/>
                </a:cubicBezTo>
                <a:cubicBezTo>
                  <a:pt x="3273024" y="1520758"/>
                  <a:pt x="3260531" y="1532468"/>
                  <a:pt x="3245315" y="1539231"/>
                </a:cubicBezTo>
                <a:cubicBezTo>
                  <a:pt x="3231389" y="1545420"/>
                  <a:pt x="3133633" y="1577810"/>
                  <a:pt x="3106769" y="1580795"/>
                </a:cubicBezTo>
                <a:cubicBezTo>
                  <a:pt x="2939256" y="1599408"/>
                  <a:pt x="2940598" y="1585399"/>
                  <a:pt x="2801969" y="1608504"/>
                </a:cubicBezTo>
                <a:cubicBezTo>
                  <a:pt x="2783187" y="1611634"/>
                  <a:pt x="2765139" y="1618227"/>
                  <a:pt x="2746551" y="1622358"/>
                </a:cubicBezTo>
                <a:cubicBezTo>
                  <a:pt x="2695699" y="1633658"/>
                  <a:pt x="2670130" y="1635587"/>
                  <a:pt x="2621860" y="1650068"/>
                </a:cubicBezTo>
                <a:cubicBezTo>
                  <a:pt x="2593884" y="1658461"/>
                  <a:pt x="2538733" y="1677777"/>
                  <a:pt x="2538733" y="1677777"/>
                </a:cubicBezTo>
                <a:cubicBezTo>
                  <a:pt x="2543351" y="1811704"/>
                  <a:pt x="2534876" y="1946727"/>
                  <a:pt x="2552587" y="2079558"/>
                </a:cubicBezTo>
                <a:cubicBezTo>
                  <a:pt x="2554517" y="2094034"/>
                  <a:pt x="2582747" y="2084290"/>
                  <a:pt x="2594151" y="2093413"/>
                </a:cubicBezTo>
                <a:cubicBezTo>
                  <a:pt x="2607153" y="2103815"/>
                  <a:pt x="2611200" y="2122185"/>
                  <a:pt x="2621860" y="2134977"/>
                </a:cubicBezTo>
                <a:cubicBezTo>
                  <a:pt x="2634403" y="2150029"/>
                  <a:pt x="2649569" y="2162686"/>
                  <a:pt x="2663424" y="2176540"/>
                </a:cubicBezTo>
                <a:cubicBezTo>
                  <a:pt x="2696365" y="2275367"/>
                  <a:pt x="2649656" y="2155889"/>
                  <a:pt x="2718842" y="2259668"/>
                </a:cubicBezTo>
                <a:cubicBezTo>
                  <a:pt x="2726943" y="2271819"/>
                  <a:pt x="2726165" y="2288169"/>
                  <a:pt x="2732696" y="2301231"/>
                </a:cubicBezTo>
                <a:cubicBezTo>
                  <a:pt x="2740143" y="2316124"/>
                  <a:pt x="2751169" y="2328940"/>
                  <a:pt x="2760405" y="2342795"/>
                </a:cubicBezTo>
                <a:cubicBezTo>
                  <a:pt x="2756095" y="2355724"/>
                  <a:pt x="2729797" y="2431080"/>
                  <a:pt x="2732696" y="2439777"/>
                </a:cubicBezTo>
                <a:cubicBezTo>
                  <a:pt x="2737962" y="2455574"/>
                  <a:pt x="2761468" y="2456826"/>
                  <a:pt x="2774260" y="2467486"/>
                </a:cubicBezTo>
                <a:cubicBezTo>
                  <a:pt x="2789312" y="2480029"/>
                  <a:pt x="2801969" y="2495195"/>
                  <a:pt x="2815824" y="2509049"/>
                </a:cubicBezTo>
                <a:cubicBezTo>
                  <a:pt x="2714224" y="2513667"/>
                  <a:pt x="2611452" y="2506835"/>
                  <a:pt x="2511024" y="2522904"/>
                </a:cubicBezTo>
                <a:cubicBezTo>
                  <a:pt x="2491677" y="2526000"/>
                  <a:pt x="2480329" y="2548165"/>
                  <a:pt x="2469460" y="2564468"/>
                </a:cubicBezTo>
                <a:cubicBezTo>
                  <a:pt x="2448749" y="2595534"/>
                  <a:pt x="2460234" y="2629103"/>
                  <a:pt x="2441751" y="2661449"/>
                </a:cubicBezTo>
                <a:cubicBezTo>
                  <a:pt x="2411044" y="2715187"/>
                  <a:pt x="2386340" y="2704551"/>
                  <a:pt x="2330915" y="2716868"/>
                </a:cubicBezTo>
                <a:cubicBezTo>
                  <a:pt x="2312327" y="2720999"/>
                  <a:pt x="2293969" y="2726104"/>
                  <a:pt x="2275496" y="2730722"/>
                </a:cubicBezTo>
                <a:cubicBezTo>
                  <a:pt x="2261642" y="2739958"/>
                  <a:pt x="2249581" y="2752741"/>
                  <a:pt x="2233933" y="2758431"/>
                </a:cubicBezTo>
                <a:cubicBezTo>
                  <a:pt x="2198143" y="2771445"/>
                  <a:pt x="2123096" y="2786140"/>
                  <a:pt x="2123096" y="2786140"/>
                </a:cubicBezTo>
                <a:cubicBezTo>
                  <a:pt x="2037751" y="2843037"/>
                  <a:pt x="2089815" y="2818007"/>
                  <a:pt x="1915278" y="2827704"/>
                </a:cubicBezTo>
                <a:lnTo>
                  <a:pt x="1333387" y="2855413"/>
                </a:lnTo>
                <a:cubicBezTo>
                  <a:pt x="1314914" y="2850795"/>
                  <a:pt x="1292597" y="2853748"/>
                  <a:pt x="1277969" y="2841558"/>
                </a:cubicBezTo>
                <a:cubicBezTo>
                  <a:pt x="1253260" y="2820967"/>
                  <a:pt x="1250052" y="2771871"/>
                  <a:pt x="1236405" y="2744577"/>
                </a:cubicBezTo>
                <a:cubicBezTo>
                  <a:pt x="1228958" y="2729684"/>
                  <a:pt x="1217932" y="2716868"/>
                  <a:pt x="1208696" y="2703013"/>
                </a:cubicBezTo>
                <a:cubicBezTo>
                  <a:pt x="1204078" y="2689158"/>
                  <a:pt x="1196455" y="2675964"/>
                  <a:pt x="1194842" y="2661449"/>
                </a:cubicBezTo>
                <a:cubicBezTo>
                  <a:pt x="1187175" y="2592447"/>
                  <a:pt x="1196888" y="2521212"/>
                  <a:pt x="1180987" y="2453631"/>
                </a:cubicBezTo>
                <a:cubicBezTo>
                  <a:pt x="1177173" y="2437423"/>
                  <a:pt x="1154640" y="2432685"/>
                  <a:pt x="1139424" y="2425922"/>
                </a:cubicBezTo>
                <a:cubicBezTo>
                  <a:pt x="1112733" y="2414059"/>
                  <a:pt x="1084005" y="2407450"/>
                  <a:pt x="1056296" y="2398213"/>
                </a:cubicBezTo>
                <a:cubicBezTo>
                  <a:pt x="904721" y="2347688"/>
                  <a:pt x="1134308" y="2428266"/>
                  <a:pt x="973169" y="2356649"/>
                </a:cubicBezTo>
                <a:cubicBezTo>
                  <a:pt x="946479" y="2344787"/>
                  <a:pt x="917751" y="2338176"/>
                  <a:pt x="890042" y="2328940"/>
                </a:cubicBezTo>
                <a:cubicBezTo>
                  <a:pt x="826143" y="2307641"/>
                  <a:pt x="862790" y="2317949"/>
                  <a:pt x="779205" y="2301231"/>
                </a:cubicBezTo>
                <a:cubicBezTo>
                  <a:pt x="765351" y="2291995"/>
                  <a:pt x="748302" y="2286314"/>
                  <a:pt x="737642" y="2273522"/>
                </a:cubicBezTo>
                <a:cubicBezTo>
                  <a:pt x="724420" y="2257656"/>
                  <a:pt x="720180" y="2236036"/>
                  <a:pt x="709933" y="2218104"/>
                </a:cubicBezTo>
                <a:cubicBezTo>
                  <a:pt x="701672" y="2203647"/>
                  <a:pt x="690485" y="2190997"/>
                  <a:pt x="682224" y="2176540"/>
                </a:cubicBezTo>
                <a:cubicBezTo>
                  <a:pt x="654832" y="2128604"/>
                  <a:pt x="656204" y="2126188"/>
                  <a:pt x="640660" y="2079558"/>
                </a:cubicBezTo>
                <a:lnTo>
                  <a:pt x="668369" y="1996431"/>
                </a:lnTo>
                <a:lnTo>
                  <a:pt x="682224" y="1954868"/>
                </a:lnTo>
                <a:cubicBezTo>
                  <a:pt x="670531" y="1908097"/>
                  <a:pt x="664739" y="1874322"/>
                  <a:pt x="640660" y="1830177"/>
                </a:cubicBezTo>
                <a:cubicBezTo>
                  <a:pt x="574309" y="1708532"/>
                  <a:pt x="608829" y="1783667"/>
                  <a:pt x="543678" y="1705486"/>
                </a:cubicBezTo>
                <a:cubicBezTo>
                  <a:pt x="533018" y="1692694"/>
                  <a:pt x="524230" y="1678379"/>
                  <a:pt x="515969" y="1663922"/>
                </a:cubicBezTo>
                <a:cubicBezTo>
                  <a:pt x="505722" y="1645990"/>
                  <a:pt x="502864" y="1623108"/>
                  <a:pt x="488260" y="1608504"/>
                </a:cubicBezTo>
                <a:cubicBezTo>
                  <a:pt x="477933" y="1598177"/>
                  <a:pt x="459758" y="1601180"/>
                  <a:pt x="446696" y="1594649"/>
                </a:cubicBezTo>
                <a:cubicBezTo>
                  <a:pt x="431803" y="1587202"/>
                  <a:pt x="418987" y="1576176"/>
                  <a:pt x="405133" y="1566940"/>
                </a:cubicBezTo>
                <a:cubicBezTo>
                  <a:pt x="383205" y="1534049"/>
                  <a:pt x="361634" y="1500027"/>
                  <a:pt x="335860" y="1469958"/>
                </a:cubicBezTo>
                <a:cubicBezTo>
                  <a:pt x="323109" y="1455082"/>
                  <a:pt x="308151" y="1442249"/>
                  <a:pt x="294296" y="1428395"/>
                </a:cubicBezTo>
                <a:cubicBezTo>
                  <a:pt x="289678" y="1414540"/>
                  <a:pt x="286973" y="1399893"/>
                  <a:pt x="280442" y="1386831"/>
                </a:cubicBezTo>
                <a:cubicBezTo>
                  <a:pt x="261154" y="1348255"/>
                  <a:pt x="241808" y="1334343"/>
                  <a:pt x="211169" y="1303704"/>
                </a:cubicBezTo>
                <a:cubicBezTo>
                  <a:pt x="206551" y="1289849"/>
                  <a:pt x="204829" y="1274663"/>
                  <a:pt x="197315" y="1262140"/>
                </a:cubicBezTo>
                <a:cubicBezTo>
                  <a:pt x="190594" y="1250939"/>
                  <a:pt x="175447" y="1246114"/>
                  <a:pt x="169605" y="1234431"/>
                </a:cubicBezTo>
                <a:cubicBezTo>
                  <a:pt x="156543" y="1208307"/>
                  <a:pt x="151132" y="1179013"/>
                  <a:pt x="141896" y="1151304"/>
                </a:cubicBezTo>
                <a:lnTo>
                  <a:pt x="100333" y="1026613"/>
                </a:lnTo>
                <a:cubicBezTo>
                  <a:pt x="94312" y="1008549"/>
                  <a:pt x="91950" y="989433"/>
                  <a:pt x="86478" y="971195"/>
                </a:cubicBezTo>
                <a:cubicBezTo>
                  <a:pt x="78085" y="943219"/>
                  <a:pt x="58769" y="888068"/>
                  <a:pt x="58769" y="888068"/>
                </a:cubicBezTo>
                <a:cubicBezTo>
                  <a:pt x="54151" y="855741"/>
                  <a:pt x="47327" y="823652"/>
                  <a:pt x="44915" y="791086"/>
                </a:cubicBezTo>
                <a:cubicBezTo>
                  <a:pt x="41823" y="749339"/>
                  <a:pt x="0" y="562260"/>
                  <a:pt x="44915" y="472431"/>
                </a:cubicBezTo>
                <a:cubicBezTo>
                  <a:pt x="62392" y="437478"/>
                  <a:pt x="74562" y="428930"/>
                  <a:pt x="100333" y="403158"/>
                </a:cubicBezTo>
                <a:cubicBezTo>
                  <a:pt x="135153" y="298696"/>
                  <a:pt x="88185" y="427452"/>
                  <a:pt x="141896" y="320031"/>
                </a:cubicBezTo>
                <a:cubicBezTo>
                  <a:pt x="177867" y="248091"/>
                  <a:pt x="129338" y="304882"/>
                  <a:pt x="183460" y="250758"/>
                </a:cubicBezTo>
                <a:cubicBezTo>
                  <a:pt x="191927" y="225357"/>
                  <a:pt x="208939" y="150019"/>
                  <a:pt x="238878" y="126068"/>
                </a:cubicBezTo>
                <a:cubicBezTo>
                  <a:pt x="250282" y="116945"/>
                  <a:pt x="266587" y="116831"/>
                  <a:pt x="280442" y="112213"/>
                </a:cubicBezTo>
                <a:cubicBezTo>
                  <a:pt x="289678" y="98358"/>
                  <a:pt x="295149" y="81051"/>
                  <a:pt x="308151" y="70649"/>
                </a:cubicBezTo>
                <a:cubicBezTo>
                  <a:pt x="319555" y="61526"/>
                  <a:pt x="336653" y="63326"/>
                  <a:pt x="349715" y="56795"/>
                </a:cubicBezTo>
                <a:cubicBezTo>
                  <a:pt x="463307" y="0"/>
                  <a:pt x="281578" y="40056"/>
                  <a:pt x="529824" y="15231"/>
                </a:cubicBezTo>
                <a:cubicBezTo>
                  <a:pt x="571388" y="19849"/>
                  <a:pt x="613944" y="18943"/>
                  <a:pt x="654515" y="29086"/>
                </a:cubicBezTo>
                <a:cubicBezTo>
                  <a:pt x="690774" y="38151"/>
                  <a:pt x="709728" y="79749"/>
                  <a:pt x="737642" y="98358"/>
                </a:cubicBezTo>
                <a:cubicBezTo>
                  <a:pt x="749793" y="106459"/>
                  <a:pt x="765351" y="107595"/>
                  <a:pt x="779205" y="112213"/>
                </a:cubicBezTo>
                <a:cubicBezTo>
                  <a:pt x="841373" y="174379"/>
                  <a:pt x="767544" y="108813"/>
                  <a:pt x="848478" y="153777"/>
                </a:cubicBezTo>
                <a:cubicBezTo>
                  <a:pt x="991388" y="233172"/>
                  <a:pt x="879124" y="191702"/>
                  <a:pt x="973169" y="223049"/>
                </a:cubicBezTo>
                <a:cubicBezTo>
                  <a:pt x="1004034" y="243626"/>
                  <a:pt x="1019878" y="250263"/>
                  <a:pt x="1042442" y="278468"/>
                </a:cubicBezTo>
                <a:cubicBezTo>
                  <a:pt x="1052844" y="291470"/>
                  <a:pt x="1064886" y="304235"/>
                  <a:pt x="1070151" y="320031"/>
                </a:cubicBezTo>
                <a:cubicBezTo>
                  <a:pt x="1074532" y="333175"/>
                  <a:pt x="1070151" y="347740"/>
                  <a:pt x="1070151" y="361595"/>
                </a:cubicBezTo>
              </a:path>
            </a:pathLst>
          </a:cu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6589079" y="1004154"/>
            <a:ext cx="144000" cy="144000"/>
          </a:xfrm>
          <a:prstGeom prst="rect">
            <a:avLst/>
          </a:prstGeom>
          <a:solidFill>
            <a:schemeClr val="bg1"/>
          </a:solidFill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6849600" y="1004156"/>
            <a:ext cx="2294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prstClr val="black"/>
                </a:solidFill>
              </a:rPr>
              <a:t>Граница промышленной площадки</a:t>
            </a:r>
            <a:endParaRPr lang="ru-RU" sz="1200" dirty="0">
              <a:solidFill>
                <a:prstClr val="black"/>
              </a:solidFill>
            </a:endParaRPr>
          </a:p>
        </p:txBody>
      </p:sp>
      <p:grpSp>
        <p:nvGrpSpPr>
          <p:cNvPr id="3" name="Группа 110"/>
          <p:cNvGrpSpPr/>
          <p:nvPr/>
        </p:nvGrpSpPr>
        <p:grpSpPr>
          <a:xfrm>
            <a:off x="4495801" y="2362200"/>
            <a:ext cx="304800" cy="304800"/>
            <a:chOff x="6096000" y="1438275"/>
            <a:chExt cx="533400" cy="438150"/>
          </a:xfrm>
        </p:grpSpPr>
        <p:sp>
          <p:nvSpPr>
            <p:cNvPr id="112" name="Прямоугольник 111"/>
            <p:cNvSpPr/>
            <p:nvPr/>
          </p:nvSpPr>
          <p:spPr>
            <a:xfrm>
              <a:off x="6096000" y="1638300"/>
              <a:ext cx="533400" cy="23812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13" name="Равнобедренный треугольник 112"/>
            <p:cNvSpPr/>
            <p:nvPr/>
          </p:nvSpPr>
          <p:spPr>
            <a:xfrm>
              <a:off x="6096000" y="1438275"/>
              <a:ext cx="514293" cy="142875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Группа 116"/>
          <p:cNvGrpSpPr/>
          <p:nvPr/>
        </p:nvGrpSpPr>
        <p:grpSpPr>
          <a:xfrm>
            <a:off x="2514600" y="2133600"/>
            <a:ext cx="304800" cy="304800"/>
            <a:chOff x="6096000" y="1438275"/>
            <a:chExt cx="533400" cy="438150"/>
          </a:xfrm>
        </p:grpSpPr>
        <p:sp>
          <p:nvSpPr>
            <p:cNvPr id="118" name="Прямоугольник 117"/>
            <p:cNvSpPr/>
            <p:nvPr/>
          </p:nvSpPr>
          <p:spPr>
            <a:xfrm>
              <a:off x="6096000" y="1638300"/>
              <a:ext cx="533400" cy="23812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19" name="Равнобедренный треугольник 118"/>
            <p:cNvSpPr/>
            <p:nvPr/>
          </p:nvSpPr>
          <p:spPr>
            <a:xfrm>
              <a:off x="6096000" y="1438275"/>
              <a:ext cx="514293" cy="142875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Группа 119"/>
          <p:cNvGrpSpPr/>
          <p:nvPr/>
        </p:nvGrpSpPr>
        <p:grpSpPr>
          <a:xfrm>
            <a:off x="3581400" y="2667000"/>
            <a:ext cx="304800" cy="304800"/>
            <a:chOff x="6096000" y="1438275"/>
            <a:chExt cx="533400" cy="438150"/>
          </a:xfrm>
        </p:grpSpPr>
        <p:sp>
          <p:nvSpPr>
            <p:cNvPr id="121" name="Прямоугольник 120"/>
            <p:cNvSpPr/>
            <p:nvPr/>
          </p:nvSpPr>
          <p:spPr>
            <a:xfrm>
              <a:off x="6096000" y="1638300"/>
              <a:ext cx="533400" cy="23812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22" name="Равнобедренный треугольник 121"/>
            <p:cNvSpPr/>
            <p:nvPr/>
          </p:nvSpPr>
          <p:spPr>
            <a:xfrm>
              <a:off x="6096000" y="1438275"/>
              <a:ext cx="514293" cy="142875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9" name="Группа 122"/>
          <p:cNvGrpSpPr/>
          <p:nvPr/>
        </p:nvGrpSpPr>
        <p:grpSpPr>
          <a:xfrm>
            <a:off x="3886201" y="2667000"/>
            <a:ext cx="304800" cy="304800"/>
            <a:chOff x="6096000" y="1438275"/>
            <a:chExt cx="533400" cy="438150"/>
          </a:xfrm>
        </p:grpSpPr>
        <p:sp>
          <p:nvSpPr>
            <p:cNvPr id="124" name="Прямоугольник 123"/>
            <p:cNvSpPr/>
            <p:nvPr/>
          </p:nvSpPr>
          <p:spPr>
            <a:xfrm>
              <a:off x="6096000" y="1638300"/>
              <a:ext cx="533400" cy="23812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25" name="Равнобедренный треугольник 124"/>
            <p:cNvSpPr/>
            <p:nvPr/>
          </p:nvSpPr>
          <p:spPr>
            <a:xfrm>
              <a:off x="6096000" y="1438275"/>
              <a:ext cx="514293" cy="142875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69" name="Номер слайда 6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32FBF76-DBF5-436A-9CE2-B6FA788D7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0" name="Управляющая кнопка: домой 69">
            <a:hlinkClick r:id="" action="ppaction://hlinkshowjump?jump=firstslide" highlightClick="1"/>
          </p:cNvPr>
          <p:cNvSpPr/>
          <p:nvPr/>
        </p:nvSpPr>
        <p:spPr>
          <a:xfrm>
            <a:off x="6549429" y="1489830"/>
            <a:ext cx="304800" cy="304800"/>
          </a:xfrm>
          <a:prstGeom prst="actionButtonHom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1" name="Управляющая кнопка: домой 70">
            <a:hlinkClick r:id="" action="ppaction://hlinkshowjump?jump=firstslide" highlightClick="1"/>
          </p:cNvPr>
          <p:cNvSpPr/>
          <p:nvPr/>
        </p:nvSpPr>
        <p:spPr>
          <a:xfrm>
            <a:off x="1981200" y="2362200"/>
            <a:ext cx="304800" cy="304800"/>
          </a:xfrm>
          <a:prstGeom prst="actionButtonHom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2" name="Управляющая кнопка: домой 71">
            <a:hlinkClick r:id="" action="ppaction://hlinkshowjump?jump=firstslide" highlightClick="1"/>
          </p:cNvPr>
          <p:cNvSpPr/>
          <p:nvPr/>
        </p:nvSpPr>
        <p:spPr>
          <a:xfrm>
            <a:off x="1828801" y="2514600"/>
            <a:ext cx="304800" cy="304800"/>
          </a:xfrm>
          <a:prstGeom prst="actionButtonHom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3" name="Управляющая кнопка: домой 72">
            <a:hlinkClick r:id="" action="ppaction://hlinkshowjump?jump=firstslide" highlightClick="1"/>
          </p:cNvPr>
          <p:cNvSpPr/>
          <p:nvPr/>
        </p:nvSpPr>
        <p:spPr>
          <a:xfrm>
            <a:off x="2057401" y="2590800"/>
            <a:ext cx="304800" cy="304800"/>
          </a:xfrm>
          <a:prstGeom prst="actionButtonHom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4" name="Управляющая кнопка: домой 73">
            <a:hlinkClick r:id="" action="ppaction://hlinkshowjump?jump=firstslide" highlightClick="1"/>
          </p:cNvPr>
          <p:cNvSpPr/>
          <p:nvPr/>
        </p:nvSpPr>
        <p:spPr>
          <a:xfrm>
            <a:off x="1905000" y="2819400"/>
            <a:ext cx="304800" cy="304800"/>
          </a:xfrm>
          <a:prstGeom prst="actionButtonHom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6" name="Управляющая кнопка: домой 75">
            <a:hlinkClick r:id="" action="ppaction://hlinkshowjump?jump=firstslide" highlightClick="1"/>
          </p:cNvPr>
          <p:cNvSpPr/>
          <p:nvPr/>
        </p:nvSpPr>
        <p:spPr>
          <a:xfrm>
            <a:off x="2057401" y="2971800"/>
            <a:ext cx="304800" cy="304800"/>
          </a:xfrm>
          <a:prstGeom prst="actionButtonHom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7" name="Управляющая кнопка: домой 76">
            <a:hlinkClick r:id="" action="ppaction://hlinkshowjump?jump=firstslide" highlightClick="1"/>
          </p:cNvPr>
          <p:cNvSpPr/>
          <p:nvPr/>
        </p:nvSpPr>
        <p:spPr>
          <a:xfrm>
            <a:off x="1981200" y="3200400"/>
            <a:ext cx="304800" cy="304800"/>
          </a:xfrm>
          <a:prstGeom prst="actionButtonHom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8" name="Управляющая кнопка: домой 77">
            <a:hlinkClick r:id="" action="ppaction://hlinkshowjump?jump=firstslide" highlightClick="1"/>
          </p:cNvPr>
          <p:cNvSpPr/>
          <p:nvPr/>
        </p:nvSpPr>
        <p:spPr>
          <a:xfrm>
            <a:off x="2209801" y="3352800"/>
            <a:ext cx="304800" cy="304800"/>
          </a:xfrm>
          <a:prstGeom prst="actionButtonHom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0" name="Управляющая кнопка: домой 79">
            <a:hlinkClick r:id="" action="ppaction://hlinkshowjump?jump=firstslide" highlightClick="1"/>
          </p:cNvPr>
          <p:cNvSpPr/>
          <p:nvPr/>
        </p:nvSpPr>
        <p:spPr>
          <a:xfrm>
            <a:off x="2286001" y="3581400"/>
            <a:ext cx="304800" cy="304800"/>
          </a:xfrm>
          <a:prstGeom prst="actionButtonHom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1" name="Управляющая кнопка: домой 80">
            <a:hlinkClick r:id="" action="ppaction://hlinkshowjump?jump=firstslide" highlightClick="1"/>
          </p:cNvPr>
          <p:cNvSpPr/>
          <p:nvPr/>
        </p:nvSpPr>
        <p:spPr>
          <a:xfrm>
            <a:off x="2514600" y="3733800"/>
            <a:ext cx="304800" cy="304800"/>
          </a:xfrm>
          <a:prstGeom prst="actionButtonHom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2" name="Управляющая кнопка: домой 81">
            <a:hlinkClick r:id="" action="ppaction://hlinkshowjump?jump=firstslide" highlightClick="1"/>
          </p:cNvPr>
          <p:cNvSpPr/>
          <p:nvPr/>
        </p:nvSpPr>
        <p:spPr>
          <a:xfrm>
            <a:off x="2514600" y="3962400"/>
            <a:ext cx="304800" cy="304800"/>
          </a:xfrm>
          <a:prstGeom prst="actionButtonHom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3" name="Управляющая кнопка: домой 82">
            <a:hlinkClick r:id="" action="ppaction://hlinkshowjump?jump=firstslide" highlightClick="1"/>
          </p:cNvPr>
          <p:cNvSpPr/>
          <p:nvPr/>
        </p:nvSpPr>
        <p:spPr>
          <a:xfrm>
            <a:off x="2667001" y="4114800"/>
            <a:ext cx="304800" cy="304800"/>
          </a:xfrm>
          <a:prstGeom prst="actionButtonHom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4" name="Управляющая кнопка: домой 83">
            <a:hlinkClick r:id="" action="ppaction://hlinkshowjump?jump=firstslide" highlightClick="1"/>
          </p:cNvPr>
          <p:cNvSpPr/>
          <p:nvPr/>
        </p:nvSpPr>
        <p:spPr>
          <a:xfrm>
            <a:off x="3810000" y="3505200"/>
            <a:ext cx="304800" cy="304800"/>
          </a:xfrm>
          <a:prstGeom prst="actionButtonHom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5" name="Управляющая кнопка: домой 84">
            <a:hlinkClick r:id="" action="ppaction://hlinkshowjump?jump=firstslide" highlightClick="1"/>
          </p:cNvPr>
          <p:cNvSpPr/>
          <p:nvPr/>
        </p:nvSpPr>
        <p:spPr>
          <a:xfrm>
            <a:off x="4038601" y="3581400"/>
            <a:ext cx="304800" cy="304800"/>
          </a:xfrm>
          <a:prstGeom prst="actionButtonHom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6" name="Управляющая кнопка: домой 85">
            <a:hlinkClick r:id="" action="ppaction://hlinkshowjump?jump=firstslide" highlightClick="1"/>
          </p:cNvPr>
          <p:cNvSpPr/>
          <p:nvPr/>
        </p:nvSpPr>
        <p:spPr>
          <a:xfrm>
            <a:off x="4114801" y="3429000"/>
            <a:ext cx="304800" cy="304800"/>
          </a:xfrm>
          <a:prstGeom prst="actionButtonHom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7" name="Управляющая кнопка: домой 86">
            <a:hlinkClick r:id="" action="ppaction://hlinkshowjump?jump=firstslide" highlightClick="1"/>
          </p:cNvPr>
          <p:cNvSpPr/>
          <p:nvPr/>
        </p:nvSpPr>
        <p:spPr>
          <a:xfrm>
            <a:off x="4267201" y="3505200"/>
            <a:ext cx="304800" cy="304800"/>
          </a:xfrm>
          <a:prstGeom prst="actionButtonHom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8" name="Управляющая кнопка: домой 87">
            <a:hlinkClick r:id="" action="ppaction://hlinkshowjump?jump=firstslide" highlightClick="1"/>
          </p:cNvPr>
          <p:cNvSpPr/>
          <p:nvPr/>
        </p:nvSpPr>
        <p:spPr>
          <a:xfrm>
            <a:off x="4495801" y="3352800"/>
            <a:ext cx="304800" cy="304800"/>
          </a:xfrm>
          <a:prstGeom prst="actionButtonHom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9" name="Управляющая кнопка: домой 88">
            <a:hlinkClick r:id="" action="ppaction://hlinkshowjump?jump=firstslide" highlightClick="1"/>
          </p:cNvPr>
          <p:cNvSpPr/>
          <p:nvPr/>
        </p:nvSpPr>
        <p:spPr>
          <a:xfrm>
            <a:off x="4724401" y="3276600"/>
            <a:ext cx="304800" cy="304800"/>
          </a:xfrm>
          <a:prstGeom prst="actionButtonHom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0" name="Управляющая кнопка: домой 89">
            <a:hlinkClick r:id="" action="ppaction://hlinkshowjump?jump=firstslide" highlightClick="1"/>
          </p:cNvPr>
          <p:cNvSpPr/>
          <p:nvPr/>
        </p:nvSpPr>
        <p:spPr>
          <a:xfrm>
            <a:off x="4800600" y="3429000"/>
            <a:ext cx="304800" cy="304800"/>
          </a:xfrm>
          <a:prstGeom prst="actionButtonHom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1" name="Управляющая кнопка: домой 90">
            <a:hlinkClick r:id="" action="ppaction://hlinkshowjump?jump=firstslide" highlightClick="1"/>
          </p:cNvPr>
          <p:cNvSpPr/>
          <p:nvPr/>
        </p:nvSpPr>
        <p:spPr>
          <a:xfrm>
            <a:off x="4953000" y="3124200"/>
            <a:ext cx="304800" cy="304800"/>
          </a:xfrm>
          <a:prstGeom prst="actionButtonHom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2" name="Управляющая кнопка: домой 91">
            <a:hlinkClick r:id="" action="ppaction://hlinkshowjump?jump=firstslide" highlightClick="1"/>
          </p:cNvPr>
          <p:cNvSpPr/>
          <p:nvPr/>
        </p:nvSpPr>
        <p:spPr>
          <a:xfrm>
            <a:off x="5105401" y="3352800"/>
            <a:ext cx="304800" cy="304800"/>
          </a:xfrm>
          <a:prstGeom prst="actionButtonHom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3" name="Управляющая кнопка: домой 92">
            <a:hlinkClick r:id="" action="ppaction://hlinkshowjump?jump=firstslide" highlightClick="1"/>
          </p:cNvPr>
          <p:cNvSpPr/>
          <p:nvPr/>
        </p:nvSpPr>
        <p:spPr>
          <a:xfrm>
            <a:off x="5181600" y="3048000"/>
            <a:ext cx="304800" cy="304800"/>
          </a:xfrm>
          <a:prstGeom prst="actionButtonHom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4" name="Управляющая кнопка: домой 93">
            <a:hlinkClick r:id="" action="ppaction://hlinkshowjump?jump=firstslide" highlightClick="1"/>
          </p:cNvPr>
          <p:cNvSpPr/>
          <p:nvPr/>
        </p:nvSpPr>
        <p:spPr>
          <a:xfrm>
            <a:off x="5410200" y="3200400"/>
            <a:ext cx="304800" cy="304800"/>
          </a:xfrm>
          <a:prstGeom prst="actionButtonHom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5" name="Управляющая кнопка: домой 94">
            <a:hlinkClick r:id="" action="ppaction://hlinkshowjump?jump=firstslide" highlightClick="1"/>
          </p:cNvPr>
          <p:cNvSpPr/>
          <p:nvPr/>
        </p:nvSpPr>
        <p:spPr>
          <a:xfrm>
            <a:off x="5410200" y="2971800"/>
            <a:ext cx="304800" cy="304800"/>
          </a:xfrm>
          <a:prstGeom prst="actionButtonHom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pSp>
        <p:nvGrpSpPr>
          <p:cNvPr id="13" name="Группа 113"/>
          <p:cNvGrpSpPr/>
          <p:nvPr/>
        </p:nvGrpSpPr>
        <p:grpSpPr>
          <a:xfrm>
            <a:off x="4191000" y="2438400"/>
            <a:ext cx="304800" cy="304800"/>
            <a:chOff x="6096000" y="1438275"/>
            <a:chExt cx="533400" cy="438150"/>
          </a:xfrm>
        </p:grpSpPr>
        <p:sp>
          <p:nvSpPr>
            <p:cNvPr id="106" name="Прямоугольник 105"/>
            <p:cNvSpPr/>
            <p:nvPr/>
          </p:nvSpPr>
          <p:spPr>
            <a:xfrm>
              <a:off x="6096000" y="1638300"/>
              <a:ext cx="533400" cy="23812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07" name="Равнобедренный треугольник 106"/>
            <p:cNvSpPr/>
            <p:nvPr/>
          </p:nvSpPr>
          <p:spPr>
            <a:xfrm>
              <a:off x="6096000" y="1438275"/>
              <a:ext cx="514293" cy="142875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105" name="Рамка 104"/>
          <p:cNvSpPr/>
          <p:nvPr/>
        </p:nvSpPr>
        <p:spPr>
          <a:xfrm>
            <a:off x="5181601" y="2286000"/>
            <a:ext cx="533400" cy="457200"/>
          </a:xfrm>
          <a:prstGeom prst="fram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grpSp>
        <p:nvGrpSpPr>
          <p:cNvPr id="14" name="Группа 58"/>
          <p:cNvGrpSpPr/>
          <p:nvPr/>
        </p:nvGrpSpPr>
        <p:grpSpPr>
          <a:xfrm>
            <a:off x="3276601" y="2667000"/>
            <a:ext cx="304800" cy="304800"/>
            <a:chOff x="6096000" y="1438275"/>
            <a:chExt cx="533400" cy="438150"/>
          </a:xfrm>
        </p:grpSpPr>
        <p:sp>
          <p:nvSpPr>
            <p:cNvPr id="110" name="Прямоугольник 109"/>
            <p:cNvSpPr/>
            <p:nvPr/>
          </p:nvSpPr>
          <p:spPr>
            <a:xfrm>
              <a:off x="6096000" y="1638300"/>
              <a:ext cx="533400" cy="23812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11" name="Равнобедренный треугольник 110"/>
            <p:cNvSpPr/>
            <p:nvPr/>
          </p:nvSpPr>
          <p:spPr>
            <a:xfrm>
              <a:off x="6096000" y="1438275"/>
              <a:ext cx="514293" cy="142875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15" name="Группа 58"/>
          <p:cNvGrpSpPr/>
          <p:nvPr/>
        </p:nvGrpSpPr>
        <p:grpSpPr>
          <a:xfrm>
            <a:off x="3048001" y="2514600"/>
            <a:ext cx="304800" cy="304800"/>
            <a:chOff x="6096000" y="1438275"/>
            <a:chExt cx="533400" cy="438150"/>
          </a:xfrm>
        </p:grpSpPr>
        <p:sp>
          <p:nvSpPr>
            <p:cNvPr id="117" name="Прямоугольник 116"/>
            <p:cNvSpPr/>
            <p:nvPr/>
          </p:nvSpPr>
          <p:spPr>
            <a:xfrm>
              <a:off x="6096000" y="1638300"/>
              <a:ext cx="533400" cy="23812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20" name="Равнобедренный треугольник 119"/>
            <p:cNvSpPr/>
            <p:nvPr/>
          </p:nvSpPr>
          <p:spPr>
            <a:xfrm>
              <a:off x="6096000" y="1438275"/>
              <a:ext cx="514293" cy="142875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16" name="Группа 58"/>
          <p:cNvGrpSpPr/>
          <p:nvPr/>
        </p:nvGrpSpPr>
        <p:grpSpPr>
          <a:xfrm>
            <a:off x="2819401" y="2286000"/>
            <a:ext cx="304800" cy="304800"/>
            <a:chOff x="6096000" y="1438275"/>
            <a:chExt cx="533400" cy="438150"/>
          </a:xfrm>
        </p:grpSpPr>
        <p:sp>
          <p:nvSpPr>
            <p:cNvPr id="126" name="Прямоугольник 125"/>
            <p:cNvSpPr/>
            <p:nvPr/>
          </p:nvSpPr>
          <p:spPr>
            <a:xfrm>
              <a:off x="6096000" y="1638300"/>
              <a:ext cx="533400" cy="23812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27" name="Равнобедренный треугольник 126"/>
            <p:cNvSpPr/>
            <p:nvPr/>
          </p:nvSpPr>
          <p:spPr>
            <a:xfrm>
              <a:off x="6096000" y="1438275"/>
              <a:ext cx="514293" cy="142875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96" name="Прямоугольник 95"/>
          <p:cNvSpPr/>
          <p:nvPr/>
        </p:nvSpPr>
        <p:spPr>
          <a:xfrm>
            <a:off x="152400" y="5406356"/>
            <a:ext cx="8596064" cy="1451645"/>
          </a:xfrm>
          <a:prstGeom prst="rect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91430" tIns="45716" rIns="91430" bIns="45716" anchor="ctr"/>
          <a:lstStyle/>
          <a:p>
            <a:pPr marL="0" lvl="1">
              <a:defRPr/>
            </a:pPr>
            <a:endParaRPr lang="ru-RU" sz="1400" b="1" dirty="0" smtClean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pPr marL="0" lvl="1">
              <a:defRPr/>
            </a:pPr>
            <a:endParaRPr lang="ru-RU" sz="14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pPr marL="0" lvl="1">
              <a:defRPr/>
            </a:pPr>
            <a:r>
              <a:rPr lang="ru-RU" sz="1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Итоги реализации проекта </a:t>
            </a:r>
            <a:r>
              <a:rPr lang="ru-RU" sz="1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:  1.Сокращены   объемы выбросов ЗВ в атмосферу на 19,6 % или на 8,7 тыс. т. ,  достигнув при этом допустимый норматив выброса по метану. </a:t>
            </a:r>
          </a:p>
          <a:p>
            <a:pPr marL="0" lvl="1">
              <a:defRPr/>
            </a:pPr>
            <a:r>
              <a:rPr lang="ru-RU" sz="1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2. Снижено  количество домов  из границ СЗЗ на 586 домов, и сокращены  затраты на вынос жилья ≈ на 1 млрд. рублей </a:t>
            </a:r>
          </a:p>
          <a:p>
            <a:pPr algn="just"/>
            <a:r>
              <a:rPr lang="ru-RU" sz="1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3. Впервые в  угольной отрасли в России  </a:t>
            </a:r>
            <a:r>
              <a:rPr lang="ru-RU" sz="16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средства </a:t>
            </a:r>
            <a:r>
              <a:rPr lang="ru-RU" sz="16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в размере 431,6 тысяч евро за утилизацию метана </a:t>
            </a:r>
            <a:r>
              <a:rPr lang="ru-RU" sz="16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поступили на счет  </a:t>
            </a:r>
            <a:r>
              <a:rPr lang="ru-RU" sz="16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ОАО «СУЭК-Кузбасс».</a:t>
            </a:r>
            <a:endParaRPr lang="ru-RU" sz="16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endParaRPr lang="ru-RU" sz="1400" b="1" dirty="0">
              <a:solidFill>
                <a:srgbClr val="FF0000"/>
              </a:solidFill>
            </a:endParaRPr>
          </a:p>
          <a:p>
            <a:pPr marL="0" lvl="1">
              <a:defRPr/>
            </a:pPr>
            <a:endParaRPr lang="ru-RU" sz="14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3" name="Прямоугольник 102"/>
          <p:cNvSpPr/>
          <p:nvPr/>
        </p:nvSpPr>
        <p:spPr>
          <a:xfrm rot="10800000" flipV="1">
            <a:off x="6948264" y="1676094"/>
            <a:ext cx="189093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prstClr val="black"/>
                </a:solidFill>
              </a:rPr>
              <a:t>Частные дома </a:t>
            </a:r>
            <a:endParaRPr lang="ru-RU" sz="1200" dirty="0">
              <a:solidFill>
                <a:prstClr val="black"/>
              </a:solidFill>
            </a:endParaRPr>
          </a:p>
        </p:txBody>
      </p:sp>
      <p:grpSp>
        <p:nvGrpSpPr>
          <p:cNvPr id="104" name="Группа 119"/>
          <p:cNvGrpSpPr/>
          <p:nvPr/>
        </p:nvGrpSpPr>
        <p:grpSpPr>
          <a:xfrm>
            <a:off x="6606204" y="1924853"/>
            <a:ext cx="304800" cy="304800"/>
            <a:chOff x="6096000" y="1438275"/>
            <a:chExt cx="533400" cy="438150"/>
          </a:xfrm>
        </p:grpSpPr>
        <p:sp>
          <p:nvSpPr>
            <p:cNvPr id="108" name="Прямоугольник 107"/>
            <p:cNvSpPr/>
            <p:nvPr/>
          </p:nvSpPr>
          <p:spPr>
            <a:xfrm>
              <a:off x="6096000" y="1638300"/>
              <a:ext cx="533400" cy="23812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09" name="Равнобедренный треугольник 108"/>
            <p:cNvSpPr/>
            <p:nvPr/>
          </p:nvSpPr>
          <p:spPr>
            <a:xfrm>
              <a:off x="6096000" y="1438275"/>
              <a:ext cx="514293" cy="142875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67" name="Text Box 11"/>
          <p:cNvSpPr txBox="1">
            <a:spLocks noChangeArrowheads="1"/>
          </p:cNvSpPr>
          <p:nvPr/>
        </p:nvSpPr>
        <p:spPr bwMode="auto">
          <a:xfrm>
            <a:off x="8408333" y="1"/>
            <a:ext cx="754062" cy="646331"/>
          </a:xfrm>
          <a:prstGeom prst="rect">
            <a:avLst/>
          </a:prstGeom>
          <a:solidFill>
            <a:srgbClr val="99CCFF"/>
          </a:solidFill>
          <a:ln w="19050" cap="sq">
            <a:solidFill>
              <a:srgbClr val="FF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1717671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55" name="Rectangle 23"/>
          <p:cNvSpPr>
            <a:spLocks noChangeArrowheads="1"/>
          </p:cNvSpPr>
          <p:nvPr/>
        </p:nvSpPr>
        <p:spPr bwMode="auto">
          <a:xfrm>
            <a:off x="637248" y="573724"/>
            <a:ext cx="6650421" cy="385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b"/>
          <a:lstStyle/>
          <a:p>
            <a:pPr algn="ctr" defTabSz="1089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i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Достоинства и недостатки различных способов использования шахтного метана</a:t>
            </a:r>
            <a:endParaRPr lang="ru-RU" sz="2400" b="1" i="1" dirty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8456" name="Rectangle 24"/>
          <p:cNvSpPr>
            <a:spLocks noChangeArrowheads="1"/>
          </p:cNvSpPr>
          <p:nvPr/>
        </p:nvSpPr>
        <p:spPr bwMode="auto">
          <a:xfrm>
            <a:off x="85021" y="6021288"/>
            <a:ext cx="4540469" cy="718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b"/>
          <a:lstStyle/>
          <a:p>
            <a:pPr defTabSz="1089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srgbClr val="000000"/>
                </a:solidFill>
              </a:rPr>
              <a:t>Шахтный метан - топливо для котельных установок</a:t>
            </a:r>
            <a:br>
              <a:rPr lang="ru-RU" sz="2000" dirty="0">
                <a:solidFill>
                  <a:srgbClr val="000000"/>
                </a:solidFill>
              </a:rPr>
            </a:br>
            <a:r>
              <a:rPr lang="ru-RU" sz="2000" dirty="0">
                <a:solidFill>
                  <a:srgbClr val="000000"/>
                </a:solidFill>
              </a:rPr>
              <a:t/>
            </a:r>
            <a:br>
              <a:rPr lang="ru-RU" sz="2000" dirty="0">
                <a:solidFill>
                  <a:srgbClr val="000000"/>
                </a:solidFill>
              </a:rPr>
            </a:br>
            <a:r>
              <a:rPr lang="ru-RU" sz="2000" b="1" dirty="0">
                <a:solidFill>
                  <a:srgbClr val="3333CC"/>
                </a:solidFill>
              </a:rPr>
              <a:t>Достоинства:</a:t>
            </a:r>
            <a:br>
              <a:rPr lang="ru-RU" sz="2000" b="1" dirty="0">
                <a:solidFill>
                  <a:srgbClr val="3333CC"/>
                </a:solidFill>
              </a:rPr>
            </a:br>
            <a:r>
              <a:rPr lang="ru-RU" sz="2000" dirty="0">
                <a:solidFill>
                  <a:srgbClr val="3333CC"/>
                </a:solidFill>
              </a:rPr>
              <a:t>- малые капитальные затраты по </a:t>
            </a:r>
            <a:r>
              <a:rPr lang="ru-RU" sz="2000" dirty="0" smtClean="0">
                <a:solidFill>
                  <a:srgbClr val="3333CC"/>
                </a:solidFill>
              </a:rPr>
              <a:t>переводу котельных установок</a:t>
            </a:r>
            <a:br>
              <a:rPr lang="ru-RU" sz="2000" dirty="0" smtClean="0">
                <a:solidFill>
                  <a:srgbClr val="3333CC"/>
                </a:solidFill>
              </a:rPr>
            </a:br>
            <a:r>
              <a:rPr lang="ru-RU" sz="2000" dirty="0" smtClean="0">
                <a:solidFill>
                  <a:srgbClr val="3333CC"/>
                </a:solidFill>
              </a:rPr>
              <a:t>на </a:t>
            </a:r>
            <a:r>
              <a:rPr lang="ru-RU" sz="2000" dirty="0">
                <a:solidFill>
                  <a:srgbClr val="3333CC"/>
                </a:solidFill>
              </a:rPr>
              <a:t>использование метана;</a:t>
            </a:r>
            <a:br>
              <a:rPr lang="ru-RU" sz="2000" dirty="0">
                <a:solidFill>
                  <a:srgbClr val="3333CC"/>
                </a:solidFill>
              </a:rPr>
            </a:br>
            <a:r>
              <a:rPr lang="ru-RU" sz="2000" dirty="0">
                <a:solidFill>
                  <a:srgbClr val="3333CC"/>
                </a:solidFill>
              </a:rPr>
              <a:t>- быстрая окупаемость;</a:t>
            </a:r>
            <a:br>
              <a:rPr lang="ru-RU" sz="2000" dirty="0">
                <a:solidFill>
                  <a:srgbClr val="3333CC"/>
                </a:solidFill>
              </a:rPr>
            </a:br>
            <a:r>
              <a:rPr lang="ru-RU" sz="2000" dirty="0">
                <a:solidFill>
                  <a:srgbClr val="3333CC"/>
                </a:solidFill>
              </a:rPr>
              <a:t>- возможность гибкой взаимозаменяемости </a:t>
            </a:r>
            <a:br>
              <a:rPr lang="ru-RU" sz="2000" dirty="0">
                <a:solidFill>
                  <a:srgbClr val="3333CC"/>
                </a:solidFill>
              </a:rPr>
            </a:br>
            <a:r>
              <a:rPr lang="ru-RU" sz="2000" dirty="0">
                <a:solidFill>
                  <a:srgbClr val="3333CC"/>
                </a:solidFill>
              </a:rPr>
              <a:t>топлива метан-уголь в котельных;</a:t>
            </a:r>
            <a:br>
              <a:rPr lang="ru-RU" sz="2000" dirty="0">
                <a:solidFill>
                  <a:srgbClr val="3333CC"/>
                </a:solidFill>
              </a:rPr>
            </a:br>
            <a:r>
              <a:rPr lang="ru-RU" sz="2000" dirty="0">
                <a:solidFill>
                  <a:srgbClr val="3333CC"/>
                </a:solidFill>
              </a:rPr>
              <a:t>- снижение выбросов оксидов углерода в </a:t>
            </a:r>
            <a:br>
              <a:rPr lang="ru-RU" sz="2000" dirty="0">
                <a:solidFill>
                  <a:srgbClr val="3333CC"/>
                </a:solidFill>
              </a:rPr>
            </a:br>
            <a:r>
              <a:rPr lang="ru-RU" sz="2000" dirty="0">
                <a:solidFill>
                  <a:srgbClr val="3333CC"/>
                </a:solidFill>
              </a:rPr>
              <a:t>атмосферу</a:t>
            </a:r>
            <a:r>
              <a:rPr lang="ru-RU" sz="2000" dirty="0">
                <a:solidFill>
                  <a:srgbClr val="000000"/>
                </a:solidFill>
              </a:rPr>
              <a:t/>
            </a:r>
            <a:br>
              <a:rPr lang="ru-RU" sz="2000" dirty="0">
                <a:solidFill>
                  <a:srgbClr val="000000"/>
                </a:solidFill>
              </a:rPr>
            </a:br>
            <a:r>
              <a:rPr lang="ru-RU" sz="2000" dirty="0">
                <a:solidFill>
                  <a:srgbClr val="000000"/>
                </a:solidFill>
              </a:rPr>
              <a:t/>
            </a:r>
            <a:br>
              <a:rPr lang="ru-RU" sz="2000" dirty="0">
                <a:solidFill>
                  <a:srgbClr val="000000"/>
                </a:solidFill>
              </a:rPr>
            </a:br>
            <a:r>
              <a:rPr lang="ru-RU" sz="2000" b="1" dirty="0">
                <a:solidFill>
                  <a:srgbClr val="FF3300"/>
                </a:solidFill>
              </a:rPr>
              <a:t>Недостатки:</a:t>
            </a:r>
            <a:br>
              <a:rPr lang="ru-RU" sz="2000" b="1" dirty="0">
                <a:solidFill>
                  <a:srgbClr val="FF3300"/>
                </a:solidFill>
              </a:rPr>
            </a:br>
            <a:r>
              <a:rPr lang="ru-RU" sz="2000" dirty="0">
                <a:solidFill>
                  <a:srgbClr val="FF3300"/>
                </a:solidFill>
              </a:rPr>
              <a:t>- сезонный режим использования метана</a:t>
            </a:r>
            <a:endParaRPr lang="ru-RU" sz="2000" b="1" dirty="0">
              <a:solidFill>
                <a:srgbClr val="FF3300"/>
              </a:solidFill>
            </a:endParaRPr>
          </a:p>
        </p:txBody>
      </p:sp>
      <p:sp>
        <p:nvSpPr>
          <p:cNvPr id="18457" name="Rectangle 25"/>
          <p:cNvSpPr>
            <a:spLocks noChangeArrowheads="1"/>
          </p:cNvSpPr>
          <p:nvPr/>
        </p:nvSpPr>
        <p:spPr bwMode="auto">
          <a:xfrm>
            <a:off x="4607475" y="5877272"/>
            <a:ext cx="4540469" cy="718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b"/>
          <a:lstStyle/>
          <a:p>
            <a:pPr defTabSz="1089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srgbClr val="000000"/>
                </a:solidFill>
              </a:rPr>
              <a:t>Шахтный метан - сырье для выработки электроэнергии</a:t>
            </a:r>
            <a:br>
              <a:rPr lang="ru-RU" sz="2000" dirty="0">
                <a:solidFill>
                  <a:srgbClr val="000000"/>
                </a:solidFill>
              </a:rPr>
            </a:br>
            <a:r>
              <a:rPr lang="ru-RU" sz="2000" dirty="0">
                <a:solidFill>
                  <a:srgbClr val="000000"/>
                </a:solidFill>
              </a:rPr>
              <a:t/>
            </a:r>
            <a:br>
              <a:rPr lang="ru-RU" sz="2000" dirty="0">
                <a:solidFill>
                  <a:srgbClr val="000000"/>
                </a:solidFill>
              </a:rPr>
            </a:br>
            <a:r>
              <a:rPr lang="ru-RU" sz="2000" b="1" dirty="0">
                <a:solidFill>
                  <a:srgbClr val="3333CC"/>
                </a:solidFill>
              </a:rPr>
              <a:t>Достоинства:</a:t>
            </a:r>
            <a:br>
              <a:rPr lang="ru-RU" sz="2000" b="1" dirty="0">
                <a:solidFill>
                  <a:srgbClr val="3333CC"/>
                </a:solidFill>
              </a:rPr>
            </a:br>
            <a:r>
              <a:rPr lang="ru-RU" sz="2000" dirty="0">
                <a:solidFill>
                  <a:srgbClr val="3333CC"/>
                </a:solidFill>
              </a:rPr>
              <a:t>- отсутствуют  специальные затраты на добычу </a:t>
            </a:r>
            <a:br>
              <a:rPr lang="ru-RU" sz="2000" dirty="0">
                <a:solidFill>
                  <a:srgbClr val="3333CC"/>
                </a:solidFill>
              </a:rPr>
            </a:br>
            <a:r>
              <a:rPr lang="ru-RU" sz="2000" dirty="0">
                <a:solidFill>
                  <a:srgbClr val="3333CC"/>
                </a:solidFill>
              </a:rPr>
              <a:t>метана;</a:t>
            </a:r>
            <a:br>
              <a:rPr lang="ru-RU" sz="2000" dirty="0">
                <a:solidFill>
                  <a:srgbClr val="3333CC"/>
                </a:solidFill>
              </a:rPr>
            </a:br>
            <a:r>
              <a:rPr lang="ru-RU" sz="2000" dirty="0">
                <a:solidFill>
                  <a:srgbClr val="3333CC"/>
                </a:solidFill>
              </a:rPr>
              <a:t>- круглогодичная выработка электроэнергии</a:t>
            </a:r>
            <a:br>
              <a:rPr lang="ru-RU" sz="2000" dirty="0">
                <a:solidFill>
                  <a:srgbClr val="3333CC"/>
                </a:solidFill>
              </a:rPr>
            </a:br>
            <a:r>
              <a:rPr lang="ru-RU" sz="2000" dirty="0">
                <a:solidFill>
                  <a:srgbClr val="000000"/>
                </a:solidFill>
              </a:rPr>
              <a:t/>
            </a:r>
            <a:br>
              <a:rPr lang="ru-RU" sz="2000" dirty="0">
                <a:solidFill>
                  <a:srgbClr val="000000"/>
                </a:solidFill>
              </a:rPr>
            </a:br>
            <a:r>
              <a:rPr lang="ru-RU" sz="2000" dirty="0">
                <a:solidFill>
                  <a:srgbClr val="000000"/>
                </a:solidFill>
              </a:rPr>
              <a:t/>
            </a:r>
            <a:br>
              <a:rPr lang="ru-RU" sz="2000" dirty="0">
                <a:solidFill>
                  <a:srgbClr val="000000"/>
                </a:solidFill>
              </a:rPr>
            </a:br>
            <a:r>
              <a:rPr lang="ru-RU" sz="2000" dirty="0">
                <a:solidFill>
                  <a:srgbClr val="000000"/>
                </a:solidFill>
              </a:rPr>
              <a:t/>
            </a:r>
            <a:br>
              <a:rPr lang="ru-RU" sz="2000" dirty="0">
                <a:solidFill>
                  <a:srgbClr val="000000"/>
                </a:solidFill>
              </a:rPr>
            </a:br>
            <a:r>
              <a:rPr lang="ru-RU" sz="2000" b="1" dirty="0">
                <a:solidFill>
                  <a:srgbClr val="FF3300"/>
                </a:solidFill>
              </a:rPr>
              <a:t>Недостатки:</a:t>
            </a:r>
            <a:r>
              <a:rPr lang="ru-RU" sz="2000" dirty="0">
                <a:solidFill>
                  <a:srgbClr val="FF3300"/>
                </a:solidFill>
              </a:rPr>
              <a:t/>
            </a:r>
            <a:br>
              <a:rPr lang="ru-RU" sz="2000" dirty="0">
                <a:solidFill>
                  <a:srgbClr val="FF3300"/>
                </a:solidFill>
              </a:rPr>
            </a:br>
            <a:r>
              <a:rPr lang="ru-RU" sz="2000" dirty="0">
                <a:solidFill>
                  <a:srgbClr val="FF3300"/>
                </a:solidFill>
              </a:rPr>
              <a:t>- значительные капитальные затраты на установку оборудования;</a:t>
            </a:r>
            <a:br>
              <a:rPr lang="ru-RU" sz="2000" dirty="0">
                <a:solidFill>
                  <a:srgbClr val="FF3300"/>
                </a:solidFill>
              </a:rPr>
            </a:br>
            <a:r>
              <a:rPr lang="ru-RU" sz="2000" dirty="0">
                <a:solidFill>
                  <a:srgbClr val="FF3300"/>
                </a:solidFill>
              </a:rPr>
              <a:t>- большой срок (свыше 3х лет) окупаемости</a:t>
            </a:r>
            <a:endParaRPr lang="ru-RU" sz="2000" b="1" dirty="0">
              <a:solidFill>
                <a:srgbClr val="FF3300"/>
              </a:solidFill>
            </a:endParaRPr>
          </a:p>
        </p:txBody>
      </p:sp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8408333" y="1"/>
            <a:ext cx="754062" cy="646331"/>
          </a:xfrm>
          <a:prstGeom prst="rect">
            <a:avLst/>
          </a:prstGeom>
          <a:solidFill>
            <a:srgbClr val="99CCFF"/>
          </a:solidFill>
          <a:ln w="19050" cap="sq">
            <a:solidFill>
              <a:srgbClr val="FF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</a:rPr>
              <a:t>1</a:t>
            </a:r>
            <a:r>
              <a:rPr kumimoji="0" 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</a:rPr>
              <a:t>4</a:t>
            </a:r>
            <a:endParaRPr kumimoji="0" lang="ru-RU" sz="3600" b="1" i="0" u="none" strike="noStrike" kern="0" cap="none" spc="0" normalizeH="0" baseline="0" noProof="0" dirty="0" smtClean="0">
              <a:ln>
                <a:noFill/>
              </a:ln>
              <a:solidFill>
                <a:srgbClr val="FF33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723556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24544" y="188640"/>
            <a:ext cx="8686800" cy="838200"/>
          </a:xfrm>
        </p:spPr>
        <p:txBody>
          <a:bodyPr>
            <a:normAutofit fontScale="90000"/>
          </a:bodyPr>
          <a:lstStyle/>
          <a:p>
            <a:pPr algn="r"/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/>
                <a:cs typeface="Arial" pitchFamily="34" charset="0"/>
              </a:rPr>
              <a:t>Реализация проекта «</a:t>
            </a:r>
            <a:r>
              <a:rPr lang="en-US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/>
                <a:cs typeface="Arial" pitchFamily="34" charset="0"/>
              </a:rPr>
              <a:t>CoMeth</a:t>
            </a: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/>
                <a:cs typeface="Arial" pitchFamily="34" charset="0"/>
              </a:rPr>
              <a:t>» на шахте «Комсомолец»</a:t>
            </a: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Объект 3" descr="C:\Users\KomissarovIA\Desktop\Презентация CoMeth\УДиУМ_факел_15.05.2012\IMG_6150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5" y="1700808"/>
            <a:ext cx="7416823" cy="4464496"/>
          </a:xfrm>
          <a:prstGeom prst="rect">
            <a:avLst/>
          </a:prstGeom>
          <a:noFill/>
        </p:spPr>
      </p:pic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8418244" y="-10967"/>
            <a:ext cx="754062" cy="646331"/>
          </a:xfrm>
          <a:prstGeom prst="rect">
            <a:avLst/>
          </a:prstGeom>
          <a:solidFill>
            <a:srgbClr val="99CCFF"/>
          </a:solidFill>
          <a:ln w="19050" cap="sq">
            <a:solidFill>
              <a:srgbClr val="FF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</a:rPr>
              <a:t>1</a:t>
            </a:r>
            <a:r>
              <a:rPr kumimoji="0" 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</a:rPr>
              <a:t>5</a:t>
            </a:r>
            <a:endParaRPr kumimoji="0" lang="ru-RU" sz="3600" b="1" i="0" u="none" strike="noStrike" kern="0" cap="none" spc="0" normalizeH="0" baseline="0" noProof="0" dirty="0" smtClean="0">
              <a:ln>
                <a:noFill/>
              </a:ln>
              <a:solidFill>
                <a:srgbClr val="FF33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36639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0617" y="908720"/>
            <a:ext cx="8712968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spcAft>
                <a:spcPts val="1200"/>
              </a:spcAft>
              <a:buFontTx/>
              <a:buChar char="-"/>
            </a:pPr>
            <a:r>
              <a:rPr lang="ru-RU" sz="2400" dirty="0" smtClean="0">
                <a:solidFill>
                  <a:prstClr val="black"/>
                </a:solidFill>
                <a:latin typeface="Arial" pitchFamily="34" charset="0"/>
                <a:ea typeface="TimesNewRoman"/>
                <a:cs typeface="Arial" pitchFamily="34" charset="0"/>
              </a:rPr>
              <a:t>разработка </a:t>
            </a:r>
            <a:r>
              <a:rPr lang="ru-RU" sz="2400" dirty="0">
                <a:solidFill>
                  <a:prstClr val="black"/>
                </a:solidFill>
                <a:latin typeface="Arial" pitchFamily="34" charset="0"/>
                <a:ea typeface="TimesNewRoman"/>
                <a:cs typeface="Arial" pitchFamily="34" charset="0"/>
              </a:rPr>
              <a:t>и использование способов извлечения метана из угольных пластов с обеспечением необходимого коэффициента эффективности </a:t>
            </a:r>
            <a:r>
              <a:rPr lang="ru-RU" sz="2400" dirty="0" smtClean="0">
                <a:solidFill>
                  <a:prstClr val="black"/>
                </a:solidFill>
                <a:latin typeface="Arial" pitchFamily="34" charset="0"/>
                <a:ea typeface="TimesNewRoman"/>
                <a:cs typeface="Arial" pitchFamily="34" charset="0"/>
              </a:rPr>
              <a:t>дегазации;</a:t>
            </a:r>
          </a:p>
          <a:p>
            <a:pPr marL="342900" indent="-342900" algn="just">
              <a:lnSpc>
                <a:spcPct val="150000"/>
              </a:lnSpc>
              <a:spcAft>
                <a:spcPts val="1200"/>
              </a:spcAft>
              <a:buFontTx/>
              <a:buChar char="-"/>
            </a:pPr>
            <a:r>
              <a:rPr lang="ru-RU" sz="2400" dirty="0" smtClean="0">
                <a:solidFill>
                  <a:prstClr val="black"/>
                </a:solidFill>
                <a:latin typeface="Arial" pitchFamily="34" charset="0"/>
                <a:ea typeface="TimesNewRoman"/>
                <a:cs typeface="Arial" pitchFamily="34" charset="0"/>
              </a:rPr>
              <a:t>разработка </a:t>
            </a:r>
            <a:r>
              <a:rPr lang="ru-RU" sz="2400" dirty="0">
                <a:solidFill>
                  <a:prstClr val="black"/>
                </a:solidFill>
                <a:latin typeface="Arial" pitchFamily="34" charset="0"/>
                <a:ea typeface="TimesNewRoman"/>
                <a:cs typeface="Arial" pitchFamily="34" charset="0"/>
              </a:rPr>
              <a:t>способов и технических средств подготовки извлекаемого газа в соответствии с требованиями промышленных </a:t>
            </a:r>
            <a:r>
              <a:rPr lang="ru-RU" sz="2400" dirty="0" smtClean="0">
                <a:solidFill>
                  <a:prstClr val="black"/>
                </a:solidFill>
                <a:latin typeface="Arial" pitchFamily="34" charset="0"/>
                <a:ea typeface="TimesNewRoman"/>
                <a:cs typeface="Arial" pitchFamily="34" charset="0"/>
              </a:rPr>
              <a:t>потребителей;</a:t>
            </a:r>
          </a:p>
          <a:p>
            <a:pPr marL="342900" indent="-342900" algn="just">
              <a:lnSpc>
                <a:spcPct val="150000"/>
              </a:lnSpc>
              <a:buFontTx/>
              <a:buChar char="-"/>
            </a:pPr>
            <a:r>
              <a:rPr lang="ru-RU" sz="2400" dirty="0" smtClean="0">
                <a:solidFill>
                  <a:prstClr val="black"/>
                </a:solidFill>
                <a:latin typeface="Arial" pitchFamily="34" charset="0"/>
                <a:ea typeface="TimesNewRoman"/>
                <a:cs typeface="Arial" pitchFamily="34" charset="0"/>
              </a:rPr>
              <a:t>развитие «малой химии».</a:t>
            </a:r>
            <a:endParaRPr lang="ru-RU" sz="2400" dirty="0">
              <a:solidFill>
                <a:prstClr val="black"/>
              </a:solidFill>
              <a:latin typeface="Arial" pitchFamily="34" charset="0"/>
              <a:ea typeface="Calibri"/>
              <a:cs typeface="Arial" pitchFamily="34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86843" y="0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Текущие задачи</a:t>
            </a:r>
            <a:endParaRPr lang="ru-RU" sz="3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5607464"/>
            <a:ext cx="86978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Необходимое условие   -   экономическое стимулирование</a:t>
            </a:r>
            <a:endParaRPr lang="ru-RU" sz="24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8413487" y="16742"/>
            <a:ext cx="754062" cy="646331"/>
          </a:xfrm>
          <a:prstGeom prst="rect">
            <a:avLst/>
          </a:prstGeom>
          <a:solidFill>
            <a:srgbClr val="99CCFF"/>
          </a:solidFill>
          <a:ln w="19050" cap="sq">
            <a:solidFill>
              <a:srgbClr val="FF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</a:rPr>
              <a:t>1</a:t>
            </a:r>
            <a:r>
              <a:rPr kumimoji="0" 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</a:rPr>
              <a:t>6</a:t>
            </a:r>
            <a:endParaRPr kumimoji="0" lang="ru-RU" sz="3600" b="1" i="0" u="none" strike="noStrike" kern="0" cap="none" spc="0" normalizeH="0" baseline="0" noProof="0" dirty="0" smtClean="0">
              <a:ln>
                <a:noFill/>
              </a:ln>
              <a:solidFill>
                <a:srgbClr val="FF33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876558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/>
          <p:cNvSpPr>
            <a:spLocks noGrp="1" noChangeArrowheads="1"/>
          </p:cNvSpPr>
          <p:nvPr>
            <p:ph type="title"/>
          </p:nvPr>
        </p:nvSpPr>
        <p:spPr>
          <a:xfrm>
            <a:off x="14033" y="80818"/>
            <a:ext cx="8491736" cy="1219200"/>
          </a:xfrm>
        </p:spPr>
        <p:txBody>
          <a:bodyPr>
            <a:normAutofit/>
          </a:bodyPr>
          <a:lstStyle/>
          <a:p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Компоновка оборудования на скважине при получении сажи</a:t>
            </a:r>
          </a:p>
        </p:txBody>
      </p:sp>
      <p:pic>
        <p:nvPicPr>
          <p:cNvPr id="14339" name="Picture 3" descr="Ф-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844675"/>
            <a:ext cx="6761162" cy="458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8389938" y="1"/>
            <a:ext cx="754062" cy="646331"/>
          </a:xfrm>
          <a:prstGeom prst="rect">
            <a:avLst/>
          </a:prstGeom>
          <a:solidFill>
            <a:srgbClr val="99CCFF"/>
          </a:solidFill>
          <a:ln w="19050" cap="sq">
            <a:solidFill>
              <a:srgbClr val="FF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FF3300"/>
                </a:solidFill>
              </a:rPr>
              <a:t>1</a:t>
            </a:r>
            <a:r>
              <a:rPr lang="en-US" sz="3600" b="1" dirty="0" smtClean="0">
                <a:solidFill>
                  <a:srgbClr val="FF3300"/>
                </a:solidFill>
              </a:rPr>
              <a:t>7</a:t>
            </a:r>
            <a:endParaRPr lang="ru-RU" sz="3600" b="1" dirty="0">
              <a:solidFill>
                <a:srgbClr val="FF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9951227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Основные характеристики качества получаемого продукта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 sz="2400" dirty="0"/>
          </a:p>
          <a:p>
            <a:r>
              <a:rPr lang="ru-RU" sz="2400" dirty="0"/>
              <a:t>удельная поверхность – 25 м</a:t>
            </a:r>
            <a:r>
              <a:rPr lang="ru-RU" sz="2400" baseline="30000" dirty="0"/>
              <a:t>2</a:t>
            </a:r>
            <a:r>
              <a:rPr lang="ru-RU" sz="2400" dirty="0"/>
              <a:t>/г ;</a:t>
            </a:r>
          </a:p>
          <a:p>
            <a:r>
              <a:rPr lang="ru-RU" sz="2400" dirty="0"/>
              <a:t>массовая доля потерь при 105 ºС – 0,4 %;</a:t>
            </a:r>
          </a:p>
          <a:p>
            <a:r>
              <a:rPr lang="ru-RU" sz="2400" dirty="0"/>
              <a:t>зольность – менее 0,1%;</a:t>
            </a:r>
          </a:p>
          <a:p>
            <a:r>
              <a:rPr lang="ru-RU" sz="2400" dirty="0"/>
              <a:t>массовая доля общей серы – менее 0,01%;</a:t>
            </a:r>
          </a:p>
          <a:p>
            <a:r>
              <a:rPr lang="ru-RU" sz="2400" dirty="0"/>
              <a:t>плотность – 400 кг/м</a:t>
            </a:r>
            <a:r>
              <a:rPr lang="ru-RU" sz="2400" baseline="30000" dirty="0"/>
              <a:t>3</a:t>
            </a:r>
            <a:r>
              <a:rPr lang="ru-RU" sz="2400" dirty="0"/>
              <a:t>.</a:t>
            </a:r>
          </a:p>
          <a:p>
            <a:r>
              <a:rPr lang="ru-RU" sz="2400" dirty="0"/>
              <a:t>По своим свойствам технический углерод близок к марке Т-900 (ГОСТ 7885-86). </a:t>
            </a: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8389938" y="1"/>
            <a:ext cx="754062" cy="646331"/>
          </a:xfrm>
          <a:prstGeom prst="rect">
            <a:avLst/>
          </a:prstGeom>
          <a:solidFill>
            <a:srgbClr val="99CCFF"/>
          </a:solidFill>
          <a:ln w="19050" cap="sq">
            <a:solidFill>
              <a:srgbClr val="FF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FF3300"/>
                </a:solidFill>
              </a:rPr>
              <a:t>1</a:t>
            </a:r>
            <a:r>
              <a:rPr lang="en-US" sz="3600" b="1" dirty="0" smtClean="0">
                <a:solidFill>
                  <a:srgbClr val="FF3300"/>
                </a:solidFill>
              </a:rPr>
              <a:t>8</a:t>
            </a:r>
            <a:endParaRPr lang="ru-RU" sz="3600" b="1" dirty="0">
              <a:solidFill>
                <a:srgbClr val="FF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1395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100_169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6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685801" y="4648200"/>
            <a:ext cx="8080375" cy="1143000"/>
          </a:xfrm>
        </p:spPr>
        <p:txBody>
          <a:bodyPr lIns="92075" tIns="46038" rIns="92075" bIns="46038" anchor="ctr"/>
          <a:lstStyle/>
          <a:p>
            <a:r>
              <a:rPr lang="ru-RU" b="0" i="1">
                <a:solidFill>
                  <a:srgbClr val="FFFF00"/>
                </a:solidFill>
              </a:rPr>
              <a:t>СПАСИБО</a:t>
            </a:r>
            <a:r>
              <a:rPr lang="ru-RU" sz="3200" b="0" i="1">
                <a:solidFill>
                  <a:srgbClr val="FFFF00"/>
                </a:solidFill>
              </a:rPr>
              <a:t> </a:t>
            </a:r>
            <a:r>
              <a:rPr lang="ru-RU" b="0" i="1">
                <a:solidFill>
                  <a:srgbClr val="FFFF00"/>
                </a:solidFill>
              </a:rPr>
              <a:t>ЗА ВНИМАНИЕ</a:t>
            </a:r>
            <a:r>
              <a:rPr lang="ru-RU" sz="3200" b="0" i="1">
                <a:solidFill>
                  <a:srgbClr val="FFFF00"/>
                </a:solidFill>
              </a:rPr>
              <a:t> </a:t>
            </a:r>
            <a:r>
              <a:rPr lang="ru-RU" sz="4400" b="0" i="1">
                <a:solidFill>
                  <a:srgbClr val="FFFF00"/>
                </a:solidFill>
              </a:rPr>
              <a:t>!</a:t>
            </a:r>
            <a:br>
              <a:rPr lang="ru-RU" sz="4400" b="0" i="1">
                <a:solidFill>
                  <a:srgbClr val="FFFF00"/>
                </a:solidFill>
              </a:rPr>
            </a:br>
            <a:endParaRPr lang="ru-RU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05539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764704"/>
            <a:ext cx="7772400" cy="1143000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Ресурсы угольного метана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251520" y="2492897"/>
            <a:ext cx="8686800" cy="4525963"/>
          </a:xfrm>
        </p:spPr>
        <p:txBody>
          <a:bodyPr/>
          <a:lstStyle/>
          <a:p>
            <a:pPr algn="just" eaLnBrk="1" hangingPunct="1">
              <a:defRPr/>
            </a:pPr>
            <a:r>
              <a:rPr lang="ru-RU" b="1" i="1" dirty="0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3-4 место после угля, нефти и газа </a:t>
            </a:r>
          </a:p>
          <a:p>
            <a:pPr eaLnBrk="1" hangingPunct="1">
              <a:defRPr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</a:rPr>
              <a:t>Прогнозные ресурсы – 50-80 трлн. </a:t>
            </a:r>
            <a:r>
              <a:rPr lang="ru-RU" b="1" dirty="0" err="1" smtClean="0">
                <a:solidFill>
                  <a:schemeClr val="tx2"/>
                </a:solidFill>
                <a:latin typeface="Times New Roman" pitchFamily="18" charset="0"/>
              </a:rPr>
              <a:t>куб.м</a:t>
            </a:r>
            <a:endParaRPr lang="ru-RU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eaLnBrk="1" hangingPunct="1">
              <a:defRPr/>
            </a:pPr>
            <a:r>
              <a:rPr lang="ru-RU" b="1" dirty="0" smtClean="0">
                <a:latin typeface="Times New Roman" pitchFamily="18" charset="0"/>
              </a:rPr>
              <a:t>В основных угольных бассейнах – более 15 трлн. </a:t>
            </a:r>
            <a:r>
              <a:rPr lang="ru-RU" b="1" dirty="0" err="1" smtClean="0">
                <a:latin typeface="Times New Roman" pitchFamily="18" charset="0"/>
              </a:rPr>
              <a:t>куб.м</a:t>
            </a:r>
            <a:endParaRPr lang="ru-RU" b="1" dirty="0" smtClean="0">
              <a:latin typeface="Times New Roman" pitchFamily="18" charset="0"/>
            </a:endParaRPr>
          </a:p>
          <a:p>
            <a:pPr eaLnBrk="1" hangingPunct="1">
              <a:defRPr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</a:rPr>
              <a:t>Только В Кузбассе – 13 трлн.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</a:rPr>
              <a:t>куб.м</a:t>
            </a:r>
            <a:endParaRPr lang="ru-RU" b="1" dirty="0" smtClean="0">
              <a:solidFill>
                <a:srgbClr val="FF0000"/>
              </a:solidFill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3600" b="1" dirty="0" smtClean="0">
                <a:solidFill>
                  <a:srgbClr val="66FF66"/>
                </a:solidFill>
                <a:latin typeface="Times New Roman" pitchFamily="18" charset="0"/>
              </a:rPr>
              <a:t> </a:t>
            </a:r>
          </a:p>
          <a:p>
            <a:pPr eaLnBrk="1" hangingPunct="1">
              <a:defRPr/>
            </a:pPr>
            <a:endParaRPr lang="ru-RU" sz="3600" b="1" dirty="0" smtClean="0">
              <a:solidFill>
                <a:srgbClr val="66FF66"/>
              </a:solidFill>
              <a:latin typeface="Times New Roman" pitchFamily="18" charset="0"/>
            </a:endParaRPr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5650" y="1"/>
            <a:ext cx="768350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562495" y="79702"/>
            <a:ext cx="3946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2</a:t>
            </a:r>
            <a:endParaRPr lang="ru-RU" sz="2800" dirty="0"/>
          </a:p>
        </p:txBody>
      </p:sp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8382795" y="-3425"/>
            <a:ext cx="754062" cy="660400"/>
          </a:xfrm>
          <a:prstGeom prst="rect">
            <a:avLst/>
          </a:prstGeom>
          <a:solidFill>
            <a:srgbClr val="99CCFF"/>
          </a:solidFill>
          <a:ln w="19050" cap="sq">
            <a:solidFill>
              <a:srgbClr val="FF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3721792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Технически извлекаемые ресурсы</a:t>
            </a:r>
            <a:br>
              <a:rPr lang="ru-RU" smtClean="0"/>
            </a:br>
            <a:r>
              <a:rPr lang="ru-RU" smtClean="0"/>
              <a:t>по странам мира: оценка 2013 г.</a:t>
            </a:r>
            <a:r>
              <a:rPr lang="en-US" smtClean="0"/>
              <a:t> (</a:t>
            </a:r>
            <a:r>
              <a:rPr lang="ru-RU" smtClean="0"/>
              <a:t>трлн м</a:t>
            </a:r>
            <a:r>
              <a:rPr lang="ru-RU" baseline="30000" smtClean="0"/>
              <a:t>3</a:t>
            </a:r>
            <a:r>
              <a:rPr lang="ru-RU" smtClean="0"/>
              <a:t>)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952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260351"/>
            <a:ext cx="7920880" cy="720725"/>
          </a:xfrm>
        </p:spPr>
        <p:txBody>
          <a:bodyPr>
            <a:normAutofit fontScale="90000"/>
          </a:bodyPr>
          <a:lstStyle/>
          <a:p>
            <a:r>
              <a:rPr lang="ru-RU" sz="4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Технологии </a:t>
            </a:r>
            <a:r>
              <a:rPr lang="ru-RU" sz="4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извлечения </a:t>
            </a:r>
            <a:r>
              <a:rPr lang="ru-RU" sz="4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метана</a:t>
            </a:r>
          </a:p>
        </p:txBody>
      </p:sp>
      <p:graphicFrame>
        <p:nvGraphicFramePr>
          <p:cNvPr id="73731" name="Group 3"/>
          <p:cNvGraphicFramePr>
            <a:graphicFrameLocks noGrp="1"/>
          </p:cNvGraphicFramePr>
          <p:nvPr>
            <p:ph type="tbl" idx="1"/>
          </p:nvPr>
        </p:nvGraphicFramePr>
        <p:xfrm>
          <a:off x="468314" y="1341438"/>
          <a:ext cx="7775575" cy="4679950"/>
        </p:xfrm>
        <a:graphic>
          <a:graphicData uri="http://schemas.openxmlformats.org/drawingml/2006/table">
            <a:tbl>
              <a:tblPr/>
              <a:tblGrid>
                <a:gridCol w="5564187"/>
                <a:gridCol w="2211388"/>
              </a:tblGrid>
              <a:tr h="936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Наименование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Концентрация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6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Arial" pitchFamily="34" charset="0"/>
                        </a:rPr>
                        <a:t>VAM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Arial" pitchFamily="34" charset="0"/>
                        </a:rPr>
                        <a:t>»-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Arial" pitchFamily="34" charset="0"/>
                        </a:rPr>
                        <a:t>Ventilation Air Methane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-Метан исходящей вентиляционной струи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менее 0,5%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3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Arial" pitchFamily="34" charset="0"/>
                        </a:rPr>
                        <a:t>«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Arial" pitchFamily="34" charset="0"/>
                        </a:rPr>
                        <a:t>CSM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Arial" pitchFamily="34" charset="0"/>
                        </a:rPr>
                        <a:t>»-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Arial" pitchFamily="34" charset="0"/>
                        </a:rPr>
                        <a:t>Coal Seam Methane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- Метан из пластов действующих шахт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25-60%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6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Arial" pitchFamily="34" charset="0"/>
                        </a:rPr>
                        <a:t>«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Arial" pitchFamily="34" charset="0"/>
                        </a:rPr>
                        <a:t>CMM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Arial" pitchFamily="34" charset="0"/>
                        </a:rPr>
                        <a:t>»-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Arial" pitchFamily="34" charset="0"/>
                        </a:rPr>
                        <a:t>Coal Mine Methane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-Метан из закрытых угольных шахт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60-80%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6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Arial" pitchFamily="34" charset="0"/>
                        </a:rPr>
                        <a:t>«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Arial" pitchFamily="34" charset="0"/>
                        </a:rPr>
                        <a:t>CBM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Arial" pitchFamily="34" charset="0"/>
                        </a:rPr>
                        <a:t>»-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Arial" pitchFamily="34" charset="0"/>
                        </a:rPr>
                        <a:t>Coal Bed Methane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-Метан из неразгруженных угольных пластов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более 95%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0787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76200"/>
            <a:ext cx="77724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/>
              <a:t>Вентиляционный метан - вторичное топливо для электростанций</a:t>
            </a:r>
            <a:r>
              <a:rPr lang="en-US" sz="4000" b="1" dirty="0"/>
              <a:t/>
            </a:r>
            <a:br>
              <a:rPr lang="en-US" sz="4000" b="1" dirty="0"/>
            </a:br>
            <a:r>
              <a:rPr lang="en-US" sz="2000" dirty="0" smtClean="0"/>
              <a:t>VAM as secondary </a:t>
            </a:r>
            <a:r>
              <a:rPr lang="en-US" sz="2000" dirty="0"/>
              <a:t>fuel for power plants</a:t>
            </a:r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13" y="1905000"/>
            <a:ext cx="5138154" cy="4131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5366629" y="2636913"/>
            <a:ext cx="3767919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accent2">
                    <a:lumMod val="75000"/>
                  </a:schemeClr>
                </a:solidFill>
              </a:rPr>
              <a:t>впервые вентиляционный метан был использован в качестве вспомогательного топлива в 1996 г. на шахте Аппин в Австралии</a:t>
            </a:r>
            <a:endParaRPr lang="en-US" sz="2000" dirty="0">
              <a:solidFill>
                <a:schemeClr val="accent2">
                  <a:lumMod val="75000"/>
                </a:schemeClr>
              </a:solidFill>
            </a:endParaRP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accent2">
                  <a:lumMod val="75000"/>
                </a:schemeClr>
              </a:solidFill>
            </a:endParaRP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accent2">
                    <a:lumMod val="75000"/>
                  </a:schemeClr>
                </a:solidFill>
              </a:rPr>
              <a:t>вторичное топливо в 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</a:rPr>
              <a:t>97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</a:rPr>
              <a:t> двигателях внутреннего сгорания CAT G3516</a:t>
            </a:r>
            <a:endParaRPr lang="en-US" sz="2000" dirty="0">
              <a:solidFill>
                <a:schemeClr val="accent2">
                  <a:lumMod val="75000"/>
                </a:schemeClr>
              </a:solidFill>
            </a:endParaRP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9865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304801" y="2468338"/>
            <a:ext cx="1371600" cy="36603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9" tIns="45710" rIns="91419" bIns="45710"/>
          <a:lstStyle>
            <a:lvl1pPr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44513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089025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33538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176463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6336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0908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5480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0052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>
                <a:solidFill>
                  <a:srgbClr val="000000"/>
                </a:solidFill>
              </a:rPr>
              <a:t>Источник 2</a:t>
            </a:r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304801" y="1600200"/>
            <a:ext cx="1371600" cy="364671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9" tIns="45710" rIns="91419" bIns="45710"/>
          <a:lstStyle>
            <a:lvl1pPr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44513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089025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33538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176463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6336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0908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5480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0052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>
                <a:solidFill>
                  <a:srgbClr val="000000"/>
                </a:solidFill>
              </a:rPr>
              <a:t>Источник 1</a:t>
            </a:r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304800" y="598591"/>
            <a:ext cx="8443663" cy="385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b"/>
          <a:lstStyle/>
          <a:p>
            <a:pPr algn="ctr" defTabSz="1089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i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Схема использования шахтного метана</a:t>
            </a:r>
            <a:br>
              <a:rPr lang="ru-RU" sz="2800" i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i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в КНР</a:t>
            </a:r>
            <a:endParaRPr lang="ru-RU" sz="2800" b="1" i="1" dirty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1600200" y="1691370"/>
            <a:ext cx="2011418" cy="1005567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91419" tIns="45710" rIns="91419" bIns="45710"/>
          <a:lstStyle>
            <a:lvl1pPr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44513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089025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33538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176463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6336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0908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5480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0052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>
                <a:solidFill>
                  <a:srgbClr val="000000"/>
                </a:solidFill>
              </a:rPr>
              <a:t>Вакуум- насосная станция</a:t>
            </a: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4236984" y="1691370"/>
            <a:ext cx="2011417" cy="1005567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808080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91419" tIns="45710" rIns="91419" bIns="45710"/>
          <a:lstStyle>
            <a:lvl1pPr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44513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089025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33538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176463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6336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0908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5480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0052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>
                <a:solidFill>
                  <a:srgbClr val="000000"/>
                </a:solidFill>
              </a:rPr>
              <a:t>Газгольдеры</a:t>
            </a: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6827784" y="1691370"/>
            <a:ext cx="2011417" cy="1005567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808080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91419" tIns="45710" rIns="91419" bIns="45710"/>
          <a:lstStyle>
            <a:lvl1pPr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44513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089025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33538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176463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6336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0908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5480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0052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>
                <a:solidFill>
                  <a:srgbClr val="000000"/>
                </a:solidFill>
              </a:rPr>
              <a:t>Осушитель</a:t>
            </a:r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1752600" y="5274129"/>
            <a:ext cx="2011418" cy="1005568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91419" tIns="45710" rIns="91419" bIns="45710"/>
          <a:lstStyle>
            <a:lvl1pPr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44513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089025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33538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176463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6336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0908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5480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0052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>
                <a:solidFill>
                  <a:srgbClr val="000000"/>
                </a:solidFill>
              </a:rPr>
              <a:t>Генератор</a:t>
            </a:r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4343401" y="5257802"/>
            <a:ext cx="2011418" cy="1006929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91419" tIns="45710" rIns="91419" bIns="45710"/>
          <a:lstStyle>
            <a:lvl1pPr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44513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089025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33538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176463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6336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0908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5480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0052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>
                <a:solidFill>
                  <a:srgbClr val="000000"/>
                </a:solidFill>
              </a:rPr>
              <a:t>Котельная</a:t>
            </a:r>
          </a:p>
        </p:txBody>
      </p:sp>
      <p:sp>
        <p:nvSpPr>
          <p:cNvPr id="17419" name="Text Box 11"/>
          <p:cNvSpPr txBox="1">
            <a:spLocks noChangeArrowheads="1"/>
          </p:cNvSpPr>
          <p:nvPr/>
        </p:nvSpPr>
        <p:spPr bwMode="auto">
          <a:xfrm>
            <a:off x="6903985" y="5257802"/>
            <a:ext cx="2011417" cy="1006929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91419" tIns="45710" rIns="91419" bIns="45710"/>
          <a:lstStyle>
            <a:lvl1pPr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44513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089025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33538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176463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6336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0908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5480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0052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>
                <a:solidFill>
                  <a:srgbClr val="000000"/>
                </a:solidFill>
              </a:rPr>
              <a:t>Электростанция</a:t>
            </a:r>
          </a:p>
        </p:txBody>
      </p:sp>
      <p:sp>
        <p:nvSpPr>
          <p:cNvPr id="17420" name="Text Box 12"/>
          <p:cNvSpPr txBox="1">
            <a:spLocks noChangeArrowheads="1"/>
          </p:cNvSpPr>
          <p:nvPr/>
        </p:nvSpPr>
        <p:spPr bwMode="auto">
          <a:xfrm>
            <a:off x="6903985" y="3245305"/>
            <a:ext cx="2011417" cy="1005567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91419" tIns="45710" rIns="91419" bIns="45710"/>
          <a:lstStyle>
            <a:lvl1pPr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44513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089025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33538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176463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6336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0908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5480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0052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>
                <a:solidFill>
                  <a:srgbClr val="000000"/>
                </a:solidFill>
              </a:rPr>
              <a:t>Газовый компрессор</a:t>
            </a:r>
            <a:endParaRPr lang="ru-RU" sz="1600">
              <a:solidFill>
                <a:srgbClr val="000000"/>
              </a:solidFill>
            </a:endParaRPr>
          </a:p>
        </p:txBody>
      </p:sp>
      <p:sp>
        <p:nvSpPr>
          <p:cNvPr id="17421" name="Line 13"/>
          <p:cNvSpPr>
            <a:spLocks noChangeShapeType="1"/>
          </p:cNvSpPr>
          <p:nvPr/>
        </p:nvSpPr>
        <p:spPr bwMode="auto">
          <a:xfrm>
            <a:off x="304800" y="1964871"/>
            <a:ext cx="129540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805" tIns="38402" rIns="76805" bIns="38402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>
              <a:solidFill>
                <a:srgbClr val="000000"/>
              </a:solidFill>
            </a:endParaRPr>
          </a:p>
        </p:txBody>
      </p:sp>
      <p:sp>
        <p:nvSpPr>
          <p:cNvPr id="17422" name="Line 14"/>
          <p:cNvSpPr>
            <a:spLocks noChangeShapeType="1"/>
          </p:cNvSpPr>
          <p:nvPr/>
        </p:nvSpPr>
        <p:spPr bwMode="auto">
          <a:xfrm>
            <a:off x="304800" y="2422071"/>
            <a:ext cx="129540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805" tIns="38402" rIns="76805" bIns="38402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>
              <a:solidFill>
                <a:srgbClr val="000000"/>
              </a:solidFill>
            </a:endParaRPr>
          </a:p>
        </p:txBody>
      </p:sp>
      <p:sp>
        <p:nvSpPr>
          <p:cNvPr id="17423" name="Line 15"/>
          <p:cNvSpPr>
            <a:spLocks noChangeShapeType="1"/>
          </p:cNvSpPr>
          <p:nvPr/>
        </p:nvSpPr>
        <p:spPr bwMode="auto">
          <a:xfrm>
            <a:off x="3657600" y="2193471"/>
            <a:ext cx="53340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805" tIns="38402" rIns="76805" bIns="38402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>
              <a:solidFill>
                <a:srgbClr val="000000"/>
              </a:solidFill>
            </a:endParaRPr>
          </a:p>
        </p:txBody>
      </p:sp>
      <p:sp>
        <p:nvSpPr>
          <p:cNvPr id="17424" name="Line 16"/>
          <p:cNvSpPr>
            <a:spLocks noChangeShapeType="1"/>
          </p:cNvSpPr>
          <p:nvPr/>
        </p:nvSpPr>
        <p:spPr bwMode="auto">
          <a:xfrm>
            <a:off x="6248400" y="2193471"/>
            <a:ext cx="53340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805" tIns="38402" rIns="76805" bIns="38402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>
              <a:solidFill>
                <a:srgbClr val="000000"/>
              </a:solidFill>
            </a:endParaRPr>
          </a:p>
        </p:txBody>
      </p:sp>
      <p:sp>
        <p:nvSpPr>
          <p:cNvPr id="17425" name="Line 17"/>
          <p:cNvSpPr>
            <a:spLocks noChangeShapeType="1"/>
          </p:cNvSpPr>
          <p:nvPr/>
        </p:nvSpPr>
        <p:spPr bwMode="auto">
          <a:xfrm>
            <a:off x="7924800" y="2726871"/>
            <a:ext cx="0" cy="5334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805" tIns="38402" rIns="76805" bIns="38402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>
              <a:solidFill>
                <a:srgbClr val="000000"/>
              </a:solidFill>
            </a:endParaRPr>
          </a:p>
        </p:txBody>
      </p:sp>
      <p:sp>
        <p:nvSpPr>
          <p:cNvPr id="17426" name="Line 18"/>
          <p:cNvSpPr>
            <a:spLocks noChangeShapeType="1"/>
          </p:cNvSpPr>
          <p:nvPr/>
        </p:nvSpPr>
        <p:spPr bwMode="auto">
          <a:xfrm>
            <a:off x="7924800" y="4250873"/>
            <a:ext cx="0" cy="1006929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805" tIns="38402" rIns="76805" bIns="38402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>
              <a:solidFill>
                <a:srgbClr val="000000"/>
              </a:solidFill>
            </a:endParaRPr>
          </a:p>
        </p:txBody>
      </p:sp>
      <p:sp>
        <p:nvSpPr>
          <p:cNvPr id="17427" name="Line 19"/>
          <p:cNvSpPr>
            <a:spLocks noChangeShapeType="1"/>
          </p:cNvSpPr>
          <p:nvPr/>
        </p:nvSpPr>
        <p:spPr bwMode="auto">
          <a:xfrm>
            <a:off x="2819400" y="4724400"/>
            <a:ext cx="0" cy="5334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805" tIns="38402" rIns="76805" bIns="38402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>
              <a:solidFill>
                <a:srgbClr val="000000"/>
              </a:solidFill>
            </a:endParaRPr>
          </a:p>
        </p:txBody>
      </p:sp>
      <p:sp>
        <p:nvSpPr>
          <p:cNvPr id="17428" name="Line 20"/>
          <p:cNvSpPr>
            <a:spLocks noChangeShapeType="1"/>
          </p:cNvSpPr>
          <p:nvPr/>
        </p:nvSpPr>
        <p:spPr bwMode="auto">
          <a:xfrm>
            <a:off x="5410200" y="4724400"/>
            <a:ext cx="0" cy="5334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805" tIns="38402" rIns="76805" bIns="38402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>
              <a:solidFill>
                <a:srgbClr val="000000"/>
              </a:solidFill>
            </a:endParaRPr>
          </a:p>
        </p:txBody>
      </p:sp>
      <p:sp>
        <p:nvSpPr>
          <p:cNvPr id="17429" name="Line 21"/>
          <p:cNvSpPr>
            <a:spLocks noChangeShapeType="1"/>
          </p:cNvSpPr>
          <p:nvPr/>
        </p:nvSpPr>
        <p:spPr bwMode="auto">
          <a:xfrm>
            <a:off x="2819400" y="4724400"/>
            <a:ext cx="510540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805" tIns="38402" rIns="76805" bIns="38402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9150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" y="1103458"/>
            <a:ext cx="8964488" cy="5329237"/>
          </a:xfrm>
        </p:spPr>
        <p:txBody>
          <a:bodyPr>
            <a:normAutofit/>
          </a:bodyPr>
          <a:lstStyle/>
          <a:p>
            <a:pPr algn="just">
              <a:lnSpc>
                <a:spcPct val="80000"/>
              </a:lnSpc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Климатическая доктрина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РФ (распоряжение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Президента Российской Федерации № 861–</a:t>
            </a:r>
            <a:r>
              <a:rPr lang="ru-RU" sz="2800" dirty="0" err="1">
                <a:latin typeface="Arial" pitchFamily="34" charset="0"/>
                <a:cs typeface="Arial" pitchFamily="34" charset="0"/>
              </a:rPr>
              <a:t>рп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 17.12.09 г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.)</a:t>
            </a:r>
            <a:endParaRPr lang="ru-RU" sz="2800" dirty="0"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Указ Президента №752 30.09.2013 г.:</a:t>
            </a:r>
          </a:p>
          <a:p>
            <a:pPr lvl="1" eaLnBrk="1" hangingPunct="1">
              <a:lnSpc>
                <a:spcPct val="80000"/>
              </a:lnSpc>
              <a:buFont typeface="Arial" charset="0"/>
              <a:buNone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	Правительству Российской Федерации обеспечить к 2020 году сокращение объема выбросов парниковых газов до уровня 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≤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75 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%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объема указанных выбросов в 1990 г.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Стратегия развития угольной отрасли до 2030 г. 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(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распоряжение П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равительства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РФ от 24.01.2012 г. №14-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p)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:</a:t>
            </a:r>
          </a:p>
          <a:p>
            <a:pPr lvl="1" eaLnBrk="1" hangingPunct="1">
              <a:lnSpc>
                <a:spcPct val="80000"/>
              </a:lnSpc>
              <a:buFont typeface="Arial" charset="0"/>
              <a:buNone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	- рост добычи угля до 430 млн. т./год к 2030 г.;</a:t>
            </a:r>
          </a:p>
          <a:p>
            <a:pPr lvl="1" eaLnBrk="1" hangingPunct="1">
              <a:lnSpc>
                <a:spcPct val="80000"/>
              </a:lnSpc>
              <a:buFont typeface="Arial" charset="0"/>
              <a:buNone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	- в 2013 г. добыто 352 млн. т.</a:t>
            </a:r>
          </a:p>
          <a:p>
            <a:pPr lvl="1" eaLnBrk="1" hangingPunct="1">
              <a:lnSpc>
                <a:spcPct val="80000"/>
              </a:lnSpc>
              <a:buFont typeface="Arial" charset="0"/>
              <a:buNone/>
            </a:pPr>
            <a:endParaRPr lang="ru-RU" sz="2200" dirty="0">
              <a:latin typeface="Calibri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eaLnBrk="1" hangingPunct="1"/>
            <a:fld id="{8F13D09D-31E6-6643-B0B7-269DBF6EFBA3}" type="slidenum">
              <a:rPr lang="ru-RU">
                <a:solidFill>
                  <a:srgbClr val="898989"/>
                </a:solidFill>
              </a:rPr>
              <a:pPr eaLnBrk="1" hangingPunct="1"/>
              <a:t>3</a:t>
            </a:fld>
            <a:endParaRPr lang="ru-RU">
              <a:solidFill>
                <a:srgbClr val="898989"/>
              </a:solidFill>
            </a:endParaRPr>
          </a:p>
        </p:txBody>
      </p:sp>
      <p:sp>
        <p:nvSpPr>
          <p:cNvPr id="6" name="Заголовок 1"/>
          <p:cNvSpPr>
            <a:spLocks/>
          </p:cNvSpPr>
          <p:nvPr/>
        </p:nvSpPr>
        <p:spPr bwMode="auto">
          <a:xfrm>
            <a:off x="899592" y="-171400"/>
            <a:ext cx="735488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200" i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Базовые </a:t>
            </a:r>
            <a:r>
              <a:rPr lang="ru-RU" sz="3200" i="1" dirty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документы</a:t>
            </a:r>
          </a:p>
        </p:txBody>
      </p:sp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8355013" y="44450"/>
            <a:ext cx="754062" cy="660400"/>
          </a:xfrm>
          <a:prstGeom prst="rect">
            <a:avLst/>
          </a:prstGeom>
          <a:solidFill>
            <a:srgbClr val="99CCFF"/>
          </a:solidFill>
          <a:ln w="19050" cap="sq">
            <a:solidFill>
              <a:srgbClr val="FF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48625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Современное состояние</a:t>
            </a:r>
            <a:endParaRPr lang="ru-RU" sz="3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554163"/>
            <a:ext cx="9144000" cy="4525963"/>
          </a:xfrm>
        </p:spPr>
        <p:txBody>
          <a:bodyPr>
            <a:normAutofit/>
          </a:bodyPr>
          <a:lstStyle/>
          <a:p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NewRoman"/>
              </a:rPr>
              <a:t>2012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NewRoman"/>
              </a:rPr>
              <a:t>г.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общий объем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извлечения -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более 1728 млн. м</a:t>
            </a:r>
            <a:r>
              <a:rPr lang="ru-RU" sz="2800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3</a:t>
            </a:r>
            <a:endParaRPr lang="ru-RU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TimesNewRoman"/>
            </a:endParaRPr>
          </a:p>
          <a:p>
            <a:r>
              <a:rPr lang="ru-RU" dirty="0" smtClean="0">
                <a:latin typeface="Times New Roman"/>
                <a:ea typeface="TimesNewRoman"/>
              </a:rPr>
              <a:t>объем </a:t>
            </a:r>
            <a:r>
              <a:rPr lang="ru-RU" dirty="0">
                <a:latin typeface="Times New Roman"/>
                <a:ea typeface="Calibri"/>
              </a:rPr>
              <a:t>использованного метана </a:t>
            </a:r>
            <a:r>
              <a:rPr lang="ru-RU" dirty="0" smtClean="0">
                <a:latin typeface="Times New Roman"/>
                <a:ea typeface="Calibri"/>
              </a:rPr>
              <a:t>- </a:t>
            </a:r>
            <a:r>
              <a:rPr lang="ru-RU" dirty="0">
                <a:latin typeface="Times New Roman"/>
                <a:ea typeface="Calibri"/>
              </a:rPr>
              <a:t>менее 118,5 млн. м</a:t>
            </a:r>
            <a:r>
              <a:rPr lang="ru-RU" baseline="30000" dirty="0">
                <a:latin typeface="Times New Roman"/>
                <a:ea typeface="Calibri"/>
              </a:rPr>
              <a:t>3</a:t>
            </a:r>
            <a:r>
              <a:rPr lang="ru-RU" dirty="0">
                <a:latin typeface="Times New Roman"/>
                <a:ea typeface="Calibri"/>
              </a:rPr>
              <a:t>, </a:t>
            </a:r>
            <a:r>
              <a:rPr lang="ru-RU" dirty="0" smtClean="0">
                <a:latin typeface="Times New Roman"/>
                <a:ea typeface="Times New Roman"/>
              </a:rPr>
              <a:t>т.е</a:t>
            </a:r>
            <a:r>
              <a:rPr lang="ru-RU" dirty="0">
                <a:latin typeface="Times New Roman"/>
                <a:ea typeface="Times New Roman"/>
              </a:rPr>
              <a:t>. утилизировано менее 7</a:t>
            </a:r>
            <a:r>
              <a:rPr lang="ru-RU" dirty="0" smtClean="0">
                <a:latin typeface="Times New Roman"/>
                <a:ea typeface="Times New Roman"/>
              </a:rPr>
              <a:t>%</a:t>
            </a:r>
          </a:p>
          <a:p>
            <a:r>
              <a:rPr lang="ru-RU" dirty="0" smtClean="0">
                <a:latin typeface="Times New Roman"/>
                <a:ea typeface="Times New Roman"/>
              </a:rPr>
              <a:t> </a:t>
            </a:r>
            <a:r>
              <a:rPr lang="ru-RU" dirty="0">
                <a:latin typeface="Times New Roman"/>
                <a:ea typeface="Times New Roman"/>
              </a:rPr>
              <a:t>Системами дегазации извлечено около 23,5% метана, на </a:t>
            </a:r>
            <a:r>
              <a:rPr lang="ru-RU" dirty="0" err="1">
                <a:latin typeface="Times New Roman"/>
                <a:ea typeface="Times New Roman"/>
              </a:rPr>
              <a:t>газоотсос</a:t>
            </a:r>
            <a:r>
              <a:rPr lang="ru-RU" dirty="0">
                <a:latin typeface="Times New Roman"/>
                <a:ea typeface="Times New Roman"/>
              </a:rPr>
              <a:t> приходится чуть более 13%.</a:t>
            </a:r>
            <a:endParaRPr lang="ru-RU" dirty="0"/>
          </a:p>
        </p:txBody>
      </p:sp>
      <p:sp>
        <p:nvSpPr>
          <p:cNvPr id="4" name="Text Box 11"/>
          <p:cNvSpPr txBox="1">
            <a:spLocks noChangeArrowheads="1"/>
          </p:cNvSpPr>
          <p:nvPr/>
        </p:nvSpPr>
        <p:spPr bwMode="auto">
          <a:xfrm>
            <a:off x="8389938" y="0"/>
            <a:ext cx="754062" cy="660400"/>
          </a:xfrm>
          <a:prstGeom prst="rect">
            <a:avLst/>
          </a:prstGeom>
          <a:solidFill>
            <a:srgbClr val="99CCFF"/>
          </a:solidFill>
          <a:ln w="19050" cap="sq">
            <a:solidFill>
              <a:srgbClr val="FF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8405295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!\111\!\Схема3.jpg"/>
          <p:cNvPicPr>
            <a:picLocks noChangeAspect="1" noChangeArrowheads="1"/>
          </p:cNvPicPr>
          <p:nvPr/>
        </p:nvPicPr>
        <p:blipFill>
          <a:blip r:embed="rId2" cstate="print">
            <a:lum bright="6000"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133602"/>
            <a:ext cx="8229600" cy="4508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457201" y="1124744"/>
            <a:ext cx="2117834" cy="867342"/>
          </a:xfrm>
          <a:prstGeom prst="rect">
            <a:avLst/>
          </a:prstGeom>
          <a:solidFill>
            <a:srgbClr val="99CCFF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/>
          <a:lstStyle>
            <a:lvl1pPr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44513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089025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33538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176463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6336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0908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5480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0052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rgbClr val="FF0000"/>
                </a:solidFill>
              </a:rPr>
              <a:t>Заблаговременная дегазационная подготовка  пласта </a:t>
            </a:r>
            <a:endParaRPr lang="ru-RU" sz="1600" dirty="0">
              <a:solidFill>
                <a:srgbClr val="000000"/>
              </a:solidFill>
            </a:endParaRP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5257800" y="1295402"/>
            <a:ext cx="1258416" cy="824593"/>
          </a:xfrm>
          <a:prstGeom prst="rect">
            <a:avLst/>
          </a:prstGeom>
          <a:solidFill>
            <a:srgbClr val="FF99CC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/>
          <a:lstStyle>
            <a:lvl1pPr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44513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089025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33538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176463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6336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0908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5480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0052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FF0000"/>
                </a:solidFill>
              </a:rPr>
              <a:t>Утилизация метана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6629401" y="1124746"/>
            <a:ext cx="2335087" cy="867341"/>
          </a:xfrm>
          <a:prstGeom prst="rect">
            <a:avLst/>
          </a:prstGeom>
          <a:solidFill>
            <a:srgbClr val="99CCFF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/>
          <a:lstStyle>
            <a:lvl1pPr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44513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089025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33538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176463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6336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0908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5480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0052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rgbClr val="FF0000"/>
                </a:solidFill>
              </a:rPr>
              <a:t>Вентиляционный ствол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rgbClr val="FF0000"/>
                </a:solidFill>
              </a:rPr>
              <a:t>Удаление метана средствами вентиляции </a:t>
            </a:r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2819400" y="1124745"/>
            <a:ext cx="2286000" cy="829242"/>
          </a:xfrm>
          <a:prstGeom prst="rect">
            <a:avLst/>
          </a:prstGeom>
          <a:solidFill>
            <a:srgbClr val="99CCFF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/>
          <a:lstStyle>
            <a:lvl1pPr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44513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089025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33538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176463" defTabSz="1089025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6336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0908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5480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005263" defTabSz="10890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rgbClr val="FF0000"/>
                </a:solidFill>
              </a:rPr>
              <a:t>ВНС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rgbClr val="FF0000"/>
                </a:solidFill>
              </a:rPr>
              <a:t>Извлечение метана средствами </a:t>
            </a:r>
            <a:r>
              <a:rPr lang="ru-RU" sz="1600" dirty="0" smtClean="0">
                <a:solidFill>
                  <a:srgbClr val="FF0000"/>
                </a:solidFill>
              </a:rPr>
              <a:t>дегазации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4105" name="Line 9"/>
          <p:cNvSpPr>
            <a:spLocks noChangeShapeType="1"/>
          </p:cNvSpPr>
          <p:nvPr/>
        </p:nvSpPr>
        <p:spPr bwMode="auto">
          <a:xfrm>
            <a:off x="3276600" y="1905000"/>
            <a:ext cx="2621018" cy="1219200"/>
          </a:xfrm>
          <a:prstGeom prst="line">
            <a:avLst/>
          </a:prstGeom>
          <a:noFill/>
          <a:ln w="9525">
            <a:solidFill>
              <a:srgbClr val="00CC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76805" tIns="38402" rIns="76805" bIns="38402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>
              <a:solidFill>
                <a:srgbClr val="000000"/>
              </a:solidFill>
            </a:endParaRPr>
          </a:p>
        </p:txBody>
      </p:sp>
      <p:sp>
        <p:nvSpPr>
          <p:cNvPr id="4106" name="Line 10"/>
          <p:cNvSpPr>
            <a:spLocks noChangeShapeType="1"/>
          </p:cNvSpPr>
          <p:nvPr/>
        </p:nvSpPr>
        <p:spPr bwMode="auto">
          <a:xfrm flipH="1" flipV="1">
            <a:off x="5486401" y="2103665"/>
            <a:ext cx="228600" cy="639536"/>
          </a:xfrm>
          <a:prstGeom prst="line">
            <a:avLst/>
          </a:prstGeom>
          <a:noFill/>
          <a:ln w="9525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76805" tIns="38402" rIns="76805" bIns="38402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>
              <a:solidFill>
                <a:srgbClr val="000000"/>
              </a:solidFill>
            </a:endParaRPr>
          </a:p>
        </p:txBody>
      </p:sp>
      <p:sp>
        <p:nvSpPr>
          <p:cNvPr id="4107" name="Line 11"/>
          <p:cNvSpPr>
            <a:spLocks noChangeShapeType="1"/>
          </p:cNvSpPr>
          <p:nvPr/>
        </p:nvSpPr>
        <p:spPr bwMode="auto">
          <a:xfrm flipH="1">
            <a:off x="7467600" y="2057400"/>
            <a:ext cx="533400" cy="914400"/>
          </a:xfrm>
          <a:prstGeom prst="line">
            <a:avLst/>
          </a:prstGeom>
          <a:noFill/>
          <a:ln w="9525">
            <a:solidFill>
              <a:srgbClr val="00CC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76805" tIns="38402" rIns="76805" bIns="38402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>
              <a:solidFill>
                <a:srgbClr val="000000"/>
              </a:solidFill>
            </a:endParaRPr>
          </a:p>
        </p:txBody>
      </p:sp>
      <p:sp>
        <p:nvSpPr>
          <p:cNvPr id="4108" name="Line 12"/>
          <p:cNvSpPr>
            <a:spLocks noChangeShapeType="1"/>
          </p:cNvSpPr>
          <p:nvPr/>
        </p:nvSpPr>
        <p:spPr bwMode="auto">
          <a:xfrm flipV="1">
            <a:off x="1460938" y="1981200"/>
            <a:ext cx="596462" cy="3581400"/>
          </a:xfrm>
          <a:prstGeom prst="line">
            <a:avLst/>
          </a:prstGeom>
          <a:noFill/>
          <a:ln w="9525">
            <a:solidFill>
              <a:srgbClr val="00CC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76805" tIns="38402" rIns="76805" bIns="38402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>
              <a:solidFill>
                <a:srgbClr val="000000"/>
              </a:solidFill>
            </a:endParaRPr>
          </a:p>
        </p:txBody>
      </p:sp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1187624" y="680049"/>
            <a:ext cx="7205258" cy="385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b"/>
          <a:lstStyle/>
          <a:p>
            <a:pPr algn="ctr" defTabSz="1089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i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Технологическая схема извлечения метана</a:t>
            </a:r>
            <a:endParaRPr lang="ru-RU" sz="3200" b="1" i="1" dirty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8392883" y="19649"/>
            <a:ext cx="754062" cy="660400"/>
          </a:xfrm>
          <a:prstGeom prst="rect">
            <a:avLst/>
          </a:prstGeom>
          <a:solidFill>
            <a:srgbClr val="99CCFF"/>
          </a:solidFill>
          <a:ln w="19050" cap="sq">
            <a:solidFill>
              <a:srgbClr val="FF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37994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"/>
          <p:cNvSpPr>
            <a:spLocks noGrp="1" noChangeArrowheads="1"/>
          </p:cNvSpPr>
          <p:nvPr>
            <p:ph type="title"/>
          </p:nvPr>
        </p:nvSpPr>
        <p:spPr>
          <a:xfrm>
            <a:off x="179512" y="188640"/>
            <a:ext cx="8686800" cy="838200"/>
          </a:xfrm>
        </p:spPr>
        <p:txBody>
          <a:bodyPr/>
          <a:lstStyle/>
          <a:p>
            <a:r>
              <a:rPr lang="ru-RU" sz="2400" b="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Основные </a:t>
            </a:r>
            <a:r>
              <a:rPr lang="ru-RU" sz="24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препятствия для </a:t>
            </a:r>
            <a:r>
              <a:rPr lang="ru-RU" sz="2400" b="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использования угольного метана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нестабильность объема и концентрации  газа по источникам;</a:t>
            </a:r>
          </a:p>
          <a:p>
            <a:r>
              <a:rPr lang="ru-RU" dirty="0"/>
              <a:t>разбросанность вакуум-насосных станций по обширной  территории;</a:t>
            </a:r>
          </a:p>
          <a:p>
            <a:r>
              <a:rPr lang="ru-RU" dirty="0"/>
              <a:t>отсутствие средств транспортировки </a:t>
            </a:r>
            <a:r>
              <a:rPr lang="ru-RU" dirty="0" err="1"/>
              <a:t>метановоздушной</a:t>
            </a:r>
            <a:r>
              <a:rPr lang="ru-RU" dirty="0"/>
              <a:t>  смеси;</a:t>
            </a:r>
          </a:p>
          <a:p>
            <a:r>
              <a:rPr lang="ru-RU" dirty="0"/>
              <a:t>отсутствие экономических стимулов.</a:t>
            </a: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8389938" y="2886"/>
            <a:ext cx="754062" cy="660400"/>
          </a:xfrm>
          <a:prstGeom prst="rect">
            <a:avLst/>
          </a:prstGeom>
          <a:solidFill>
            <a:srgbClr val="99CCFF"/>
          </a:solidFill>
          <a:ln w="19050" cap="sq">
            <a:solidFill>
              <a:srgbClr val="FF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FF3300"/>
                </a:solidFill>
              </a:rPr>
              <a:t>6</a:t>
            </a:r>
            <a:endParaRPr lang="ru-RU" sz="3600" b="1" dirty="0">
              <a:solidFill>
                <a:srgbClr val="FF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3365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2"/>
          <p:cNvSpPr>
            <a:spLocks noGrp="1" noChangeArrowheads="1"/>
          </p:cNvSpPr>
          <p:nvPr>
            <p:ph type="title"/>
          </p:nvPr>
        </p:nvSpPr>
        <p:spPr>
          <a:xfrm>
            <a:off x="447338" y="72737"/>
            <a:ext cx="7924800" cy="1412048"/>
          </a:xfrm>
        </p:spPr>
        <p:txBody>
          <a:bodyPr>
            <a:noAutofit/>
          </a:bodyPr>
          <a:lstStyle/>
          <a:p>
            <a:pPr algn="ctr"/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Параметры извлекаемой смеси при различных способах дегазации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/>
            </a:r>
            <a:br>
              <a:rPr lang="ru-RU" sz="2800" dirty="0">
                <a:latin typeface="Arial" pitchFamily="34" charset="0"/>
                <a:cs typeface="Arial" pitchFamily="34" charset="0"/>
              </a:rPr>
            </a:br>
            <a:r>
              <a:rPr lang="ru-RU" sz="2800" dirty="0">
                <a:latin typeface="Arial" pitchFamily="34" charset="0"/>
                <a:cs typeface="Arial" pitchFamily="34" charset="0"/>
              </a:rPr>
              <a:t>(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условия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Карагандинского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бассейна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)</a:t>
            </a:r>
          </a:p>
        </p:txBody>
      </p:sp>
      <p:graphicFrame>
        <p:nvGraphicFramePr>
          <p:cNvPr id="3142" name="Group 70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70102574"/>
              </p:ext>
            </p:extLst>
          </p:nvPr>
        </p:nvGraphicFramePr>
        <p:xfrm>
          <a:off x="179514" y="1484786"/>
          <a:ext cx="9073008" cy="5495605"/>
        </p:xfrm>
        <a:graphic>
          <a:graphicData uri="http://schemas.openxmlformats.org/drawingml/2006/table">
            <a:tbl>
              <a:tblPr/>
              <a:tblGrid>
                <a:gridCol w="1865700"/>
                <a:gridCol w="1743872"/>
                <a:gridCol w="1745612"/>
                <a:gridCol w="1743872"/>
                <a:gridCol w="1745613"/>
                <a:gridCol w="228339"/>
              </a:tblGrid>
              <a:tr h="8248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Способ дегазации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Дебит метана, м3/мин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 метана,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Период функционирования,  мес.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</a:t>
                      </a:r>
                      <a:r>
                        <a:rPr kumimoji="0" lang="ru-RU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конд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смеси, %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72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Пластовыми скважинами (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=20-25)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1,5-10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6,1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5-90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30,6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6-24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38,4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92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Вертикальными скважинами с поверхности в купола обрушения 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0,7-36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4,3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5-90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42,1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2-10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67,2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59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Барьерными скважинами (группа)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0,1-4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5-75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27,8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2-6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36,6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92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Пластовыми скважинами в зонах </a:t>
                      </a: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гидрорасчленения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=20-25)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3,5-15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8,2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5-85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38,7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10-36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58,8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04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Гидрорасчленением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через скважины с поверхности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0,1-2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95-98,5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16-72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04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Поземными скважинами в купола обрушения (куст)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1-12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3,6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5-80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21,4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2-6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20,5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43" name="Text Box 71"/>
          <p:cNvSpPr txBox="1">
            <a:spLocks noChangeArrowheads="1"/>
          </p:cNvSpPr>
          <p:nvPr/>
        </p:nvSpPr>
        <p:spPr bwMode="auto">
          <a:xfrm>
            <a:off x="8389938" y="19627"/>
            <a:ext cx="754062" cy="660400"/>
          </a:xfrm>
          <a:prstGeom prst="rect">
            <a:avLst/>
          </a:prstGeom>
          <a:solidFill>
            <a:srgbClr val="99CCFF"/>
          </a:solidFill>
          <a:ln w="19050" cap="sq">
            <a:solidFill>
              <a:srgbClr val="FF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FF3300"/>
                </a:solidFill>
              </a:rPr>
              <a:t>7</a:t>
            </a:r>
            <a:endParaRPr lang="ru-RU" sz="3600" b="1" dirty="0">
              <a:solidFill>
                <a:srgbClr val="FF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555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2"/>
          <p:cNvSpPr>
            <a:spLocks noGrp="1" noChangeArrowheads="1"/>
          </p:cNvSpPr>
          <p:nvPr>
            <p:ph type="title"/>
          </p:nvPr>
        </p:nvSpPr>
        <p:spPr>
          <a:xfrm>
            <a:off x="1000127" y="133350"/>
            <a:ext cx="7354887" cy="1143000"/>
          </a:xfrm>
        </p:spPr>
        <p:txBody>
          <a:bodyPr>
            <a:normAutofit fontScale="90000"/>
          </a:bodyPr>
          <a:lstStyle/>
          <a:p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Факторы, определяющие эффективность дегазации и компонентный состав извлекаемой </a:t>
            </a:r>
            <a:r>
              <a:rPr lang="ru-RU" sz="24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метановоздушной</a:t>
            </a: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 смеси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endParaRPr lang="ru-RU" dirty="0"/>
          </a:p>
          <a:p>
            <a:r>
              <a:rPr lang="ru-RU" dirty="0"/>
              <a:t>герметизация подземных </a:t>
            </a:r>
            <a:r>
              <a:rPr lang="ru-RU" dirty="0" smtClean="0"/>
              <a:t>пластовых скважин</a:t>
            </a:r>
            <a:r>
              <a:rPr lang="ru-RU" dirty="0"/>
              <a:t>;</a:t>
            </a:r>
          </a:p>
          <a:p>
            <a:r>
              <a:rPr lang="ru-RU" dirty="0"/>
              <a:t>вакуум-насосные станции и дегазационные системы;</a:t>
            </a:r>
          </a:p>
          <a:p>
            <a:r>
              <a:rPr lang="ru-RU" dirty="0"/>
              <a:t>организационные.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8389938" y="0"/>
            <a:ext cx="754062" cy="660400"/>
          </a:xfrm>
          <a:prstGeom prst="rect">
            <a:avLst/>
          </a:prstGeom>
          <a:solidFill>
            <a:srgbClr val="99CCFF"/>
          </a:solidFill>
          <a:ln w="19050" cap="sq">
            <a:solidFill>
              <a:srgbClr val="FF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FF3300"/>
                </a:solidFill>
              </a:rPr>
              <a:t>8</a:t>
            </a:r>
            <a:endParaRPr lang="ru-RU" sz="3600" b="1" dirty="0">
              <a:solidFill>
                <a:srgbClr val="FF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7097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16"/>
          <p:cNvSpPr txBox="1">
            <a:spLocks noChangeArrowheads="1"/>
          </p:cNvSpPr>
          <p:nvPr/>
        </p:nvSpPr>
        <p:spPr bwMode="auto">
          <a:xfrm>
            <a:off x="611561" y="836712"/>
            <a:ext cx="1463675" cy="288032"/>
          </a:xfrm>
          <a:prstGeom prst="rect">
            <a:avLst/>
          </a:prstGeom>
          <a:solidFill>
            <a:srgbClr val="FF99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bIns="0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</a:rPr>
              <a:t>Вентиляция</a:t>
            </a:r>
            <a:endParaRPr lang="ru-RU" sz="1400" dirty="0">
              <a:solidFill>
                <a:srgbClr val="000000"/>
              </a:solidFill>
              <a:latin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8675" name="Text Box 49"/>
          <p:cNvSpPr txBox="1">
            <a:spLocks noChangeArrowheads="1"/>
          </p:cNvSpPr>
          <p:nvPr/>
        </p:nvSpPr>
        <p:spPr bwMode="auto">
          <a:xfrm>
            <a:off x="2771801" y="836712"/>
            <a:ext cx="1463675" cy="288032"/>
          </a:xfrm>
          <a:prstGeom prst="rect">
            <a:avLst/>
          </a:prstGeom>
          <a:solidFill>
            <a:srgbClr val="00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</a:rPr>
              <a:t>Дегазация</a:t>
            </a:r>
            <a:endParaRPr lang="ru-RU" sz="1400" dirty="0">
              <a:solidFill>
                <a:srgbClr val="000000"/>
              </a:solidFill>
              <a:latin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8676" name="Text Box 40"/>
          <p:cNvSpPr txBox="1">
            <a:spLocks noChangeArrowheads="1"/>
          </p:cNvSpPr>
          <p:nvPr/>
        </p:nvSpPr>
        <p:spPr bwMode="auto">
          <a:xfrm>
            <a:off x="4572000" y="836713"/>
            <a:ext cx="4389438" cy="288032"/>
          </a:xfrm>
          <a:prstGeom prst="rect">
            <a:avLst/>
          </a:prstGeom>
          <a:solidFill>
            <a:srgbClr val="FF99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</a:pPr>
            <a:r>
              <a:rPr lang="ru-RU" sz="1200">
                <a:solidFill>
                  <a:srgbClr val="000000"/>
                </a:solidFill>
                <a:latin typeface="Times New Roman" pitchFamily="18" charset="0"/>
                <a:ea typeface="PromtImperial" pitchFamily="34" charset="0"/>
                <a:cs typeface="Times New Roman" pitchFamily="18" charset="0"/>
              </a:rPr>
              <a:t>Скважинная добыча с активными способами воздействия</a:t>
            </a:r>
            <a:endParaRPr lang="ru-RU" sz="2400">
              <a:solidFill>
                <a:srgbClr val="000000"/>
              </a:solidFill>
              <a:latin typeface="Times New Roman" pitchFamily="18" charset="0"/>
              <a:ea typeface="PromtImperial" pitchFamily="34" charset="0"/>
              <a:cs typeface="Times New Roman" pitchFamily="18" charset="0"/>
            </a:endParaRPr>
          </a:p>
        </p:txBody>
      </p:sp>
      <p:sp>
        <p:nvSpPr>
          <p:cNvPr id="28677" name="Text Box 37"/>
          <p:cNvSpPr txBox="1">
            <a:spLocks noChangeArrowheads="1"/>
          </p:cNvSpPr>
          <p:nvPr/>
        </p:nvSpPr>
        <p:spPr bwMode="auto">
          <a:xfrm>
            <a:off x="1403648" y="1700809"/>
            <a:ext cx="914400" cy="274637"/>
          </a:xfrm>
          <a:prstGeom prst="rect">
            <a:avLst/>
          </a:prstGeom>
          <a:solidFill>
            <a:srgbClr val="FF66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200" b="1">
                <a:solidFill>
                  <a:srgbClr val="000000"/>
                </a:solidFill>
                <a:latin typeface="Times New Roman" pitchFamily="18" charset="0"/>
                <a:ea typeface="PromtImperial" pitchFamily="34" charset="0"/>
                <a:cs typeface="Times New Roman" pitchFamily="18" charset="0"/>
              </a:rPr>
              <a:t>0,4 -  0,6</a:t>
            </a:r>
            <a:endParaRPr lang="en-US" sz="2400">
              <a:solidFill>
                <a:srgbClr val="000000"/>
              </a:solidFill>
              <a:latin typeface="Times New Roman" pitchFamily="18" charset="0"/>
              <a:ea typeface="PromtImperial" pitchFamily="34" charset="0"/>
              <a:cs typeface="Times New Roman" pitchFamily="18" charset="0"/>
            </a:endParaRPr>
          </a:p>
        </p:txBody>
      </p:sp>
      <p:sp>
        <p:nvSpPr>
          <p:cNvPr id="28678" name="Text Box 8"/>
          <p:cNvSpPr txBox="1">
            <a:spLocks noChangeArrowheads="1"/>
          </p:cNvSpPr>
          <p:nvPr/>
        </p:nvSpPr>
        <p:spPr bwMode="auto">
          <a:xfrm>
            <a:off x="2483768" y="1700809"/>
            <a:ext cx="731838" cy="274637"/>
          </a:xfrm>
          <a:prstGeom prst="rect">
            <a:avLst/>
          </a:prstGeom>
          <a:solidFill>
            <a:srgbClr val="99CC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en-US" sz="1200">
                <a:solidFill>
                  <a:srgbClr val="000000"/>
                </a:solidFill>
                <a:latin typeface="Times New Roman" pitchFamily="18" charset="0"/>
              </a:rPr>
              <a:t>до 18</a:t>
            </a:r>
            <a:endParaRPr lang="en-US" sz="1400">
              <a:solidFill>
                <a:srgbClr val="000000"/>
              </a:solidFill>
              <a:latin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3347865" y="1700809"/>
            <a:ext cx="731837" cy="274637"/>
          </a:xfrm>
          <a:prstGeom prst="rect">
            <a:avLst/>
          </a:prstGeom>
          <a:solidFill>
            <a:srgbClr val="00CC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ea typeface="PromtImperial" pitchFamily="34" charset="0"/>
                <a:cs typeface="Times New Roman" pitchFamily="18" charset="0"/>
              </a:rPr>
              <a:t>18 -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PromtImperial" pitchFamily="34" charset="0"/>
                <a:cs typeface="Times New Roman" pitchFamily="18" charset="0"/>
              </a:rPr>
              <a:t>25</a:t>
            </a:r>
            <a:endParaRPr lang="en-US" sz="2400" dirty="0">
              <a:solidFill>
                <a:srgbClr val="000000"/>
              </a:solidFill>
              <a:latin typeface="Times New Roman" pitchFamily="18" charset="0"/>
              <a:ea typeface="PromtImperial" pitchFamily="34" charset="0"/>
              <a:cs typeface="Times New Roman" pitchFamily="18" charset="0"/>
            </a:endParaRPr>
          </a:p>
        </p:txBody>
      </p:sp>
      <p:sp>
        <p:nvSpPr>
          <p:cNvPr id="28680" name="Text Box 23"/>
          <p:cNvSpPr txBox="1">
            <a:spLocks noChangeArrowheads="1"/>
          </p:cNvSpPr>
          <p:nvPr/>
        </p:nvSpPr>
        <p:spPr bwMode="auto">
          <a:xfrm>
            <a:off x="4211961" y="1700809"/>
            <a:ext cx="549275" cy="274637"/>
          </a:xfrm>
          <a:prstGeom prst="rect">
            <a:avLst/>
          </a:prstGeom>
          <a:solidFill>
            <a:srgbClr val="33CC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PromtImperial" pitchFamily="34" charset="0"/>
                <a:cs typeface="Times New Roman" pitchFamily="18" charset="0"/>
                <a:sym typeface="PromtImperial" pitchFamily="34" charset="0"/>
              </a:rPr>
              <a:t>≥25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ea typeface="PromtImperial" pitchFamily="34" charset="0"/>
              <a:cs typeface="Times New Roman" pitchFamily="18" charset="0"/>
              <a:sym typeface="PromtImperial" pitchFamily="34" charset="0"/>
            </a:endParaRPr>
          </a:p>
        </p:txBody>
      </p:sp>
      <p:sp>
        <p:nvSpPr>
          <p:cNvPr id="28681" name="Text Box 15"/>
          <p:cNvSpPr txBox="1">
            <a:spLocks noChangeArrowheads="1"/>
          </p:cNvSpPr>
          <p:nvPr/>
        </p:nvSpPr>
        <p:spPr bwMode="auto">
          <a:xfrm>
            <a:off x="6228185" y="1772816"/>
            <a:ext cx="731837" cy="274637"/>
          </a:xfrm>
          <a:prstGeom prst="rect">
            <a:avLst/>
          </a:prstGeom>
          <a:solidFill>
            <a:srgbClr val="FF99CC"/>
          </a:solidFill>
          <a:ln w="9525">
            <a:solidFill>
              <a:srgbClr val="FF99CC"/>
            </a:solidFill>
            <a:miter lim="800000"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200" b="1" dirty="0">
                <a:solidFill>
                  <a:srgbClr val="000000"/>
                </a:solidFill>
                <a:latin typeface="Times New Roman"/>
                <a:ea typeface="PromtImperial" pitchFamily="34" charset="0"/>
                <a:cs typeface="Times New Roman"/>
                <a:sym typeface="PromtImperial" pitchFamily="34" charset="0"/>
              </a:rPr>
              <a:t>≥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ea typeface="PromtImperial" pitchFamily="34" charset="0"/>
                <a:cs typeface="Times New Roman" pitchFamily="18" charset="0"/>
              </a:rPr>
              <a:t>95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ea typeface="PromtImperial" pitchFamily="34" charset="0"/>
              <a:cs typeface="Times New Roman" pitchFamily="18" charset="0"/>
              <a:sym typeface="PromtImperial" pitchFamily="34" charset="0"/>
            </a:endParaRPr>
          </a:p>
        </p:txBody>
      </p:sp>
      <p:sp>
        <p:nvSpPr>
          <p:cNvPr id="28682" name="Line 36"/>
          <p:cNvSpPr>
            <a:spLocks noChangeShapeType="1"/>
          </p:cNvSpPr>
          <p:nvPr/>
        </p:nvSpPr>
        <p:spPr bwMode="auto">
          <a:xfrm>
            <a:off x="1187624" y="1124745"/>
            <a:ext cx="457200" cy="54927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8683" name="Line 6"/>
          <p:cNvSpPr>
            <a:spLocks noChangeShapeType="1"/>
          </p:cNvSpPr>
          <p:nvPr/>
        </p:nvSpPr>
        <p:spPr bwMode="auto">
          <a:xfrm flipH="1">
            <a:off x="2843809" y="1124745"/>
            <a:ext cx="547687" cy="549275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8684" name="Line 5"/>
          <p:cNvSpPr>
            <a:spLocks noChangeShapeType="1"/>
          </p:cNvSpPr>
          <p:nvPr/>
        </p:nvSpPr>
        <p:spPr bwMode="auto">
          <a:xfrm>
            <a:off x="3419873" y="1124745"/>
            <a:ext cx="274638" cy="549275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8685" name="Line 4"/>
          <p:cNvSpPr>
            <a:spLocks noChangeShapeType="1"/>
          </p:cNvSpPr>
          <p:nvPr/>
        </p:nvSpPr>
        <p:spPr bwMode="auto">
          <a:xfrm>
            <a:off x="3419873" y="1124745"/>
            <a:ext cx="1006475" cy="549275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8686" name="Line 14"/>
          <p:cNvSpPr>
            <a:spLocks noChangeShapeType="1"/>
          </p:cNvSpPr>
          <p:nvPr/>
        </p:nvSpPr>
        <p:spPr bwMode="auto">
          <a:xfrm flipH="1">
            <a:off x="6444208" y="1196753"/>
            <a:ext cx="457200" cy="549275"/>
          </a:xfrm>
          <a:prstGeom prst="line">
            <a:avLst/>
          </a:prstGeom>
          <a:noFill/>
          <a:ln w="9525">
            <a:solidFill>
              <a:srgbClr val="00FF00"/>
            </a:solidFill>
            <a:round/>
            <a:headEnd/>
            <a:tailEnd type="triangl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8687" name="Text Box 45"/>
          <p:cNvSpPr txBox="1">
            <a:spLocks noChangeArrowheads="1"/>
          </p:cNvSpPr>
          <p:nvPr/>
        </p:nvSpPr>
        <p:spPr bwMode="auto">
          <a:xfrm>
            <a:off x="593725" y="3341689"/>
            <a:ext cx="1371600" cy="27463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en-US" sz="1200">
                <a:solidFill>
                  <a:srgbClr val="000000"/>
                </a:solidFill>
                <a:latin typeface="Times New Roman" pitchFamily="18" charset="0"/>
              </a:rPr>
              <a:t>Разбавление</a:t>
            </a:r>
            <a:endParaRPr lang="en-US" sz="1400">
              <a:solidFill>
                <a:srgbClr val="000000"/>
              </a:solidFill>
              <a:latin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8688" name="Text Box 44"/>
          <p:cNvSpPr txBox="1">
            <a:spLocks noChangeArrowheads="1"/>
          </p:cNvSpPr>
          <p:nvPr/>
        </p:nvSpPr>
        <p:spPr bwMode="auto">
          <a:xfrm>
            <a:off x="3275857" y="3356993"/>
            <a:ext cx="1279525" cy="27463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en-US" sz="1200">
                <a:solidFill>
                  <a:srgbClr val="000000"/>
                </a:solidFill>
                <a:latin typeface="Times New Roman" pitchFamily="18" charset="0"/>
              </a:rPr>
              <a:t>Обогащение</a:t>
            </a:r>
            <a:endParaRPr lang="en-US" sz="1400">
              <a:solidFill>
                <a:srgbClr val="000000"/>
              </a:solidFill>
              <a:latin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8689" name="Text Box 43"/>
          <p:cNvSpPr txBox="1">
            <a:spLocks noChangeArrowheads="1"/>
          </p:cNvSpPr>
          <p:nvPr/>
        </p:nvSpPr>
        <p:spPr bwMode="auto">
          <a:xfrm>
            <a:off x="4616451" y="3341689"/>
            <a:ext cx="1371600" cy="27463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 err="1">
                <a:solidFill>
                  <a:srgbClr val="000000"/>
                </a:solidFill>
                <a:latin typeface="Times New Roman" pitchFamily="18" charset="0"/>
              </a:rPr>
              <a:t>Флегматизация</a:t>
            </a:r>
            <a:endParaRPr lang="en-US" sz="1400" dirty="0">
              <a:solidFill>
                <a:srgbClr val="000000"/>
              </a:solidFill>
              <a:latin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8690" name="Text Box 48"/>
          <p:cNvSpPr txBox="1">
            <a:spLocks noChangeArrowheads="1"/>
          </p:cNvSpPr>
          <p:nvPr/>
        </p:nvSpPr>
        <p:spPr bwMode="auto">
          <a:xfrm>
            <a:off x="7380312" y="2708921"/>
            <a:ext cx="1646238" cy="27463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bIns="0"/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err="1">
                <a:solidFill>
                  <a:srgbClr val="000000"/>
                </a:solidFill>
                <a:latin typeface="Times New Roman" pitchFamily="18" charset="0"/>
              </a:rPr>
              <a:t>Компримирование</a:t>
            </a:r>
            <a:endParaRPr lang="ru-RU" sz="1400" dirty="0">
              <a:solidFill>
                <a:srgbClr val="000000"/>
              </a:solidFill>
              <a:latin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8691" name="Line 42"/>
          <p:cNvSpPr>
            <a:spLocks noChangeShapeType="1"/>
          </p:cNvSpPr>
          <p:nvPr/>
        </p:nvSpPr>
        <p:spPr bwMode="auto">
          <a:xfrm flipH="1">
            <a:off x="1600200" y="1988840"/>
            <a:ext cx="2035696" cy="1352848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8692" name="Line 31"/>
          <p:cNvSpPr>
            <a:spLocks noChangeShapeType="1"/>
          </p:cNvSpPr>
          <p:nvPr/>
        </p:nvSpPr>
        <p:spPr bwMode="auto">
          <a:xfrm>
            <a:off x="3635896" y="1988840"/>
            <a:ext cx="66154" cy="1352848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8693" name="Line 30"/>
          <p:cNvSpPr>
            <a:spLocks noChangeShapeType="1"/>
          </p:cNvSpPr>
          <p:nvPr/>
        </p:nvSpPr>
        <p:spPr bwMode="auto">
          <a:xfrm>
            <a:off x="3635896" y="1988840"/>
            <a:ext cx="1164704" cy="1352848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8694" name="Line 35"/>
          <p:cNvSpPr>
            <a:spLocks noChangeShapeType="1"/>
          </p:cNvSpPr>
          <p:nvPr/>
        </p:nvSpPr>
        <p:spPr bwMode="auto">
          <a:xfrm>
            <a:off x="6732241" y="2060849"/>
            <a:ext cx="1006475" cy="641350"/>
          </a:xfrm>
          <a:prstGeom prst="line">
            <a:avLst/>
          </a:prstGeom>
          <a:noFill/>
          <a:ln w="9525">
            <a:solidFill>
              <a:srgbClr val="00FF00"/>
            </a:solidFill>
            <a:round/>
            <a:headEnd/>
            <a:tailEnd type="triangl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8695" name="Line 41"/>
          <p:cNvSpPr>
            <a:spLocks noChangeShapeType="1"/>
          </p:cNvSpPr>
          <p:nvPr/>
        </p:nvSpPr>
        <p:spPr bwMode="auto">
          <a:xfrm flipH="1">
            <a:off x="1691680" y="1988840"/>
            <a:ext cx="2736304" cy="1368152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8696" name="Text Box 50"/>
          <p:cNvSpPr txBox="1">
            <a:spLocks noChangeArrowheads="1"/>
          </p:cNvSpPr>
          <p:nvPr/>
        </p:nvSpPr>
        <p:spPr bwMode="auto">
          <a:xfrm>
            <a:off x="395537" y="260649"/>
            <a:ext cx="8504237" cy="3952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solidFill>
                  <a:srgbClr val="000000"/>
                </a:solidFill>
                <a:latin typeface="Times New Roman" pitchFamily="18" charset="0"/>
              </a:rPr>
              <a:t>НАПРАВЛЕНИЯ ИСПОЛЬЗОВАНИЯ ШАХТНОГО МЕТАНА</a:t>
            </a:r>
            <a:endParaRPr lang="en-US" sz="2000" b="1" dirty="0">
              <a:solidFill>
                <a:srgbClr val="000000"/>
              </a:solidFill>
              <a:latin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8697" name="Text Box 9"/>
          <p:cNvSpPr txBox="1">
            <a:spLocks noChangeArrowheads="1"/>
          </p:cNvSpPr>
          <p:nvPr/>
        </p:nvSpPr>
        <p:spPr bwMode="auto">
          <a:xfrm>
            <a:off x="179512" y="3861048"/>
            <a:ext cx="936104" cy="43204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>
                <a:solidFill>
                  <a:srgbClr val="000000"/>
                </a:solidFill>
                <a:latin typeface="Times New Roman" pitchFamily="18" charset="0"/>
                <a:ea typeface="PromtImperial" pitchFamily="34" charset="0"/>
                <a:cs typeface="Times New Roman" pitchFamily="18" charset="0"/>
              </a:rPr>
              <a:t>Газовая турбина</a:t>
            </a:r>
            <a:endParaRPr lang="ru-RU" sz="2400">
              <a:solidFill>
                <a:srgbClr val="000000"/>
              </a:solidFill>
              <a:latin typeface="Times New Roman" pitchFamily="18" charset="0"/>
              <a:ea typeface="PromtImperial" pitchFamily="34" charset="0"/>
              <a:cs typeface="Times New Roman" pitchFamily="18" charset="0"/>
            </a:endParaRPr>
          </a:p>
        </p:txBody>
      </p:sp>
      <p:sp>
        <p:nvSpPr>
          <p:cNvPr id="28698" name="Text Box 13"/>
          <p:cNvSpPr txBox="1">
            <a:spLocks noChangeArrowheads="1"/>
          </p:cNvSpPr>
          <p:nvPr/>
        </p:nvSpPr>
        <p:spPr bwMode="auto">
          <a:xfrm>
            <a:off x="1475656" y="3861048"/>
            <a:ext cx="1152128" cy="43204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ea typeface="PromtImperial" pitchFamily="34" charset="0"/>
                <a:cs typeface="Times New Roman" pitchFamily="18" charset="0"/>
              </a:rPr>
              <a:t>Дутье при сжигании</a:t>
            </a:r>
            <a:endParaRPr lang="ru-RU" sz="2400" dirty="0">
              <a:solidFill>
                <a:srgbClr val="000000"/>
              </a:solidFill>
              <a:latin typeface="Times New Roman" pitchFamily="18" charset="0"/>
              <a:ea typeface="PromtImperial" pitchFamily="34" charset="0"/>
              <a:cs typeface="Times New Roman" pitchFamily="18" charset="0"/>
            </a:endParaRPr>
          </a:p>
        </p:txBody>
      </p:sp>
      <p:sp>
        <p:nvSpPr>
          <p:cNvPr id="28699" name="Text Box 10"/>
          <p:cNvSpPr txBox="1">
            <a:spLocks noChangeArrowheads="1"/>
          </p:cNvSpPr>
          <p:nvPr/>
        </p:nvSpPr>
        <p:spPr bwMode="auto">
          <a:xfrm>
            <a:off x="2771801" y="3861048"/>
            <a:ext cx="1368152" cy="43204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ea typeface="PromtImperial" pitchFamily="34" charset="0"/>
                <a:cs typeface="Times New Roman" pitchFamily="18" charset="0"/>
              </a:rPr>
              <a:t>Производство белковой массы</a:t>
            </a:r>
            <a:endParaRPr lang="ru-RU" sz="2400" dirty="0">
              <a:solidFill>
                <a:srgbClr val="000000"/>
              </a:solidFill>
              <a:latin typeface="Times New Roman" pitchFamily="18" charset="0"/>
              <a:ea typeface="PromtImperial" pitchFamily="34" charset="0"/>
              <a:cs typeface="Times New Roman" pitchFamily="18" charset="0"/>
            </a:endParaRPr>
          </a:p>
        </p:txBody>
      </p:sp>
      <p:sp>
        <p:nvSpPr>
          <p:cNvPr id="28700" name="Text Box 47"/>
          <p:cNvSpPr txBox="1">
            <a:spLocks noChangeArrowheads="1"/>
          </p:cNvSpPr>
          <p:nvPr/>
        </p:nvSpPr>
        <p:spPr bwMode="auto">
          <a:xfrm>
            <a:off x="3635896" y="4797152"/>
            <a:ext cx="1646238" cy="46513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>
                <a:solidFill>
                  <a:srgbClr val="000000"/>
                </a:solidFill>
                <a:latin typeface="Times New Roman" pitchFamily="18" charset="0"/>
                <a:ea typeface="PromtImperial" pitchFamily="34" charset="0"/>
                <a:cs typeface="Times New Roman" pitchFamily="18" charset="0"/>
              </a:rPr>
              <a:t>Сжигание в котельных ТЭЦ</a:t>
            </a:r>
            <a:endParaRPr lang="ru-RU" sz="2400">
              <a:solidFill>
                <a:srgbClr val="000000"/>
              </a:solidFill>
              <a:latin typeface="Times New Roman" pitchFamily="18" charset="0"/>
              <a:ea typeface="PromtImperial" pitchFamily="34" charset="0"/>
              <a:cs typeface="Times New Roman" pitchFamily="18" charset="0"/>
            </a:endParaRPr>
          </a:p>
        </p:txBody>
      </p:sp>
      <p:sp>
        <p:nvSpPr>
          <p:cNvPr id="28701" name="Text Box 12"/>
          <p:cNvSpPr txBox="1">
            <a:spLocks noChangeArrowheads="1"/>
          </p:cNvSpPr>
          <p:nvPr/>
        </p:nvSpPr>
        <p:spPr bwMode="auto">
          <a:xfrm>
            <a:off x="6516216" y="3284984"/>
            <a:ext cx="1080120" cy="43204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ea typeface="PromtImperial" pitchFamily="34" charset="0"/>
                <a:cs typeface="Times New Roman" pitchFamily="18" charset="0"/>
              </a:rPr>
              <a:t>Химическая переработка</a:t>
            </a:r>
            <a:endParaRPr lang="ru-RU" sz="2400" dirty="0">
              <a:solidFill>
                <a:srgbClr val="000000"/>
              </a:solidFill>
              <a:latin typeface="Times New Roman" pitchFamily="18" charset="0"/>
              <a:ea typeface="PromtImperial" pitchFamily="34" charset="0"/>
              <a:cs typeface="Times New Roman" pitchFamily="18" charset="0"/>
            </a:endParaRPr>
          </a:p>
        </p:txBody>
      </p:sp>
      <p:sp>
        <p:nvSpPr>
          <p:cNvPr id="28702" name="Text Box 11"/>
          <p:cNvSpPr txBox="1">
            <a:spLocks noChangeArrowheads="1"/>
          </p:cNvSpPr>
          <p:nvPr/>
        </p:nvSpPr>
        <p:spPr bwMode="auto">
          <a:xfrm>
            <a:off x="7380312" y="4653136"/>
            <a:ext cx="1646238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ea typeface="PromtImperial" pitchFamily="34" charset="0"/>
                <a:cs typeface="Times New Roman" pitchFamily="18" charset="0"/>
              </a:rPr>
              <a:t>Моторное топливо для автотранспорта</a:t>
            </a:r>
            <a:endParaRPr lang="ru-RU" sz="2400" dirty="0">
              <a:solidFill>
                <a:srgbClr val="000000"/>
              </a:solidFill>
              <a:latin typeface="Times New Roman" pitchFamily="18" charset="0"/>
              <a:ea typeface="PromtImperial" pitchFamily="34" charset="0"/>
              <a:cs typeface="Times New Roman" pitchFamily="18" charset="0"/>
            </a:endParaRPr>
          </a:p>
        </p:txBody>
      </p:sp>
      <p:sp>
        <p:nvSpPr>
          <p:cNvPr id="28703" name="Line 38"/>
          <p:cNvSpPr>
            <a:spLocks noChangeShapeType="1"/>
          </p:cNvSpPr>
          <p:nvPr/>
        </p:nvSpPr>
        <p:spPr bwMode="auto">
          <a:xfrm flipH="1">
            <a:off x="827583" y="1988839"/>
            <a:ext cx="936105" cy="1872209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8704" name="Text Box 32"/>
          <p:cNvSpPr txBox="1">
            <a:spLocks noChangeArrowheads="1"/>
          </p:cNvSpPr>
          <p:nvPr/>
        </p:nvSpPr>
        <p:spPr bwMode="auto">
          <a:xfrm>
            <a:off x="179513" y="1628800"/>
            <a:ext cx="1192089" cy="43204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ea typeface="PromtImperial" pitchFamily="34" charset="0"/>
                <a:cs typeface="Times New Roman" pitchFamily="18" charset="0"/>
              </a:rPr>
              <a:t>Концентрация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ea typeface="PromtImperial" pitchFamily="34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ea typeface="PromtImperial" pitchFamily="34" charset="0"/>
                <a:cs typeface="Times New Roman" pitchFamily="18" charset="0"/>
              </a:rPr>
              <a:t>СН</a:t>
            </a:r>
            <a:r>
              <a:rPr lang="ru-RU" sz="1200" b="1" baseline="-30000" dirty="0">
                <a:solidFill>
                  <a:srgbClr val="000000"/>
                </a:solidFill>
                <a:latin typeface="Times New Roman" pitchFamily="18" charset="0"/>
                <a:ea typeface="PromtImperial" pitchFamily="34" charset="0"/>
                <a:cs typeface="Times New Roman" pitchFamily="18" charset="0"/>
              </a:rPr>
              <a:t>4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ea typeface="PromtImperial" pitchFamily="34" charset="0"/>
                <a:cs typeface="Times New Roman" pitchFamily="18" charset="0"/>
              </a:rPr>
              <a:t>, %</a:t>
            </a:r>
            <a:endParaRPr lang="ru-RU" sz="2400" dirty="0">
              <a:solidFill>
                <a:srgbClr val="000000"/>
              </a:solidFill>
              <a:latin typeface="Times New Roman" pitchFamily="18" charset="0"/>
              <a:ea typeface="PromtImperial" pitchFamily="34" charset="0"/>
              <a:cs typeface="Times New Roman" pitchFamily="18" charset="0"/>
            </a:endParaRPr>
          </a:p>
        </p:txBody>
      </p:sp>
      <p:sp>
        <p:nvSpPr>
          <p:cNvPr id="28705" name="Line 39"/>
          <p:cNvSpPr>
            <a:spLocks noChangeShapeType="1"/>
          </p:cNvSpPr>
          <p:nvPr/>
        </p:nvSpPr>
        <p:spPr bwMode="auto">
          <a:xfrm>
            <a:off x="1979713" y="1988839"/>
            <a:ext cx="144016" cy="1872209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8706" name="Line 17"/>
          <p:cNvSpPr>
            <a:spLocks noChangeShapeType="1"/>
          </p:cNvSpPr>
          <p:nvPr/>
        </p:nvSpPr>
        <p:spPr bwMode="auto">
          <a:xfrm flipH="1">
            <a:off x="683568" y="1988840"/>
            <a:ext cx="2304256" cy="1872209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8707" name="Line 18"/>
          <p:cNvSpPr>
            <a:spLocks noChangeShapeType="1"/>
          </p:cNvSpPr>
          <p:nvPr/>
        </p:nvSpPr>
        <p:spPr bwMode="auto">
          <a:xfrm flipH="1">
            <a:off x="1835695" y="1988839"/>
            <a:ext cx="1152129" cy="1872209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8708" name="Line 24"/>
          <p:cNvSpPr>
            <a:spLocks noChangeShapeType="1"/>
          </p:cNvSpPr>
          <p:nvPr/>
        </p:nvSpPr>
        <p:spPr bwMode="auto">
          <a:xfrm>
            <a:off x="4427986" y="1988841"/>
            <a:ext cx="2088231" cy="1296144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8709" name="Line 29"/>
          <p:cNvSpPr>
            <a:spLocks noChangeShapeType="1"/>
          </p:cNvSpPr>
          <p:nvPr/>
        </p:nvSpPr>
        <p:spPr bwMode="auto">
          <a:xfrm>
            <a:off x="4427985" y="1988841"/>
            <a:ext cx="504056" cy="2808312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8710" name="Text Box 46"/>
          <p:cNvSpPr txBox="1">
            <a:spLocks noChangeArrowheads="1"/>
          </p:cNvSpPr>
          <p:nvPr/>
        </p:nvSpPr>
        <p:spPr bwMode="auto">
          <a:xfrm>
            <a:off x="4427984" y="5517233"/>
            <a:ext cx="1736725" cy="63976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ea typeface="PromtImperial" pitchFamily="34" charset="0"/>
                <a:cs typeface="Times New Roman" pitchFamily="18" charset="0"/>
              </a:rPr>
              <a:t>Перевод в твердую фазу- кристаллогидраты</a:t>
            </a:r>
            <a:endParaRPr lang="ru-RU" sz="2400" dirty="0">
              <a:solidFill>
                <a:srgbClr val="000000"/>
              </a:solidFill>
              <a:latin typeface="Times New Roman" pitchFamily="18" charset="0"/>
              <a:ea typeface="PromtImperial" pitchFamily="34" charset="0"/>
              <a:cs typeface="Times New Roman" pitchFamily="18" charset="0"/>
            </a:endParaRPr>
          </a:p>
        </p:txBody>
      </p:sp>
      <p:sp>
        <p:nvSpPr>
          <p:cNvPr id="28711" name="Text Box 21"/>
          <p:cNvSpPr txBox="1">
            <a:spLocks noChangeArrowheads="1"/>
          </p:cNvSpPr>
          <p:nvPr/>
        </p:nvSpPr>
        <p:spPr bwMode="auto">
          <a:xfrm>
            <a:off x="6372201" y="5517233"/>
            <a:ext cx="1371600" cy="6397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en-US" sz="1200" b="1" dirty="0" err="1">
                <a:solidFill>
                  <a:srgbClr val="000000"/>
                </a:solidFill>
                <a:latin typeface="Times New Roman" pitchFamily="18" charset="0"/>
                <a:ea typeface="PromtImperial" pitchFamily="34" charset="0"/>
                <a:cs typeface="Times New Roman" pitchFamily="18" charset="0"/>
              </a:rPr>
              <a:t>Магистральный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ea typeface="PromtImperial" pitchFamily="34" charset="0"/>
                <a:cs typeface="Times New Roman" pitchFamily="18" charset="0"/>
              </a:rPr>
              <a:t> </a:t>
            </a:r>
            <a:r>
              <a:rPr lang="en-US" sz="1200" b="1" dirty="0" err="1">
                <a:solidFill>
                  <a:srgbClr val="000000"/>
                </a:solidFill>
                <a:latin typeface="Times New Roman" pitchFamily="18" charset="0"/>
                <a:ea typeface="PromtImperial" pitchFamily="34" charset="0"/>
                <a:cs typeface="Times New Roman" pitchFamily="18" charset="0"/>
              </a:rPr>
              <a:t>газопровод</a:t>
            </a:r>
            <a:endParaRPr lang="en-US" sz="2400" dirty="0">
              <a:solidFill>
                <a:srgbClr val="000000"/>
              </a:solidFill>
              <a:latin typeface="Times New Roman" pitchFamily="18" charset="0"/>
              <a:ea typeface="PromtImperial" pitchFamily="34" charset="0"/>
              <a:cs typeface="Times New Roman" pitchFamily="18" charset="0"/>
            </a:endParaRPr>
          </a:p>
        </p:txBody>
      </p:sp>
      <p:sp>
        <p:nvSpPr>
          <p:cNvPr id="28712" name="Line 22"/>
          <p:cNvSpPr>
            <a:spLocks noChangeShapeType="1"/>
          </p:cNvSpPr>
          <p:nvPr/>
        </p:nvSpPr>
        <p:spPr bwMode="auto">
          <a:xfrm>
            <a:off x="6444208" y="2060849"/>
            <a:ext cx="72008" cy="3456384"/>
          </a:xfrm>
          <a:prstGeom prst="line">
            <a:avLst/>
          </a:prstGeom>
          <a:noFill/>
          <a:ln w="9525">
            <a:solidFill>
              <a:srgbClr val="00FF00"/>
            </a:solidFill>
            <a:round/>
            <a:headEnd/>
            <a:tailEnd type="triangl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8713" name="Line 20"/>
          <p:cNvSpPr>
            <a:spLocks noChangeShapeType="1"/>
          </p:cNvSpPr>
          <p:nvPr/>
        </p:nvSpPr>
        <p:spPr bwMode="auto">
          <a:xfrm>
            <a:off x="8028385" y="2924944"/>
            <a:ext cx="144016" cy="1728192"/>
          </a:xfrm>
          <a:prstGeom prst="line">
            <a:avLst/>
          </a:prstGeom>
          <a:noFill/>
          <a:ln w="9525">
            <a:solidFill>
              <a:srgbClr val="00FF00"/>
            </a:solidFill>
            <a:round/>
            <a:headEnd/>
            <a:tailEnd type="triangl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8714" name="Line 19"/>
          <p:cNvSpPr>
            <a:spLocks noChangeShapeType="1"/>
          </p:cNvSpPr>
          <p:nvPr/>
        </p:nvSpPr>
        <p:spPr bwMode="auto">
          <a:xfrm flipH="1">
            <a:off x="7020272" y="2996953"/>
            <a:ext cx="936104" cy="2520280"/>
          </a:xfrm>
          <a:prstGeom prst="line">
            <a:avLst/>
          </a:prstGeom>
          <a:noFill/>
          <a:ln w="9525">
            <a:solidFill>
              <a:srgbClr val="00FF00"/>
            </a:solidFill>
            <a:round/>
            <a:headEnd/>
            <a:tailEnd type="triangl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8715" name="Line 26"/>
          <p:cNvSpPr>
            <a:spLocks noChangeShapeType="1"/>
          </p:cNvSpPr>
          <p:nvPr/>
        </p:nvSpPr>
        <p:spPr bwMode="auto">
          <a:xfrm>
            <a:off x="6588224" y="2060849"/>
            <a:ext cx="216023" cy="1224135"/>
          </a:xfrm>
          <a:prstGeom prst="line">
            <a:avLst/>
          </a:prstGeom>
          <a:noFill/>
          <a:ln w="9525">
            <a:solidFill>
              <a:srgbClr val="00FF00"/>
            </a:solidFill>
            <a:round/>
            <a:headEnd/>
            <a:tailEnd type="triangl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8716" name="Line 25"/>
          <p:cNvSpPr>
            <a:spLocks noChangeShapeType="1"/>
          </p:cNvSpPr>
          <p:nvPr/>
        </p:nvSpPr>
        <p:spPr bwMode="auto">
          <a:xfrm flipH="1">
            <a:off x="5652120" y="2060849"/>
            <a:ext cx="792088" cy="3456384"/>
          </a:xfrm>
          <a:prstGeom prst="line">
            <a:avLst/>
          </a:prstGeom>
          <a:noFill/>
          <a:ln w="9525">
            <a:solidFill>
              <a:srgbClr val="00FF00"/>
            </a:solidFill>
            <a:round/>
            <a:headEnd/>
            <a:tailEnd type="triangl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8717" name="Line 28"/>
          <p:cNvSpPr>
            <a:spLocks noChangeShapeType="1"/>
          </p:cNvSpPr>
          <p:nvPr/>
        </p:nvSpPr>
        <p:spPr bwMode="auto">
          <a:xfrm>
            <a:off x="4427986" y="1988840"/>
            <a:ext cx="1152127" cy="3528392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8718" name="Line 27"/>
          <p:cNvSpPr>
            <a:spLocks noChangeShapeType="1"/>
          </p:cNvSpPr>
          <p:nvPr/>
        </p:nvSpPr>
        <p:spPr bwMode="auto">
          <a:xfrm>
            <a:off x="2987824" y="1988839"/>
            <a:ext cx="288033" cy="1872209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8719" name="Line 34"/>
          <p:cNvSpPr>
            <a:spLocks noChangeShapeType="1"/>
          </p:cNvSpPr>
          <p:nvPr/>
        </p:nvSpPr>
        <p:spPr bwMode="auto">
          <a:xfrm>
            <a:off x="4983163" y="3614739"/>
            <a:ext cx="0" cy="1189037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8720" name="Line 33"/>
          <p:cNvSpPr>
            <a:spLocks noChangeShapeType="1"/>
          </p:cNvSpPr>
          <p:nvPr/>
        </p:nvSpPr>
        <p:spPr bwMode="auto">
          <a:xfrm>
            <a:off x="3995937" y="3645025"/>
            <a:ext cx="895152" cy="1158751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8721" name="Rectangle 51"/>
          <p:cNvSpPr>
            <a:spLocks noChangeArrowheads="1"/>
          </p:cNvSpPr>
          <p:nvPr/>
        </p:nvSpPr>
        <p:spPr bwMode="auto">
          <a:xfrm>
            <a:off x="393700" y="-70081"/>
            <a:ext cx="1001655" cy="1324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899829" bIns="899829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8722" name="Rectangle 61"/>
          <p:cNvSpPr>
            <a:spLocks noChangeArrowheads="1"/>
          </p:cNvSpPr>
          <p:nvPr/>
        </p:nvSpPr>
        <p:spPr bwMode="auto">
          <a:xfrm>
            <a:off x="393701" y="588226"/>
            <a:ext cx="186013" cy="677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400">
                <a:solidFill>
                  <a:srgbClr val="000000"/>
                </a:solidFill>
                <a:latin typeface="Times New Roman" pitchFamily="18" charset="0"/>
                <a:ea typeface="PromtImperial" pitchFamily="34" charset="0"/>
                <a:cs typeface="Times New Roman" pitchFamily="18" charset="0"/>
              </a:rPr>
              <a:t/>
            </a:r>
            <a:br>
              <a:rPr lang="en-US" sz="1400">
                <a:solidFill>
                  <a:srgbClr val="000000"/>
                </a:solidFill>
                <a:latin typeface="Times New Roman" pitchFamily="18" charset="0"/>
                <a:ea typeface="PromtImperial" pitchFamily="34" charset="0"/>
                <a:cs typeface="Times New Roman" pitchFamily="18" charset="0"/>
              </a:rPr>
            </a:br>
            <a:endParaRPr lang="en-US" sz="2400">
              <a:solidFill>
                <a:srgbClr val="000000"/>
              </a:solidFill>
              <a:latin typeface="Times New Roman" pitchFamily="18" charset="0"/>
              <a:ea typeface="PromtImperial" pitchFamily="34" charset="0"/>
              <a:cs typeface="Times New Roman" pitchFamily="18" charset="0"/>
            </a:endParaRPr>
          </a:p>
        </p:txBody>
      </p:sp>
      <p:sp>
        <p:nvSpPr>
          <p:cNvPr id="51" name="Text Box 11"/>
          <p:cNvSpPr txBox="1">
            <a:spLocks noChangeArrowheads="1"/>
          </p:cNvSpPr>
          <p:nvPr/>
        </p:nvSpPr>
        <p:spPr bwMode="auto">
          <a:xfrm>
            <a:off x="8389938" y="2886"/>
            <a:ext cx="754062" cy="660400"/>
          </a:xfrm>
          <a:prstGeom prst="rect">
            <a:avLst/>
          </a:prstGeom>
          <a:solidFill>
            <a:srgbClr val="99CCFF"/>
          </a:solidFill>
          <a:ln w="19050" cap="sq">
            <a:solidFill>
              <a:srgbClr val="FF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49666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0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1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Капсулы">
  <a:themeElements>
    <a:clrScheme name="Капсулы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Капсул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апсулы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7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8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9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123</TotalTime>
  <Words>1030</Words>
  <Application>Microsoft Office PowerPoint</Application>
  <PresentationFormat>Экран (4:3)</PresentationFormat>
  <Paragraphs>272</Paragraphs>
  <Slides>23</Slides>
  <Notes>3</Notes>
  <HiddenSlides>0</HiddenSlides>
  <MMClips>0</MMClips>
  <ScaleCrop>false</ScaleCrop>
  <HeadingPairs>
    <vt:vector size="6" baseType="variant">
      <vt:variant>
        <vt:lpstr>Тема</vt:lpstr>
      </vt:variant>
      <vt:variant>
        <vt:i4>15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9" baseType="lpstr">
      <vt:lpstr>Трек</vt:lpstr>
      <vt:lpstr>1_Трек</vt:lpstr>
      <vt:lpstr>2_Трек</vt:lpstr>
      <vt:lpstr>3_Трек</vt:lpstr>
      <vt:lpstr>4_Трек</vt:lpstr>
      <vt:lpstr>5_Трек</vt:lpstr>
      <vt:lpstr>6_Трек</vt:lpstr>
      <vt:lpstr>8_Трек</vt:lpstr>
      <vt:lpstr>9_Трек</vt:lpstr>
      <vt:lpstr>10_Трек</vt:lpstr>
      <vt:lpstr>11_Трек</vt:lpstr>
      <vt:lpstr>Капсулы</vt:lpstr>
      <vt:lpstr>7_Трек</vt:lpstr>
      <vt:lpstr>1_Тема Office</vt:lpstr>
      <vt:lpstr>Тема Office</vt:lpstr>
      <vt:lpstr>Image</vt:lpstr>
      <vt:lpstr>Проблемы утилизации угольного метана</vt:lpstr>
      <vt:lpstr>Ресурсы угольного метана</vt:lpstr>
      <vt:lpstr>Презентация PowerPoint</vt:lpstr>
      <vt:lpstr>Современное состояние</vt:lpstr>
      <vt:lpstr>Презентация PowerPoint</vt:lpstr>
      <vt:lpstr>Основные препятствия для использования угольного метана</vt:lpstr>
      <vt:lpstr>Параметры извлекаемой смеси при различных способах дегазации  (условия Карагандинского бассейна)</vt:lpstr>
      <vt:lpstr>Факторы, определяющие эффективность дегазации и компонентный состав извлекаемой метановоздушной смеси</vt:lpstr>
      <vt:lpstr>Презентация PowerPoint</vt:lpstr>
      <vt:lpstr>Презентация PowerPoint</vt:lpstr>
      <vt:lpstr>Презентация PowerPoint</vt:lpstr>
      <vt:lpstr>Результаты реализации проекта</vt:lpstr>
      <vt:lpstr>РЕЗУЛЬТАТЫ РЕАЛИЗАЦИИ ПРОЕКТА </vt:lpstr>
      <vt:lpstr>Презентация PowerPoint</vt:lpstr>
      <vt:lpstr>Реализация проекта «CoMeth» на шахте «Комсомолец»</vt:lpstr>
      <vt:lpstr>Текущие задачи</vt:lpstr>
      <vt:lpstr>Компоновка оборудования на скважине при получении сажи</vt:lpstr>
      <vt:lpstr>Основные характеристики качества получаемого продукта</vt:lpstr>
      <vt:lpstr>СПАСИБО ЗА ВНИМАНИЕ ! </vt:lpstr>
      <vt:lpstr>Технически извлекаемые ресурсы по странам мира: оценка 2013 г. (трлн м3)</vt:lpstr>
      <vt:lpstr>Технологии извлечения метана</vt:lpstr>
      <vt:lpstr>Вентиляционный метан - вторичное топливо для электростанций VAM as secondary fuel for power plants</vt:lpstr>
      <vt:lpstr>Презентация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Проблемы утилизации угольного метана</dc:title>
  <dc:creator>Константин</dc:creator>
  <cp:lastModifiedBy>Константин</cp:lastModifiedBy>
  <cp:revision>11</cp:revision>
  <dcterms:created xsi:type="dcterms:W3CDTF">2014-11-11T19:55:25Z</dcterms:created>
  <dcterms:modified xsi:type="dcterms:W3CDTF">2014-11-12T04:46:03Z</dcterms:modified>
</cp:coreProperties>
</file>