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3" r:id="rId4"/>
    <p:sldId id="263" r:id="rId5"/>
    <p:sldId id="257" r:id="rId6"/>
    <p:sldId id="267" r:id="rId7"/>
    <p:sldId id="266" r:id="rId8"/>
    <p:sldId id="270" r:id="rId9"/>
    <p:sldId id="269" r:id="rId10"/>
    <p:sldId id="261" r:id="rId11"/>
    <p:sldId id="262" r:id="rId12"/>
    <p:sldId id="265" r:id="rId13"/>
    <p:sldId id="268" r:id="rId14"/>
    <p:sldId id="264" r:id="rId15"/>
    <p:sldId id="274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72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886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4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72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44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8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7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16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631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2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38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40B5-5C28-4823-8F30-A8F62710C9A0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23E61-7513-46E8-9096-F792FF923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9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88640"/>
            <a:ext cx="6264696" cy="554461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СТАТИСТИЧЕСКАЯ ОБРАБОТКА ХАРАКТЕРИСТИК ВИБРАЦИОННЫХ СИГНАЛОВ ПРИ ИЗУЧЕНИИ МЕХАНИЧЕСКИХ ДИНАМИЧЕСКИХ ПРОЦЕССОВ ПОД ДЕЙСТВИЕМ ИМПУЛЬСНЫХ ТОКОВ НА МЕТАЛЛЫ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877272"/>
            <a:ext cx="6184776" cy="980728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err="1" smtClean="0">
                <a:solidFill>
                  <a:srgbClr val="FFC000"/>
                </a:solidFill>
              </a:rPr>
              <a:t>О.А.Троицкий</a:t>
            </a:r>
            <a:r>
              <a:rPr lang="ru-RU" i="1" dirty="0" smtClean="0">
                <a:solidFill>
                  <a:srgbClr val="FFC000"/>
                </a:solidFill>
              </a:rPr>
              <a:t>, </a:t>
            </a:r>
            <a:r>
              <a:rPr lang="ru-RU" i="1" dirty="0" err="1" smtClean="0">
                <a:solidFill>
                  <a:srgbClr val="FFC000"/>
                </a:solidFill>
              </a:rPr>
              <a:t>Е.А.Правоторова</a:t>
            </a:r>
            <a:r>
              <a:rPr lang="ru-RU" i="1" dirty="0" smtClean="0">
                <a:solidFill>
                  <a:srgbClr val="FFC000"/>
                </a:solidFill>
              </a:rPr>
              <a:t>, </a:t>
            </a:r>
            <a:r>
              <a:rPr lang="ru-RU" i="1" dirty="0" err="1" smtClean="0">
                <a:solidFill>
                  <a:srgbClr val="FFC000"/>
                </a:solidFill>
              </a:rPr>
              <a:t>О.Б.Скворцов</a:t>
            </a:r>
            <a:endParaRPr lang="ru-RU" i="1" dirty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" y="116632"/>
            <a:ext cx="807720" cy="1257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73" y="116632"/>
            <a:ext cx="807720" cy="1257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6632"/>
            <a:ext cx="807720" cy="1257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5" y="1484784"/>
            <a:ext cx="807720" cy="1257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41" y="1484784"/>
            <a:ext cx="807720" cy="12573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072" y="1484784"/>
            <a:ext cx="807720" cy="12573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8" y="2852936"/>
            <a:ext cx="807720" cy="12573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44" y="2852936"/>
            <a:ext cx="807720" cy="12573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475" y="2852936"/>
            <a:ext cx="807720" cy="12573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187924"/>
            <a:ext cx="807720" cy="12573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12" y="4187924"/>
            <a:ext cx="807720" cy="12573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843" y="4187924"/>
            <a:ext cx="807720" cy="12573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517232"/>
            <a:ext cx="807720" cy="12573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12" y="5517232"/>
            <a:ext cx="807720" cy="12573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843" y="5517232"/>
            <a:ext cx="80772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5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597"/>
    </mc:Choice>
    <mc:Fallback xmlns="">
      <p:transition advTm="459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8520" y="5373216"/>
            <a:ext cx="9008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Пропускание больших импульсных токов через металлические образцы вызывает  отклик в виде вибрации в радиальном и осевом направлении. Величина ускорения может контролироваться акселерометром, установленным на образце.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431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72" y="5602113"/>
            <a:ext cx="903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Сигнал ускорения (</a:t>
            </a:r>
            <a:r>
              <a:rPr lang="en-US" sz="2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i="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(t)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синий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радиальное, </a:t>
            </a:r>
            <a:r>
              <a:rPr lang="en-US" sz="2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i="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(t)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красный - осевое) Медный стержень диаметром 4мм. Импульс 12 Вольт  160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мкс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Длительность реализации 2,6 секунды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4704"/>
            <a:ext cx="9036496" cy="483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20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4572" y="5277247"/>
            <a:ext cx="9008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Сигнал ускорения (</a:t>
            </a:r>
            <a:r>
              <a:rPr lang="en-US" sz="2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i="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(t)  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синий радиальное,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 i="1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(t)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красный осевое) Медный стержень диаметром 4мм. Импульс 12 Вольт  160 </a:t>
            </a:r>
            <a:r>
              <a:rPr lang="ru-RU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мкс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Подробное представление одного импульса на фоне помех.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64704"/>
            <a:ext cx="8931970" cy="451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7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5071"/>
            <a:ext cx="5084088" cy="563003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20" y="1052736"/>
            <a:ext cx="8568952" cy="54726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9" y="1537262"/>
            <a:ext cx="5976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Автокорреляционная функция радиальной составляющей ускорения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1" y="1052736"/>
            <a:ext cx="9030273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9" y="1537262"/>
            <a:ext cx="5976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Автокорреляционная функция осевой составляющей ускорения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18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456" y="908720"/>
            <a:ext cx="9037087" cy="5904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414168"/>
              </p:ext>
            </p:extLst>
          </p:nvPr>
        </p:nvGraphicFramePr>
        <p:xfrm>
          <a:off x="179512" y="997346"/>
          <a:ext cx="8964488" cy="5861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Visio" r:id="rId3" imgW="9982765" imgH="6530276" progId="Visio.Drawing.11">
                  <p:embed/>
                </p:oleObj>
              </mc:Choice>
              <mc:Fallback>
                <p:oleObj name="Visio" r:id="rId3" imgW="9982765" imgH="6530276" progId="Visio.Drawing.11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997346"/>
                        <a:ext cx="8964488" cy="58613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2002855" y="1988840"/>
            <a:ext cx="6984776" cy="1728192"/>
          </a:xfrm>
          <a:prstGeom prst="roundRect">
            <a:avLst>
              <a:gd name="adj" fmla="val 9566"/>
            </a:avLst>
          </a:prstGeom>
          <a:solidFill>
            <a:srgbClr val="0301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87545"/>
              </p:ext>
            </p:extLst>
          </p:nvPr>
        </p:nvGraphicFramePr>
        <p:xfrm>
          <a:off x="1973166" y="2708920"/>
          <a:ext cx="706333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Equation" r:id="rId5" imgW="2108160" imgH="279360" progId="Equation.DSMT4">
                  <p:embed/>
                </p:oleObj>
              </mc:Choice>
              <mc:Fallback>
                <p:oleObj name="Equation" r:id="rId5" imgW="21081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73166" y="2708920"/>
                        <a:ext cx="7063330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89190" y="1898829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Огибающая  автокорреляционной функции ускорения </a:t>
            </a:r>
            <a:endParaRPr lang="ru-RU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37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2277" y="836712"/>
            <a:ext cx="8229600" cy="73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8763" y="1628800"/>
            <a:ext cx="89289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Анализ представленных данных и результатов их статической обработки позволяют заключить, что автокорреляционные функции исследуемых процессов при увеличении продолжительности испытаний стремятся к нулю. Отсюда можно заключить, что исследуемые процессы могут быть с достаточной точностью рассмотрены как стационарные и эргодические. Это позволяет без потери информации исключить повторные испытания материалов, заменив их проведением одного репрезентативного испытания необходимой продолжительности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732240" y="908720"/>
            <a:ext cx="2304256" cy="0"/>
          </a:xfrm>
          <a:prstGeom prst="line">
            <a:avLst/>
          </a:prstGeom>
          <a:ln w="50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2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972" y="2150695"/>
            <a:ext cx="228600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852936"/>
            <a:ext cx="4598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32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89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3/30/S-N_curves.PNG?uselang=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5" y="908719"/>
            <a:ext cx="8813555" cy="571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390653"/>
            <a:ext cx="75608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Предел прочности – зависимость  от числа циклов величины  разрушающих напряжений.</a:t>
            </a:r>
          </a:p>
          <a:p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S-N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диаграмма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(кривая </a:t>
            </a:r>
            <a:r>
              <a:rPr lang="ru-RU" sz="2400" b="1" i="1" dirty="0" err="1" smtClean="0">
                <a:latin typeface="Arial" pitchFamily="34" charset="0"/>
                <a:cs typeface="Arial" pitchFamily="34" charset="0"/>
              </a:rPr>
              <a:t>Веллера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Википедия</a:t>
            </a:r>
            <a:r>
              <a:rPr lang="ru-RU" i="1" dirty="0"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latin typeface="Arial" pitchFamily="34" charset="0"/>
                <a:cs typeface="Arial" pitchFamily="34" charset="0"/>
              </a:rPr>
            </a:b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0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76" y="764704"/>
            <a:ext cx="913692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Диаграмму принято разделять на малоцикловую, </a:t>
            </a:r>
            <a:r>
              <a:rPr lang="ru-RU" sz="2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многоцикловую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гигацикловую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области. </a:t>
            </a:r>
            <a:r>
              <a:rPr lang="ru-RU" sz="2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Гигацикловая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усталость  может проявляться в виде продолжения спада порогового значения напряжений. В реальных условиях эксплуатации  горизонтальный участок  диаграммы может вообще отсутствовать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Вклад  циклов с большими амплитудами  может быть </a:t>
            </a: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начительным даже при их относительно малом количестве. Для их учета целесообразно использовать пиковые оценки действующих напряжений (сил, ускорений).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Высокочастотные  циклы необходимо учитывать, поскольку  большое количество циклов может быть набрано для них </a:t>
            </a:r>
            <a:r>
              <a:rPr lang="ru-RU" sz="2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 сравнительно  короткие интервалы (</a:t>
            </a:r>
            <a:r>
              <a:rPr lang="ru-RU" sz="24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гигацикловая</a:t>
            </a:r>
            <a:r>
              <a:rPr lang="ru-RU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усталость достигается за недели или месяцы).</a:t>
            </a:r>
            <a:endParaRPr lang="ru-RU" sz="24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2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708074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оценки уровня вибрационного отклика можно использовать  такие статистические характеристики как: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498878"/>
              </p:ext>
            </p:extLst>
          </p:nvPr>
        </p:nvGraphicFramePr>
        <p:xfrm>
          <a:off x="249238" y="1628800"/>
          <a:ext cx="19589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3" imgW="965160" imgH="431640" progId="Equation.DSMT4">
                  <p:embed/>
                </p:oleObj>
              </mc:Choice>
              <mc:Fallback>
                <p:oleObj name="Equation" r:id="rId3" imgW="9651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9238" y="1628800"/>
                        <a:ext cx="1958975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31840" y="1772816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среднее арифметическое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125529"/>
              </p:ext>
            </p:extLst>
          </p:nvPr>
        </p:nvGraphicFramePr>
        <p:xfrm>
          <a:off x="238125" y="2519933"/>
          <a:ext cx="270668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5" imgW="1333440" imgH="482400" progId="Equation.DSMT4">
                  <p:embed/>
                </p:oleObj>
              </mc:Choice>
              <mc:Fallback>
                <p:oleObj name="Equation" r:id="rId5" imgW="133344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2519933"/>
                        <a:ext cx="2706688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23320" y="2780928"/>
            <a:ext cx="5185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среднее </a:t>
            </a:r>
            <a:r>
              <a:rPr lang="ru-RU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квадратическое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940473"/>
              </p:ext>
            </p:extLst>
          </p:nvPr>
        </p:nvGraphicFramePr>
        <p:xfrm>
          <a:off x="402897" y="3645024"/>
          <a:ext cx="2293937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7" imgW="1130040" imgH="253800" progId="Equation.DSMT4">
                  <p:embed/>
                </p:oleObj>
              </mc:Choice>
              <mc:Fallback>
                <p:oleObj name="Equation" r:id="rId7" imgW="11300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897" y="3645024"/>
                        <a:ext cx="2293937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03848" y="3645024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иковое значение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393582"/>
              </p:ext>
            </p:extLst>
          </p:nvPr>
        </p:nvGraphicFramePr>
        <p:xfrm>
          <a:off x="400050" y="4365104"/>
          <a:ext cx="36083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9" imgW="1777680" imgH="228600" progId="Equation.DSMT4">
                  <p:embed/>
                </p:oleObj>
              </mc:Choice>
              <mc:Fallback>
                <p:oleObj name="Equation" r:id="rId9" imgW="1777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" y="4365104"/>
                        <a:ext cx="360838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43814" y="4263479"/>
            <a:ext cx="1688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размах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077128"/>
              </p:ext>
            </p:extLst>
          </p:nvPr>
        </p:nvGraphicFramePr>
        <p:xfrm>
          <a:off x="257175" y="5013176"/>
          <a:ext cx="4664075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quation" r:id="rId11" imgW="2298600" imgH="444240" progId="Equation.DSMT4">
                  <p:embed/>
                </p:oleObj>
              </mc:Choice>
              <mc:Fallback>
                <p:oleObj name="Equation" r:id="rId11" imgW="22986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5013176"/>
                        <a:ext cx="4664075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148064" y="5199583"/>
            <a:ext cx="3457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средний размах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974962"/>
              </p:ext>
            </p:extLst>
          </p:nvPr>
        </p:nvGraphicFramePr>
        <p:xfrm>
          <a:off x="1115616" y="6059488"/>
          <a:ext cx="25923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13" imgW="1218960" imgH="203040" progId="Equation.DSMT4">
                  <p:embed/>
                </p:oleObj>
              </mc:Choice>
              <mc:Fallback>
                <p:oleObj name="Equation" r:id="rId13" imgW="1218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15616" y="6059488"/>
                        <a:ext cx="2592388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0512" y="602144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732240" y="908720"/>
            <a:ext cx="2304256" cy="0"/>
          </a:xfrm>
          <a:prstGeom prst="line">
            <a:avLst/>
          </a:prstGeom>
          <a:ln w="50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51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1376" y="913440"/>
            <a:ext cx="7167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Теорема </a:t>
            </a:r>
            <a:r>
              <a:rPr lang="ru-RU" sz="3600" b="1" u="sng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Биркгофа</a:t>
            </a:r>
            <a:r>
              <a:rPr lang="ru-RU" sz="3600" b="1" u="sng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sz="3600" b="1" u="sng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Хинчина</a:t>
            </a:r>
            <a:endParaRPr lang="ru-RU" sz="3600" u="sng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96" y="5301188"/>
            <a:ext cx="518160" cy="1440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484" y="5301188"/>
            <a:ext cx="518160" cy="14401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52" y="5301188"/>
            <a:ext cx="518160" cy="14401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720" y="5301168"/>
            <a:ext cx="518160" cy="1440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708" y="5301168"/>
            <a:ext cx="518160" cy="14401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676" y="5301168"/>
            <a:ext cx="518160" cy="1440180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5815940" y="5733256"/>
            <a:ext cx="1224136" cy="0"/>
          </a:xfrm>
          <a:prstGeom prst="line">
            <a:avLst/>
          </a:prstGeom>
          <a:ln w="101600">
            <a:solidFill>
              <a:srgbClr val="FFC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815940" y="6021288"/>
            <a:ext cx="1224136" cy="0"/>
          </a:xfrm>
          <a:prstGeom prst="line">
            <a:avLst/>
          </a:prstGeom>
          <a:ln w="101600">
            <a:solidFill>
              <a:srgbClr val="FFC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815940" y="6309320"/>
            <a:ext cx="1224136" cy="0"/>
          </a:xfrm>
          <a:prstGeom prst="line">
            <a:avLst/>
          </a:prstGeom>
          <a:ln w="101600">
            <a:solidFill>
              <a:srgbClr val="FFC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108" y="5373216"/>
            <a:ext cx="556260" cy="14401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748" y="5301188"/>
            <a:ext cx="518160" cy="14401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2794" y="1916832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Эквивалентность  испытаний большой группы образцов длительным испытаниям одного образца при  соответствии процессов  в них критериям эргодичности и стационарности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3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7504" y="1052736"/>
            <a:ext cx="903649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solidFill>
                  <a:schemeClr val="bg1"/>
                </a:solidFill>
              </a:rPr>
              <a:t>Эргодичность стационарных процессов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213285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</a:rPr>
              <a:t>Основные вибрационные параметры, такие, как осевая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  <a:sym typeface="Symbol"/>
              </a:rPr>
              <a:t>x</a:t>
            </a:r>
            <a:r>
              <a:rPr lang="en-US" b="1" i="1" baseline="-25000" dirty="0" err="1" smtClean="0">
                <a:solidFill>
                  <a:schemeClr val="bg1"/>
                </a:solidFill>
                <a:sym typeface="Symbol"/>
              </a:rPr>
              <a:t>a</a:t>
            </a:r>
            <a:r>
              <a:rPr lang="en-US" b="1" i="1" dirty="0" smtClean="0">
                <a:solidFill>
                  <a:schemeClr val="bg1"/>
                </a:solidFill>
                <a:sym typeface="Symbol"/>
              </a:rPr>
              <a:t>(t)</a:t>
            </a:r>
            <a:r>
              <a:rPr lang="ru-RU" b="1" dirty="0" smtClean="0">
                <a:solidFill>
                  <a:schemeClr val="bg1"/>
                </a:solidFill>
              </a:rPr>
              <a:t> и радиальная</a:t>
            </a:r>
            <a:r>
              <a:rPr lang="en-US" b="1" i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  <a:sym typeface="Symbol"/>
              </a:rPr>
              <a:t>x</a:t>
            </a:r>
            <a:r>
              <a:rPr lang="en-US" b="1" i="1" baseline="-25000" dirty="0" err="1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b="1" i="1" dirty="0" smtClean="0">
                <a:solidFill>
                  <a:schemeClr val="bg1"/>
                </a:solidFill>
                <a:sym typeface="Symbol"/>
              </a:rPr>
              <a:t>(t)</a:t>
            </a:r>
            <a:r>
              <a:rPr lang="ru-RU" b="1" dirty="0" smtClean="0">
                <a:solidFill>
                  <a:schemeClr val="bg1"/>
                </a:solidFill>
              </a:rPr>
              <a:t> вибрация, а также величина импульсного тока </a:t>
            </a:r>
            <a:r>
              <a:rPr lang="ru-RU" b="1" i="1" dirty="0" smtClean="0">
                <a:solidFill>
                  <a:schemeClr val="bg1"/>
                </a:solidFill>
                <a:sym typeface="Symbol"/>
              </a:rPr>
              <a:t></a:t>
            </a: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ru-RU" b="1" dirty="0" smtClean="0">
                <a:solidFill>
                  <a:schemeClr val="bg1"/>
                </a:solidFill>
              </a:rPr>
              <a:t>) или напряжения приложенного к образцу </a:t>
            </a:r>
            <a:r>
              <a:rPr lang="en-US" b="1" i="1" dirty="0" smtClean="0">
                <a:solidFill>
                  <a:schemeClr val="bg1"/>
                </a:solidFill>
              </a:rPr>
              <a:t>V</a:t>
            </a:r>
            <a:r>
              <a:rPr lang="ru-RU" b="1" dirty="0" smtClean="0">
                <a:solidFill>
                  <a:schemeClr val="bg1"/>
                </a:solidFill>
              </a:rPr>
              <a:t>(</a:t>
            </a:r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ru-RU" b="1" dirty="0" smtClean="0">
                <a:solidFill>
                  <a:schemeClr val="bg1"/>
                </a:solidFill>
              </a:rPr>
              <a:t>), в общем случае являются случайными функциями времени, ход изменения которых регистрируется в процессе испытаний в моменты времени </a:t>
            </a:r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ru-RU" b="1" baseline="-25000" dirty="0" smtClean="0">
                <a:solidFill>
                  <a:schemeClr val="bg1"/>
                </a:solidFill>
              </a:rPr>
              <a:t>1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ru-RU" b="1" baseline="-25000" dirty="0" smtClean="0">
                <a:solidFill>
                  <a:schemeClr val="bg1"/>
                </a:solidFill>
              </a:rPr>
              <a:t>2,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r>
              <a:rPr lang="en-US" b="1" i="1" dirty="0" smtClean="0">
                <a:solidFill>
                  <a:schemeClr val="bg1"/>
                </a:solidFill>
              </a:rPr>
              <a:t>t</a:t>
            </a:r>
            <a:r>
              <a:rPr lang="en-US" b="1" baseline="-25000" dirty="0" smtClean="0">
                <a:solidFill>
                  <a:schemeClr val="bg1"/>
                </a:solidFill>
              </a:rPr>
              <a:t>m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980728"/>
            <a:ext cx="8229600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Методы математической статистики позволяют найти оценки для характеристик каждой из случайных функций: математического ожидания 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36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en-US" sz="3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3600" b="1" i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дисперсии 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3600" b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en-US" sz="3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sz="3600" b="1" i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и корреляционной функции </a:t>
            </a:r>
            <a:r>
              <a:rPr lang="en-US" sz="36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3600" b="1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`), 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n-US" sz="3600" b="1" i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36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`).</a:t>
            </a:r>
          </a:p>
          <a:p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7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620688"/>
            <a:ext cx="9008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стационарности случайных процессов</a:t>
            </a:r>
            <a:endParaRPr lang="ru-RU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081" y="1700808"/>
            <a:ext cx="9008016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bg1"/>
                </a:solidFill>
              </a:rPr>
              <a:t>1.  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Изменение стационарной случайной функции протекает однородно по времени и для стационарной случайной функции математическое ожидание постоянно: </a:t>
            </a:r>
            <a:r>
              <a:rPr lang="ru-RU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28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Соблюдается условие постоянства дисперсии: </a:t>
            </a:r>
            <a:r>
              <a:rPr lang="ru-RU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sz="28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Корреляционная функция стационарного случайного процесса зависит не от величины </a:t>
            </a: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первого аргумента на оси абсцисс, а только от промежутка </a:t>
            </a:r>
            <a:r>
              <a:rPr lang="ru-RU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между первым и вторым аргументом: </a:t>
            </a:r>
            <a:r>
              <a:rPr lang="ru-RU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8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ru-RU" sz="2800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т.е. </a:t>
            </a:r>
            <a:r>
              <a:rPr lang="en-US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)=</a:t>
            </a:r>
            <a:r>
              <a:rPr lang="en-US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i="1" baseline="-25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9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620688"/>
            <a:ext cx="9144000" cy="11610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параметров эргодического стационарного процесса</a:t>
            </a:r>
            <a:endParaRPr lang="ru-RU" sz="28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74548"/>
              </p:ext>
            </p:extLst>
          </p:nvPr>
        </p:nvGraphicFramePr>
        <p:xfrm>
          <a:off x="971600" y="1738017"/>
          <a:ext cx="7024341" cy="2425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quation" r:id="rId3" imgW="3162240" imgH="1091880" progId="Equation.DSMT4">
                  <p:embed/>
                </p:oleObj>
              </mc:Choice>
              <mc:Fallback>
                <p:oleObj name="Equation" r:id="rId3" imgW="3162240" imgH="1091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738017"/>
                        <a:ext cx="7024341" cy="24250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7562" y="4210128"/>
            <a:ext cx="8283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практике интегралы (1) и (2) заменяют конечными суммами: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656596"/>
              </p:ext>
            </p:extLst>
          </p:nvPr>
        </p:nvGraphicFramePr>
        <p:xfrm>
          <a:off x="1142975" y="4581128"/>
          <a:ext cx="2444599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Equation" r:id="rId5" imgW="977760" imgH="431640" progId="Equation.DSMT4">
                  <p:embed/>
                </p:oleObj>
              </mc:Choice>
              <mc:Fallback>
                <p:oleObj name="Equation" r:id="rId5" imgW="977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5" y="4581128"/>
                        <a:ext cx="2444599" cy="10801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145700"/>
              </p:ext>
            </p:extLst>
          </p:nvPr>
        </p:nvGraphicFramePr>
        <p:xfrm>
          <a:off x="1120775" y="5665341"/>
          <a:ext cx="5325011" cy="1076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Equation" r:id="rId7" imgW="2133360" imgH="431640" progId="Equation.DSMT4">
                  <p:embed/>
                </p:oleObj>
              </mc:Choice>
              <mc:Fallback>
                <p:oleObj name="Equation" r:id="rId7" imgW="21333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775" y="5665341"/>
                        <a:ext cx="5325011" cy="107602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861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583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Тема Office</vt:lpstr>
      <vt:lpstr>Equation</vt:lpstr>
      <vt:lpstr>Visio</vt:lpstr>
      <vt:lpstr>СТАТИСТИЧЕСКАЯ ОБРАБОТКА ХАРАКТЕРИСТИК ВИБРАЦИОННЫХ СИГНАЛОВ ПРИ ИЗУЧЕНИИ МЕХАНИЧЕСКИХ ДИНАМИЧЕСКИХ ПРОЦЕССОВ ПОД ДЕЙСТВИЕМ ИМПУЛЬСНЫХ ТОКОВ НА МЕТАЛЛЫ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ГЕНЕРАЦИЯ ВНУТРЕННИХ ДИНАМИЧЕСКИХ НАПРЯЖЕНИЙ В ИССЛЕДУЕМЫХ ОБРАЗЦАХ ИЗ МЕТАЛЛА ПОД ДЕЙСТВИЕМ ИМПУЛЬСНЫХ ТОКОВ КАК МЕТОД СНИЖЕНИЯ ЗАТРАТ  ОБОРУДОВАНИЯ ПРИ УСКОРЕННЫХ  ПРОЧНОСТНЫХ ИСПЫТАНИЯХ</dc:title>
  <dc:creator>1</dc:creator>
  <cp:lastModifiedBy>1</cp:lastModifiedBy>
  <cp:revision>28</cp:revision>
  <dcterms:created xsi:type="dcterms:W3CDTF">2014-10-17T08:50:24Z</dcterms:created>
  <dcterms:modified xsi:type="dcterms:W3CDTF">2014-11-11T10:12:44Z</dcterms:modified>
</cp:coreProperties>
</file>