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67753-FD8F-4F31-A124-E4F34A3E14F8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0C50C-76FA-4113-B714-8521F19D1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1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142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360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0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834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32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01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3594B-0E44-48D0-9E97-63B799B5F28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80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7D9C7-9620-4A38-B88A-F098A7A9776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DOCUME~1\ADMIN\LOCALS~1\Temp\FineReader11\media\image1.png" TargetMode="Externa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082675" indent="-184150">
              <a:lnSpc>
                <a:spcPct val="150000"/>
              </a:lnSpc>
              <a:buNone/>
              <a:tabLst>
                <a:tab pos="625475" algn="l"/>
              </a:tabLst>
            </a:pPr>
            <a:r>
              <a:rPr lang="ru-RU" sz="2800" dirty="0" smtClean="0">
                <a:ln>
                  <a:solidFill>
                    <a:schemeClr val="tx2"/>
                  </a:solidFill>
                </a:ln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>
                  <a:solidFill>
                    <a:schemeClr val="tx2"/>
                  </a:solidFill>
                </a:ln>
                <a:latin typeface="Garamond" panose="02020404030301010803" pitchFamily="18" charset="0"/>
                <a:cs typeface="Arial" panose="020B0604020202020204" pitchFamily="34" charset="0"/>
              </a:rPr>
              <a:t>ВЛИЯНИЕ СВЧ – ИЗЛУЧЕНИЯ НА ПЛАСТИЧЕСКУЮ ДЕФОРМАЦИЮ РАСТЯЖЕНИЕМ И РЕЛАКСАЦИЮ НАПРЯЖЕНИЙ НЕРЖАВЕЮЩЕЙ СТАЛИ</a:t>
            </a:r>
            <a:br>
              <a:rPr lang="ru-RU" sz="2800" dirty="0" smtClean="0">
                <a:ln>
                  <a:solidFill>
                    <a:schemeClr val="tx2"/>
                  </a:solidFill>
                </a:ln>
                <a:latin typeface="Garamond" panose="02020404030301010803" pitchFamily="18" charset="0"/>
                <a:cs typeface="Arial" panose="020B0604020202020204" pitchFamily="34" charset="0"/>
              </a:rPr>
            </a:br>
            <a:r>
              <a:rPr lang="ru-RU" sz="2800" dirty="0">
                <a:ln>
                  <a:solidFill>
                    <a:schemeClr val="tx2"/>
                  </a:solidFill>
                </a:ln>
                <a:latin typeface="Garamond" panose="02020404030301010803" pitchFamily="18" charset="0"/>
                <a:cs typeface="Arial" panose="020B0604020202020204" pitchFamily="34" charset="0"/>
              </a:rPr>
              <a:t/>
            </a:r>
            <a:br>
              <a:rPr lang="ru-RU" sz="2800" dirty="0">
                <a:ln>
                  <a:solidFill>
                    <a:schemeClr val="tx2"/>
                  </a:solidFill>
                </a:ln>
                <a:latin typeface="Garamond" panose="02020404030301010803" pitchFamily="18" charset="0"/>
                <a:cs typeface="Arial" panose="020B0604020202020204" pitchFamily="34" charset="0"/>
              </a:rPr>
            </a:br>
            <a:r>
              <a:rPr lang="ru-RU" sz="2800" dirty="0" smtClean="0">
                <a:ln>
                  <a:solidFill>
                    <a:schemeClr val="tx2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   В.И. СТАШЕНКО, О.А. ТРОИЦКИЙ</a:t>
            </a:r>
            <a:endParaRPr lang="ru-RU" sz="2800" dirty="0">
              <a:ln>
                <a:solidFill>
                  <a:schemeClr val="tx2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5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314606" cy="1584176"/>
          </a:xfrm>
        </p:spPr>
        <p:txBody>
          <a:bodyPr anchor="ctr"/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Таблица 3.  Величина падения нагрузок на образце при остановках привода испытательной машины за полную паузу релаксации напряжений в течение 3 мин в   различных    постановках   опыта.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531500220"/>
              </p:ext>
            </p:extLst>
          </p:nvPr>
        </p:nvGraphicFramePr>
        <p:xfrm>
          <a:off x="899592" y="1700808"/>
          <a:ext cx="7272808" cy="47820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62989"/>
                <a:gridCol w="1293195"/>
                <a:gridCol w="648072"/>
                <a:gridCol w="504056"/>
                <a:gridCol w="864096"/>
                <a:gridCol w="504056"/>
                <a:gridCol w="720080"/>
                <a:gridCol w="792088"/>
                <a:gridCol w="936104"/>
                <a:gridCol w="648072"/>
              </a:tblGrid>
              <a:tr h="7692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/>
                        <a:t>пп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Виды воздействий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1-я серия измерений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2-я серия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измерений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3-я серия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измерений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4-я серия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измерений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8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Без какого-либо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воздействия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ΔF от </a:t>
                      </a:r>
                      <a:r>
                        <a:rPr lang="ru-RU" sz="1600" dirty="0" err="1"/>
                        <a:t>F</a:t>
                      </a:r>
                      <a:r>
                        <a:rPr lang="ru-RU" sz="1600" baseline="-25000" dirty="0" err="1"/>
                        <a:t>о</a:t>
                      </a:r>
                      <a:r>
                        <a:rPr lang="ru-RU" sz="1600" dirty="0"/>
                        <a:t>, 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%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450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45 от 700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6,4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70 от 900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7,7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85 от 1000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8,1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110 от 1250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8,8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811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СВЧ-излучение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/>
                        <a:t>Продольное поле </a:t>
                      </a:r>
                      <a:r>
                        <a:rPr lang="ru-RU" sz="1600" b="1" dirty="0"/>
                        <a:t>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90 от 850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10,5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110 от 850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11,6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130 от 1150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marR="201295" indent="15875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51510" algn="l"/>
                        </a:tabLst>
                      </a:pPr>
                      <a:r>
                        <a:rPr lang="ru-RU" sz="1600" dirty="0" smtClean="0"/>
                        <a:t>11,3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160 от 1300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12,3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541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Импульсы тока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95 от 900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10,6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120 от 1000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10,9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170 от 1200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14,1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210 от 1350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17,5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1092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Совместное действие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тока и </a:t>
                      </a:r>
                      <a:r>
                        <a:rPr lang="ru-RU" sz="1600" dirty="0" err="1"/>
                        <a:t>СВЧ-излучения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170 от 950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18,0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250 от 1050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23,8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360 от 1250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29,8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420 от 1400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30,0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340" marR="5334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8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87424"/>
            <a:ext cx="9144000" cy="11521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/>
              <a:t>Выводы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-19373" y="692696"/>
            <a:ext cx="9147944" cy="61618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dirty="0" smtClean="0"/>
              <a:t>Впервые </a:t>
            </a:r>
            <a:r>
              <a:rPr lang="ru-RU" sz="2400" dirty="0"/>
              <a:t>экспериментально обнаружено влияние СВЧ - излучения на процесс пластической деформации металла в двух постановках опыта</a:t>
            </a:r>
            <a:r>
              <a:rPr lang="ru-RU" sz="2400" b="1" dirty="0"/>
              <a:t>, </a:t>
            </a:r>
            <a:r>
              <a:rPr lang="ru-RU" sz="2400" dirty="0"/>
              <a:t>как при </a:t>
            </a:r>
            <a:r>
              <a:rPr lang="ru-RU" sz="2400" b="1" u="sng" dirty="0"/>
              <a:t>активной</a:t>
            </a:r>
            <a:r>
              <a:rPr lang="ru-RU" sz="2400" b="1" dirty="0"/>
              <a:t> </a:t>
            </a:r>
            <a:r>
              <a:rPr lang="ru-RU" sz="2400" b="1" u="sng" dirty="0"/>
              <a:t>деформации</a:t>
            </a:r>
            <a:r>
              <a:rPr lang="ru-RU" sz="2400" b="1" dirty="0"/>
              <a:t> образцов растяжением, </a:t>
            </a:r>
            <a:r>
              <a:rPr lang="ru-RU" sz="2400" dirty="0"/>
              <a:t>так и в опытах по </a:t>
            </a:r>
            <a:r>
              <a:rPr lang="ru-RU" sz="2400" b="1" u="sng" dirty="0"/>
              <a:t>релаксации механических напряжений</a:t>
            </a:r>
            <a:r>
              <a:rPr lang="ru-RU" sz="2400" u="sng" dirty="0"/>
              <a:t> </a:t>
            </a:r>
            <a:r>
              <a:rPr lang="ru-RU" sz="2400" dirty="0"/>
              <a:t>в нагруженных образцах при ориентациях вектора напряженности электрического поля </a:t>
            </a:r>
            <a:r>
              <a:rPr lang="ru-RU" sz="2400" b="1" dirty="0"/>
              <a:t>E</a:t>
            </a:r>
            <a:r>
              <a:rPr lang="ru-RU" sz="2400" dirty="0"/>
              <a:t> СВЧ - излучения </a:t>
            </a:r>
            <a:r>
              <a:rPr lang="ru-RU" sz="2400" b="1" u="sng" dirty="0"/>
              <a:t>продольно</a:t>
            </a:r>
            <a:r>
              <a:rPr lang="ru-RU" sz="2400" dirty="0"/>
              <a:t> оси деформируемых образцов и </a:t>
            </a:r>
            <a:r>
              <a:rPr lang="ru-RU" sz="2400" b="1" u="sng" dirty="0"/>
              <a:t>поперечно</a:t>
            </a:r>
            <a:r>
              <a:rPr lang="ru-RU" sz="2400" dirty="0"/>
              <a:t>. При продольной ориентации вектора </a:t>
            </a:r>
            <a:r>
              <a:rPr lang="ru-RU" sz="2400" b="1" dirty="0"/>
              <a:t>E </a:t>
            </a:r>
            <a:r>
              <a:rPr lang="ru-RU" sz="2400" dirty="0"/>
              <a:t>СВЧ - излучения и суммарном действии тока эффект разупрочнения металла возрастал примерно на 8% (с 22% до 30%). Тепловые эффекты действия тока и СВЧ - излучения корректно вычитывались из величин общего снижения деформирующих усилий и релаксации напряжений</a:t>
            </a:r>
          </a:p>
        </p:txBody>
      </p:sp>
    </p:spTree>
    <p:extLst>
      <p:ext uri="{BB962C8B-B14F-4D97-AF65-F5344CB8AC3E}">
        <p14:creationId xmlns:p14="http://schemas.microsoft.com/office/powerpoint/2010/main" val="5777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365104"/>
            <a:ext cx="6830144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1" algn="ctr"/>
            <a:r>
              <a:rPr lang="ru-RU" sz="2000" dirty="0" smtClean="0"/>
              <a:t>Рис. 1 Подключение магнетрона к волноводу (а) и распределение напряженности электрического поля в волноводе по длине </a:t>
            </a:r>
            <a:r>
              <a:rPr lang="en-US" sz="2000" dirty="0" smtClean="0"/>
              <a:t>Z</a:t>
            </a:r>
            <a:r>
              <a:rPr lang="ru-RU" sz="2000" dirty="0" smtClean="0"/>
              <a:t>  (б)</a:t>
            </a:r>
            <a:endParaRPr lang="ru-RU" sz="2000" dirty="0"/>
          </a:p>
        </p:txBody>
      </p:sp>
      <p:pic>
        <p:nvPicPr>
          <p:cNvPr id="4" name="Содержимое 3" descr="Подключение магнетрона к волноводу"/>
          <p:cNvPicPr>
            <a:picLocks noGrp="1"/>
          </p:cNvPicPr>
          <p:nvPr>
            <p:ph sz="quarter" idx="4294967295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1340768"/>
            <a:ext cx="6840760" cy="2484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4399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509120"/>
            <a:ext cx="7406209" cy="15841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000" i="1" dirty="0" smtClean="0">
                <a:effectLst/>
              </a:rPr>
              <a:t>Рис.2  Схема </a:t>
            </a:r>
            <a:r>
              <a:rPr lang="ru-RU" sz="2000" i="1" dirty="0">
                <a:effectLst/>
              </a:rPr>
              <a:t>короба волновода (1) с магнетроном (2) для подведения СВЧ – излучения к деформируемому образцу (3), находящегося в захватах (4) с </a:t>
            </a:r>
            <a:r>
              <a:rPr lang="ru-RU" sz="2000" i="1" dirty="0" err="1">
                <a:effectLst/>
              </a:rPr>
              <a:t>токоподводом</a:t>
            </a:r>
            <a:r>
              <a:rPr lang="ru-RU" sz="2000" i="1" dirty="0">
                <a:effectLst/>
              </a:rPr>
              <a:t> (5) и датчиком измерения усилий (6) </a:t>
            </a:r>
            <a:endParaRPr lang="ru-RU" sz="2000" dirty="0">
              <a:effectLst/>
            </a:endParaRPr>
          </a:p>
        </p:txBody>
      </p:sp>
      <p:pic>
        <p:nvPicPr>
          <p:cNvPr id="4" name="Содержимое 3" descr="C:\DOCUME~1\ADMIN\LOCALS~1\Temp\FineReader11\media\image1.png"/>
          <p:cNvPicPr>
            <a:picLocks noGrp="1"/>
          </p:cNvPicPr>
          <p:nvPr>
            <p:ph sz="quarter" idx="4294967295"/>
          </p:nvPr>
        </p:nvPicPr>
        <p:blipFill>
          <a:blip r:embed="rId3" r:link="rId5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32656"/>
            <a:ext cx="7557893" cy="3960000"/>
          </a:xfrm>
          <a:prstGeom prst="rect">
            <a:avLst/>
          </a:prstGeom>
          <a:ln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7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372168"/>
            <a:ext cx="8352927" cy="1505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Рис.3 Испытуемый образец-лопаточка из нержавеющей стали </a:t>
            </a:r>
            <a:r>
              <a:rPr lang="ru-RU" sz="1800" dirty="0" smtClean="0">
                <a:effectLst/>
              </a:rPr>
              <a:t>толщиной 0,2 мм </a:t>
            </a:r>
            <a:r>
              <a:rPr lang="ru-RU" sz="1800" dirty="0">
                <a:effectLst/>
              </a:rPr>
              <a:t>с длиной рабочей части 28 мм в изолированных </a:t>
            </a:r>
            <a:r>
              <a:rPr lang="ru-RU" sz="1800" dirty="0" smtClean="0">
                <a:effectLst/>
              </a:rPr>
              <a:t>зажимах      горизонтальной </a:t>
            </a:r>
            <a:r>
              <a:rPr lang="ru-RU" sz="1800" dirty="0">
                <a:effectLst/>
              </a:rPr>
              <a:t>испытательной </a:t>
            </a:r>
            <a:r>
              <a:rPr lang="ru-RU" sz="1800" dirty="0" smtClean="0">
                <a:effectLst/>
              </a:rPr>
              <a:t>машины ИР 5047-50-10 на </a:t>
            </a:r>
            <a:r>
              <a:rPr lang="ru-RU" sz="1800" dirty="0">
                <a:effectLst/>
              </a:rPr>
              <a:t>последней </a:t>
            </a:r>
            <a:r>
              <a:rPr lang="ru-RU" sz="1800" dirty="0" smtClean="0">
                <a:effectLst/>
              </a:rPr>
              <a:t>стадии  </a:t>
            </a:r>
            <a:r>
              <a:rPr lang="ru-RU" sz="1800" dirty="0">
                <a:effectLst/>
              </a:rPr>
              <a:t>растяжения перед разрывом при одновременном действии импульсами тока.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4" name="Содержимое 3" descr="11112013112 Проект рис"/>
          <p:cNvPicPr>
            <a:picLocks noGrp="1"/>
          </p:cNvPicPr>
          <p:nvPr>
            <p:ph sz="quarter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475656" y="548680"/>
            <a:ext cx="6048672" cy="36724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467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372168"/>
            <a:ext cx="7344815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Рис. 4 Испытуемый образец находится внутри </a:t>
            </a:r>
            <a:r>
              <a:rPr lang="ru-RU" sz="1800" dirty="0" smtClean="0">
                <a:effectLst/>
              </a:rPr>
              <a:t>короба волновода. Магнетрон находится в нижней части волновода. </a:t>
            </a:r>
            <a:r>
              <a:rPr lang="ru-RU" sz="1800" dirty="0">
                <a:effectLst/>
              </a:rPr>
              <a:t>ЭМ поле E направлено поперек оси образца. По кабелю через </a:t>
            </a:r>
            <a:r>
              <a:rPr lang="ru-RU" sz="1800" dirty="0" err="1" smtClean="0">
                <a:effectLst/>
              </a:rPr>
              <a:t>токоподводы</a:t>
            </a:r>
            <a:r>
              <a:rPr lang="ru-RU" sz="1800" dirty="0" smtClean="0">
                <a:effectLst/>
              </a:rPr>
              <a:t> </a:t>
            </a:r>
            <a:r>
              <a:rPr lang="ru-RU" sz="1800" dirty="0">
                <a:effectLst/>
              </a:rPr>
              <a:t>подводится импульсный ток.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4" name="Содержимое 3" descr="20112013117 Проект рис"/>
          <p:cNvPicPr>
            <a:picLocks noGrp="1"/>
          </p:cNvPicPr>
          <p:nvPr>
            <p:ph sz="quarter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90" r="-166"/>
          <a:stretch/>
        </p:blipFill>
        <p:spPr bwMode="auto">
          <a:xfrm>
            <a:off x="1043608" y="404664"/>
            <a:ext cx="6912768" cy="3672408"/>
          </a:xfrm>
          <a:prstGeom prst="rect">
            <a:avLst/>
          </a:prstGeom>
          <a:ln/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671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272808" cy="115212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0" indent="0" algn="ctr"/>
            <a:r>
              <a:rPr lang="ru-RU" sz="1800" dirty="0">
                <a:effectLst/>
              </a:rPr>
              <a:t>Рис. 5. Скачки деформации в сторону разупрочнения  </a:t>
            </a:r>
            <a:r>
              <a:rPr lang="ru-RU" sz="1800" dirty="0" smtClean="0">
                <a:effectLst/>
              </a:rPr>
              <a:t>при </a:t>
            </a:r>
            <a:r>
              <a:rPr lang="ru-RU" sz="2000" u="sng" dirty="0" smtClean="0">
                <a:effectLst/>
              </a:rPr>
              <a:t>активной деформации </a:t>
            </a:r>
            <a:r>
              <a:rPr lang="ru-RU" sz="1800" dirty="0" smtClean="0">
                <a:effectLst/>
              </a:rPr>
              <a:t>и </a:t>
            </a:r>
            <a:r>
              <a:rPr lang="ru-RU" sz="1800" dirty="0">
                <a:effectLst/>
              </a:rPr>
              <a:t>действии  </a:t>
            </a:r>
            <a:r>
              <a:rPr lang="ru-RU" sz="1800" dirty="0" smtClean="0">
                <a:effectLst/>
              </a:rPr>
              <a:t>импульсов тока J, а также  тока J </a:t>
            </a:r>
            <a:r>
              <a:rPr lang="ru-RU" sz="1800" dirty="0">
                <a:effectLst/>
              </a:rPr>
              <a:t>+ </a:t>
            </a:r>
            <a:r>
              <a:rPr lang="ru-RU" sz="1800" dirty="0" smtClean="0">
                <a:effectLst/>
              </a:rPr>
              <a:t>СВЧ - излучения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4" name="Содержимое 3" descr="005"/>
          <p:cNvPicPr>
            <a:picLocks noGrp="1"/>
          </p:cNvPicPr>
          <p:nvPr>
            <p:ph sz="quarter" idx="4294967295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16200000">
            <a:off x="2267744" y="-1467544"/>
            <a:ext cx="4536504" cy="799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824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4294967295"/>
          </p:nvPr>
        </p:nvSpPr>
        <p:spPr>
          <a:xfrm>
            <a:off x="107504" y="5013176"/>
            <a:ext cx="8856984" cy="18293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σ</a:t>
            </a:r>
            <a:r>
              <a:rPr lang="ru-RU" sz="2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1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МПа</a:t>
            </a:r>
            <a:endParaRPr lang="ru-RU" sz="21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i="1" dirty="0" smtClean="0"/>
              <a:t>Рис.6 Зависимость пиков разупрочнения возникших под действием импульсов тока Ј, а также тока Ј и СВЧ – излучения от величины напряжения σ в условиях </a:t>
            </a:r>
            <a:r>
              <a:rPr lang="ru-RU" b="1" i="1" dirty="0" smtClean="0"/>
              <a:t>активного деформирования. </a:t>
            </a:r>
            <a:r>
              <a:rPr lang="ru-RU" i="1" dirty="0" smtClean="0"/>
              <a:t>Данные получены от пяти образцов.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208912" cy="48965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70837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6786611" cy="1053900"/>
          </a:xfrm>
        </p:spPr>
        <p:txBody>
          <a:bodyPr>
            <a:normAutofit fontScale="90000"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Таблица1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Величина падения нагрузок при остановках привода машины в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начале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пауз релаксации напряжений в различных постановках опыта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245512023"/>
              </p:ext>
            </p:extLst>
          </p:nvPr>
        </p:nvGraphicFramePr>
        <p:xfrm>
          <a:off x="1043608" y="1556792"/>
          <a:ext cx="7200800" cy="47320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04056"/>
                <a:gridCol w="1584176"/>
                <a:gridCol w="936104"/>
                <a:gridCol w="613656"/>
                <a:gridCol w="943730"/>
                <a:gridCol w="672981"/>
                <a:gridCol w="1082001"/>
                <a:gridCol w="864096"/>
              </a:tblGrid>
              <a:tr h="459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№№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+mn-lt"/>
                          <a:ea typeface="Times New Roman"/>
                          <a:cs typeface="Times New Roman"/>
                        </a:rPr>
                        <a:t>пп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Виды воздействий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1-я серия измерений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2-я серия измерений 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3-я серия измерений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7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Без какого-либо воздействия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ΔF от F</a:t>
                      </a:r>
                      <a:r>
                        <a:rPr lang="ru-RU" sz="1800" b="1" baseline="-25000"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, Н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ΔF от F</a:t>
                      </a:r>
                      <a:r>
                        <a:rPr lang="ru-RU" sz="1800" b="1" baseline="-25000"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, Н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ΔF от F</a:t>
                      </a:r>
                      <a:r>
                        <a:rPr lang="ru-RU" sz="1800" b="1" baseline="-25000"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, Н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%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528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25 от 700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56 от 1000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66 от 1250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5,3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5558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СВЧ-излучение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32 от 800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66 от 1050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6,2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80 от 1300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514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Импульсы тока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60 от 900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83 от 1100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7,5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104 от 1350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7,6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  <a:tr h="816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n-lt"/>
                          <a:ea typeface="Times New Roman"/>
                          <a:cs typeface="Times New Roman"/>
                        </a:rPr>
                        <a:t>Совместное действие тока и СВЧ-излучения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110 от 950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160 от 1200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13,3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170 от 1400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n-lt"/>
                          <a:ea typeface="Times New Roman"/>
                          <a:cs typeface="Times New Roman"/>
                        </a:rPr>
                        <a:t>12,4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3340" marR="5334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11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143800" cy="1214422"/>
          </a:xfrm>
        </p:spPr>
        <p:txBody>
          <a:bodyPr/>
          <a:lstStyle/>
          <a:p>
            <a:pPr algn="just"/>
            <a:r>
              <a:rPr lang="ru-RU" sz="1800" dirty="0" smtClean="0">
                <a:cs typeface="Times New Roman" pitchFamily="18" charset="0"/>
              </a:rPr>
              <a:t>Таблица 2  Величина падения нагрузок при остановках привода машины за полную паузу релаксации напряжений в течение 3 мин в различных постановках опыта  </a:t>
            </a:r>
            <a:br>
              <a:rPr lang="ru-RU" sz="1800" dirty="0" smtClean="0">
                <a:cs typeface="Times New Roman" pitchFamily="18" charset="0"/>
              </a:rPr>
            </a:br>
            <a:endParaRPr lang="ru-RU" sz="1800" dirty="0"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154199339"/>
              </p:ext>
            </p:extLst>
          </p:nvPr>
        </p:nvGraphicFramePr>
        <p:xfrm>
          <a:off x="899593" y="1408236"/>
          <a:ext cx="7244307" cy="49775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04055"/>
                <a:gridCol w="1296144"/>
                <a:gridCol w="770438"/>
                <a:gridCol w="856878"/>
                <a:gridCol w="856878"/>
                <a:gridCol w="856878"/>
                <a:gridCol w="856878"/>
                <a:gridCol w="1246158"/>
              </a:tblGrid>
              <a:tr h="6131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err="1"/>
                        <a:t>пп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Виды воздействий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1-я серия измерений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2-я серия измерений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3-я серия измерений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5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Без какого-либо воздействия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%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ΔF от F</a:t>
                      </a:r>
                      <a:r>
                        <a:rPr lang="ru-RU" sz="1600" baseline="-25000"/>
                        <a:t>о</a:t>
                      </a:r>
                      <a:r>
                        <a:rPr lang="ru-RU" sz="1600"/>
                        <a:t>, 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45 от 700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6,4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77 от 1000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7,7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100 от 1250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8,0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6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/>
                        <a:t>СВЧ-излучение, </a:t>
                      </a:r>
                      <a:r>
                        <a:rPr lang="ru-RU" sz="1600" b="1" dirty="0" smtClean="0"/>
                        <a:t>поле </a:t>
                      </a:r>
                      <a:r>
                        <a:rPr lang="en-US" sz="1600" b="1" dirty="0" smtClean="0"/>
                        <a:t>E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поперечно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60 от 800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7,5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120 от 1050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11,4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160 от 1300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12,3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87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Импульсы тока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85 от 850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10,0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120 от 1000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12,0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180 от 1350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13,3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61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Совместное действие тока и СВЧ-излучения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/>
                        <a:t>140 от 950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14,6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210 от 1200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17,5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315 от 1400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/>
                        <a:t>22,5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15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681</Words>
  <Application>Microsoft Office PowerPoint</Application>
  <PresentationFormat>Экран (4:3)</PresentationFormat>
  <Paragraphs>170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ВЛИЯНИЕ СВЧ – ИЗЛУЧЕНИЯ НА ПЛАСТИЧЕСКУЮ ДЕФОРМАЦИЮ РАСТЯЖЕНИЕМ И РЕЛАКСАЦИЮ НАПРЯЖЕНИЙ НЕРЖАВЕЮЩЕЙ СТАЛИ      В.И. СТАШЕНКО, О.А. ТРОИЦКИЙ</vt:lpstr>
      <vt:lpstr>Рис. 1 Подключение магнетрона к волноводу (а) и распределение напряженности электрического поля в волноводе по длине Z  (б)</vt:lpstr>
      <vt:lpstr>Рис.2  Схема короба волновода (1) с магнетроном (2) для подведения СВЧ – излучения к деформируемому образцу (3), находящегося в захватах (4) с токоподводом (5) и датчиком измерения усилий (6) </vt:lpstr>
      <vt:lpstr>Рис.3 Испытуемый образец-лопаточка из нержавеющей стали толщиной 0,2 мм с длиной рабочей части 28 мм в изолированных зажимах      горизонтальной испытательной машины ИР 5047-50-10 на последней стадии  растяжения перед разрывом при одновременном действии импульсами тока. </vt:lpstr>
      <vt:lpstr>Рис. 4 Испытуемый образец находится внутри короба волновода. Магнетрон находится в нижней части волновода. ЭМ поле E направлено поперек оси образца. По кабелю через токоподводы подводится импульсный ток. </vt:lpstr>
      <vt:lpstr>Рис. 5. Скачки деформации в сторону разупрочнения  при активной деформации и действии  импульсов тока J, а также  тока J + СВЧ - излучения </vt:lpstr>
      <vt:lpstr>Презентация PowerPoint</vt:lpstr>
      <vt:lpstr>Таблица1 Величина падения нагрузок при остановках привода машины в начале пауз релаксации напряжений в различных постановках опыта </vt:lpstr>
      <vt:lpstr>Таблица 2  Величина падения нагрузок при остановках привода машины за полную паузу релаксации напряжений в течение 3 мин в различных постановках опыта   </vt:lpstr>
      <vt:lpstr>Таблица 3.  Величина падения нагрузок на образце при остановках привода испытательной машины за полную паузу релаксации напряжений в течение 3 мин в   различных    постановках   опыта. </vt:lpstr>
      <vt:lpstr>Выводы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ВЛИЯНИЕ СВЧ – ИЗЛУЧЕНИЯ НА ПЛАСТИЧЕСКУЮ ДЕФОРМАЦИЮ РАСТЯЖЕНИЕМ И РЕЛАКСАЦИЮ НАПРЯЖЕНИЙ НЕРЖАВЕЮЩЕЙ СТАЛИ      В.И. СТАШЕНКО, О.А. ТРОИЦКИЙ</dc:title>
  <cp:lastModifiedBy>Пользователь</cp:lastModifiedBy>
  <cp:revision>2</cp:revision>
  <dcterms:modified xsi:type="dcterms:W3CDTF">2014-04-10T10:38:53Z</dcterms:modified>
</cp:coreProperties>
</file>