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tags/tag39.xml" ContentType="application/vnd.openxmlformats-officedocument.presentationml.tags+xml"/>
  <Default Extension="emf" ContentType="image/x-emf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Default Extension="vml" ContentType="application/vnd.openxmlformats-officedocument.vmlDrawing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notesSlides/notesSlide4.xml" ContentType="application/vnd.openxmlformats-officedocument.presentationml.notesSlide+xml"/>
  <Override PartName="/ppt/tags/tag124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Default Extension="jpeg" ContentType="image/jpeg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slideLayouts/slideLayout39.xml" ContentType="application/vnd.openxmlformats-officedocument.presentationml.slideLayout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  <p:sldMasterId id="2147483698" r:id="rId2"/>
  </p:sldMasterIdLst>
  <p:notesMasterIdLst>
    <p:notesMasterId r:id="rId9"/>
  </p:notesMasterIdLst>
  <p:handoutMasterIdLst>
    <p:handoutMasterId r:id="rId10"/>
  </p:handoutMasterIdLst>
  <p:sldIdLst>
    <p:sldId id="325" r:id="rId3"/>
    <p:sldId id="323" r:id="rId4"/>
    <p:sldId id="315" r:id="rId5"/>
    <p:sldId id="330" r:id="rId6"/>
    <p:sldId id="328" r:id="rId7"/>
    <p:sldId id="329" r:id="rId8"/>
  </p:sldIdLst>
  <p:sldSz cx="10693400" cy="7561263"/>
  <p:notesSz cx="7102475" cy="10233025"/>
  <p:custDataLst>
    <p:tags r:id="rId11"/>
  </p:custDataLst>
  <p:defaultTextStyle>
    <a:defPPr>
      <a:defRPr lang="en-US"/>
    </a:defPPr>
    <a:lvl1pPr marL="0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99FF99"/>
    <a:srgbClr val="FFFFCC"/>
  </p:clrMru>
</p:presentationPr>
</file>

<file path=ppt/tableStyles.xml><?xml version="1.0" encoding="utf-8"?>
<a:tblStyleLst xmlns:a="http://schemas.openxmlformats.org/drawingml/2006/main" def="{69D073F8-1565-44D7-B386-08B59EADF2EE}">
  <a:tblStyle styleId="{69D073F8-1565-44D7-B386-08B59EADF2EE}" styleName="PwC Table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noFill/>
            </a:ln>
          </a:bottom>
        </a:tcBdr>
      </a:tcStyle>
    </a:band1H>
    <a:band2H>
      <a:tcStyle>
        <a:tcBdr>
          <a:bottom>
            <a:ln w="38100" cmpd="sng">
              <a:noFill/>
            </a:ln>
          </a:bottom>
        </a:tcBdr>
      </a:tcStyle>
    </a:band2H>
    <a:firstCol>
      <a:tcTxStyle i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noFill/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35" autoAdjust="0"/>
    <p:restoredTop sz="94718" autoAdjust="0"/>
  </p:normalViewPr>
  <p:slideViewPr>
    <p:cSldViewPr>
      <p:cViewPr>
        <p:scale>
          <a:sx n="90" d="100"/>
          <a:sy n="90" d="100"/>
        </p:scale>
        <p:origin x="-762" y="114"/>
      </p:cViewPr>
      <p:guideLst>
        <p:guide orient="horz" pos="159"/>
        <p:guide orient="horz" pos="481"/>
        <p:guide orient="horz" pos="4608"/>
        <p:guide orient="horz" pos="4287"/>
        <p:guide orient="horz" pos="4393"/>
        <p:guide orient="horz" pos="1277"/>
        <p:guide orient="horz" pos="1111"/>
        <p:guide orient="horz" pos="2699"/>
        <p:guide orient="horz" pos="2805"/>
        <p:guide orient="horz" pos="370"/>
        <p:guide pos="3312"/>
        <p:guide pos="393"/>
        <p:guide pos="6343"/>
        <p:guide pos="3424"/>
        <p:guide pos="2301"/>
        <p:guide pos="2421"/>
        <p:guide pos="4435"/>
        <p:guide pos="1291"/>
        <p:guide pos="5445"/>
        <p:guide pos="5336"/>
        <p:guide pos="4322"/>
        <p:guide pos="14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3564" y="-114"/>
      </p:cViewPr>
      <p:guideLst>
        <p:guide orient="horz" pos="3223"/>
        <p:guide pos="2237"/>
      </p:guideLst>
    </p:cSldViewPr>
  </p:notesViewPr>
  <p:gridSpacing cx="78028800" cy="78028800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drawings/_rels/vmlDrawing1.vml.rels><?xml version="1.0" encoding="UTF-8" standalone="yes"?>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l">
              <a:defRPr sz="1200"/>
            </a:lvl1pPr>
          </a:lstStyle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r">
              <a:defRPr sz="1200"/>
            </a:lvl1pPr>
          </a:lstStyle>
          <a:p>
            <a:fld id="{35F05CFF-548C-4E04-B325-CF1209D66BDC}" type="datetimeFigureOut">
              <a:rPr lang="ru-RU" smtClean="0">
                <a:latin typeface="Arial" pitchFamily="34" charset="0"/>
                <a:cs typeface="Arial" pitchFamily="34" charset="0"/>
              </a:rPr>
              <a:pPr/>
              <a:t>16.12.2011</a:t>
            </a:fld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19597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l">
              <a:defRPr sz="1200"/>
            </a:lvl1pPr>
          </a:lstStyle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9719597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r">
              <a:defRPr sz="1200"/>
            </a:lvl1pPr>
          </a:lstStyle>
          <a:p>
            <a:fld id="{4EE90EF7-3E10-491C-87C2-59674BB3AAF6}" type="slidenum">
              <a:rPr lang="ru-RU" smtClean="0">
                <a:latin typeface="Arial" pitchFamily="34" charset="0"/>
                <a:cs typeface="Arial" pitchFamily="34" charset="0"/>
              </a:rPr>
              <a:pPr/>
              <a:t>‹#›</a:t>
            </a:fld>
            <a:endParaRPr lang="ru-RU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5EFB8DA3-BCA9-4B7D-B50D-14F47506B614}" type="datetimeFigureOut">
              <a:rPr lang="ru-RU" smtClean="0"/>
              <a:pPr/>
              <a:t>16.12.2011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8200" y="768350"/>
            <a:ext cx="54260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9" tIns="47540" rIns="95079" bIns="4754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5079" tIns="47540" rIns="95079" bIns="4754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19597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19597"/>
            <a:ext cx="3077739" cy="511652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F07B8F03-BC93-4120-96CA-A36DF640BE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42872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521436" algn="l" defTabSz="1042872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042872" algn="l" defTabSz="1042872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564308" algn="l" defTabSz="1042872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85744" algn="l" defTabSz="1042872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607179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3336B0-63EF-4FE9-A67F-7D6D2DBA26CB}" type="slidenum">
              <a:rPr lang="de-DE" smtClean="0"/>
              <a:pPr>
                <a:defRPr/>
              </a:pPr>
              <a:t>1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275FCB-6621-4933-A62E-11D20AAB5F89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275FCB-6621-4933-A62E-11D20AAB5F89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7DA9AC-B2F9-4F6F-97DE-D2DF10ADFF6D}" type="slidenum">
              <a:rPr lang="en-GB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3.xml.rels>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 userDrawn="1"/>
        </p:nvGrpSpPr>
        <p:grpSpPr bwMode="gray">
          <a:xfrm>
            <a:off x="2049569" y="4"/>
            <a:ext cx="8643832" cy="6809336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3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3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www.pwc.com</a:t>
            </a:r>
            <a:endParaRPr lang="en-GB" noProof="0" dirty="0"/>
          </a:p>
        </p:txBody>
      </p:sp>
      <p:grpSp>
        <p:nvGrpSpPr>
          <p:cNvPr id="3" name="Group 32"/>
          <p:cNvGrpSpPr/>
          <p:nvPr userDrawn="1"/>
        </p:nvGrpSpPr>
        <p:grpSpPr>
          <a:xfrm>
            <a:off x="1132715" y="6803807"/>
            <a:ext cx="1069340" cy="588185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9"/>
            <a:ext cx="9445837" cy="619603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23784" y="1932323"/>
            <a:ext cx="9445837" cy="48728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GB" noProof="0" dirty="0"/>
          </a:p>
        </p:txBody>
      </p:sp>
      <p:cxnSp>
        <p:nvCxnSpPr>
          <p:cNvPr id="15" name="Shape 14"/>
          <p:cNvCxnSpPr/>
          <p:nvPr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3DB34CA6-25C2-42AD-9333-FAA84E58B057}" type="slidenum">
              <a:rPr lang="en-A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23784" y="1932327"/>
            <a:ext cx="4633807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35816" y="1932323"/>
            <a:ext cx="4633805" cy="487281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cxnSp>
        <p:nvCxnSpPr>
          <p:cNvPr id="12" name="Shape 11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8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623784" y="1932327"/>
            <a:ext cx="3029797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831806" y="1932327"/>
            <a:ext cx="3029795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39824" y="1932327"/>
            <a:ext cx="3029797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7" name="TextBox 36"/>
          <p:cNvSpPr txBox="1"/>
          <p:nvPr/>
        </p:nvSpPr>
        <p:spPr>
          <a:xfrm>
            <a:off x="623784" y="7141196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688"/>
            <a:r>
              <a:rPr lang="en-GB" sz="11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11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7385" y="7141193"/>
            <a:ext cx="1785798" cy="16802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287385" y="6973165"/>
            <a:ext cx="1782233" cy="16802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13" name="Shape 12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23784" y="3696620"/>
            <a:ext cx="4633807" cy="31085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35812" y="3696620"/>
            <a:ext cx="4633808" cy="31085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23784" y="1932325"/>
            <a:ext cx="9445837" cy="159626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EAB0D911-D798-4B8D-9853-E9670931F1E5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8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039824" y="1932325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39824" y="4452746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23781" y="1932323"/>
            <a:ext cx="6237817" cy="487281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A0C3459F-4282-47C2-B25C-D0B2703D96D1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8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23784" y="1932325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23784" y="4452746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831804" y="1932323"/>
            <a:ext cx="6237817" cy="487281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0168CFE5-9903-4D37-B8C4-E3B45354F9C8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8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04" y="756126"/>
            <a:ext cx="6237817" cy="10081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831804" y="1932323"/>
            <a:ext cx="6237817" cy="48728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623784" y="1932323"/>
            <a:ext cx="3029797" cy="2349032"/>
          </a:xfrm>
        </p:spPr>
        <p:txBody>
          <a:bodyPr/>
          <a:lstStyle>
            <a:lvl1pPr>
              <a:defRPr sz="27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6777588" y="-2451894"/>
            <a:ext cx="168027" cy="641604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E854A840-935C-46C2-92AD-76B7ED040043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6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cxnSp>
        <p:nvCxnSpPr>
          <p:cNvPr id="11" name="Shape 10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CBD0C4E1-1E80-49F9-B260-78C0B6CFC8DD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3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623784" y="1932323"/>
            <a:ext cx="9445837" cy="4872814"/>
          </a:xfrm>
        </p:spPr>
        <p:txBody>
          <a:bodyPr/>
          <a:lstStyle>
            <a:lvl1pPr>
              <a:defRPr sz="37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7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7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7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7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7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7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700">
                <a:solidFill>
                  <a:schemeClr val="tx2"/>
                </a:solidFill>
              </a:defRPr>
            </a:lvl8pPr>
            <a:lvl9pPr>
              <a:defRPr sz="37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cxnSp>
        <p:nvCxnSpPr>
          <p:cNvPr id="9" name="Shape 8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C55700F1-3DAF-4091-8919-86F4FDA4129E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8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: Colour">
    <p:bg>
      <p:bgPr>
        <a:solidFill>
          <a:srgbClr val="DC6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84" y="1932323"/>
            <a:ext cx="9445837" cy="4872814"/>
          </a:xfrm>
        </p:spPr>
        <p:txBody>
          <a:bodyPr>
            <a:noAutofit/>
          </a:bodyPr>
          <a:lstStyle>
            <a:lvl1pPr>
              <a:lnSpc>
                <a:spcPts val="4107"/>
              </a:lnSpc>
              <a:spcBef>
                <a:spcPts val="0"/>
              </a:spcBef>
              <a:spcAft>
                <a:spcPts val="684"/>
              </a:spcAft>
              <a:defRPr sz="3700" baseline="0">
                <a:solidFill>
                  <a:schemeClr val="bg1"/>
                </a:solidFill>
              </a:defRPr>
            </a:lvl1pPr>
            <a:lvl2pPr marL="506862" indent="-300497">
              <a:lnSpc>
                <a:spcPts val="4107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2pPr>
            <a:lvl3pPr marL="814600" indent="-304117">
              <a:lnSpc>
                <a:spcPts val="4107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3pPr>
            <a:lvl4pPr marL="1122337" indent="-304117">
              <a:lnSpc>
                <a:spcPts val="4107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4pPr>
            <a:lvl5pPr marL="1529638" indent="-304117">
              <a:lnSpc>
                <a:spcPts val="4107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5pPr>
            <a:lvl6pPr marL="1837377" indent="-309548">
              <a:lnSpc>
                <a:spcPts val="4107"/>
              </a:lnSpc>
              <a:spcBef>
                <a:spcPts val="0"/>
              </a:spcBef>
              <a:spcAft>
                <a:spcPts val="68"/>
              </a:spcAft>
              <a:buClr>
                <a:schemeClr val="bg1"/>
              </a:buClr>
              <a:buFont typeface="Arial" pitchFamily="34" charset="0"/>
              <a:buNone/>
              <a:defRPr sz="3200">
                <a:solidFill>
                  <a:schemeClr val="bg1"/>
                </a:solidFill>
              </a:defRPr>
            </a:lvl6pPr>
            <a:lvl7pPr>
              <a:defRPr sz="3200">
                <a:solidFill>
                  <a:schemeClr val="bg1"/>
                </a:solidFill>
              </a:defRPr>
            </a:lvl7pPr>
            <a:lvl8pPr>
              <a:lnSpc>
                <a:spcPts val="4107"/>
              </a:lnSpc>
              <a:defRPr sz="3200">
                <a:solidFill>
                  <a:schemeClr val="bg1"/>
                </a:solidFill>
              </a:defRPr>
            </a:lvl8pPr>
            <a:lvl9pPr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AU" smtClean="0"/>
              <a:t>Slide </a:t>
            </a:r>
            <a:fld id="{3C759165-F9B2-44E6-A5FA-599FB0094196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5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solidFill>
                  <a:schemeClr val="lt1"/>
                </a:solidFill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solidFill>
                <a:schemeClr val="lt1"/>
              </a:solidFill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623784" y="756130"/>
            <a:ext cx="9445837" cy="1176195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623784" y="2100355"/>
            <a:ext cx="9445837" cy="151225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700">
                <a:solidFill>
                  <a:schemeClr val="tx1"/>
                </a:solidFill>
              </a:defRPr>
            </a:lvl1pPr>
            <a:lvl2pPr marL="521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0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cxnSp>
        <p:nvCxnSpPr>
          <p:cNvPr id="11" name="Shape 10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mtClean="0"/>
              <a:t>Slide </a:t>
            </a:r>
            <a:fld id="{5608927B-1801-41D5-BA21-6D13D333F81C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5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rgbClr val="DC6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623784" y="756127"/>
            <a:ext cx="9445837" cy="1176196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623784" y="2100353"/>
            <a:ext cx="9445837" cy="1512253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AU" smtClean="0"/>
              <a:t>Slide </a:t>
            </a:r>
            <a:fld id="{8F69763D-7AA7-453F-A442-6C0117057DE3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5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solidFill>
                  <a:schemeClr val="lt1"/>
                </a:solidFill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solidFill>
                <a:schemeClr val="lt1"/>
              </a:solidFill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623784" y="756127"/>
            <a:ext cx="9445837" cy="1176196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623786" y="3108519"/>
            <a:ext cx="4633805" cy="36966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623784" y="2100352"/>
            <a:ext cx="9445837" cy="84014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7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AU" smtClean="0"/>
              <a:t>Novemebr 2011</a:t>
            </a:r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AU" smtClean="0"/>
              <a:t>Slide </a:t>
            </a:r>
            <a:fld id="{A0313357-F749-4B47-8B5C-C60092FAAF90}" type="slidenum">
              <a:rPr lang="en-AU" smtClean="0"/>
              <a:pPr/>
              <a:t>‹#›</a:t>
            </a:fld>
            <a:endParaRPr lang="ru-RU"/>
          </a:p>
        </p:txBody>
      </p:sp>
      <p:sp>
        <p:nvSpPr>
          <p:cNvPr id="16" name="PwCFirm"/>
          <p:cNvSpPr txBox="1"/>
          <p:nvPr userDrawn="1"/>
        </p:nvSpPr>
        <p:spPr>
          <a:xfrm>
            <a:off x="623783" y="7141195"/>
            <a:ext cx="3029797" cy="1680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AU" sz="1100" b="0" i="0" u="none" baseline="0" smtClean="0">
                <a:solidFill>
                  <a:schemeClr val="lt1"/>
                </a:solidFill>
                <a:effectLst/>
                <a:latin typeface="Arial"/>
              </a:rPr>
              <a:t>PwC Russia</a:t>
            </a:r>
            <a:endParaRPr kumimoji="0" lang="ru-RU" sz="1100" b="0" i="0" u="none" baseline="0" dirty="0" err="1" smtClean="0">
              <a:solidFill>
                <a:schemeClr val="lt1"/>
              </a:solidFill>
              <a:effectLst/>
              <a:latin typeface="Arial"/>
            </a:endParaRPr>
          </a:p>
        </p:txBody>
      </p:sp>
    </p:spTree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hape 140"/>
          <p:cNvCxnSpPr/>
          <p:nvPr/>
        </p:nvCxnSpPr>
        <p:spPr>
          <a:xfrm rot="5400000" flipH="1" flipV="1">
            <a:off x="5964890" y="-3243203"/>
            <a:ext cx="168027" cy="7998663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2216653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2216653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 hasCustomPrompt="1"/>
          </p:nvPr>
        </p:nvSpPr>
        <p:spPr bwMode="black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2" name="Group 101"/>
          <p:cNvGrpSpPr>
            <a:grpSpLocks noChangeAspect="1"/>
          </p:cNvGrpSpPr>
          <p:nvPr userDrawn="1"/>
        </p:nvGrpSpPr>
        <p:grpSpPr>
          <a:xfrm>
            <a:off x="1132717" y="6360241"/>
            <a:ext cx="1441087" cy="1031751"/>
            <a:chOff x="518032" y="-1032869"/>
            <a:chExt cx="6161413" cy="4678943"/>
          </a:xfrm>
        </p:grpSpPr>
        <p:grpSp>
          <p:nvGrpSpPr>
            <p:cNvPr id="3" name="Group 73"/>
            <p:cNvGrpSpPr>
              <a:grpSpLocks noChangeAspect="1"/>
            </p:cNvGrpSpPr>
            <p:nvPr/>
          </p:nvGrpSpPr>
          <p:grpSpPr>
            <a:xfrm>
              <a:off x="4438637" y="-1032863"/>
              <a:ext cx="2240792" cy="2011550"/>
              <a:chOff x="1905000" y="5715000"/>
              <a:chExt cx="445770" cy="381000"/>
            </a:xfrm>
          </p:grpSpPr>
          <p:sp>
            <p:nvSpPr>
              <p:cNvPr id="107" name="Rectangle 25"/>
              <p:cNvSpPr>
                <a:spLocks noChangeArrowheads="1"/>
              </p:cNvSpPr>
              <p:nvPr userDrawn="1"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26"/>
              <p:cNvSpPr>
                <a:spLocks noChangeArrowheads="1"/>
              </p:cNvSpPr>
              <p:nvPr userDrawn="1"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27"/>
              <p:cNvSpPr>
                <a:spLocks noChangeArrowheads="1"/>
              </p:cNvSpPr>
              <p:nvPr userDrawn="1"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28"/>
              <p:cNvSpPr>
                <a:spLocks noChangeArrowheads="1"/>
              </p:cNvSpPr>
              <p:nvPr userDrawn="1"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29"/>
              <p:cNvSpPr>
                <a:spLocks noChangeArrowheads="1"/>
              </p:cNvSpPr>
              <p:nvPr userDrawn="1"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30"/>
              <p:cNvSpPr>
                <a:spLocks noChangeArrowheads="1"/>
              </p:cNvSpPr>
              <p:nvPr userDrawn="1"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31"/>
              <p:cNvSpPr>
                <a:spLocks noChangeArrowheads="1"/>
              </p:cNvSpPr>
              <p:nvPr userDrawn="1"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32"/>
              <p:cNvSpPr>
                <a:spLocks noChangeArrowheads="1"/>
              </p:cNvSpPr>
              <p:nvPr userDrawn="1"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Freeform 33"/>
              <p:cNvSpPr>
                <a:spLocks/>
              </p:cNvSpPr>
              <p:nvPr userDrawn="1"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34"/>
              <p:cNvSpPr>
                <a:spLocks noChangeArrowheads="1"/>
              </p:cNvSpPr>
              <p:nvPr userDrawn="1"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35"/>
              <p:cNvSpPr>
                <a:spLocks noChangeArrowheads="1"/>
              </p:cNvSpPr>
              <p:nvPr userDrawn="1"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36"/>
              <p:cNvSpPr>
                <a:spLocks noChangeArrowheads="1"/>
              </p:cNvSpPr>
              <p:nvPr userDrawn="1"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25"/>
              <p:cNvSpPr>
                <a:spLocks noChangeArrowheads="1"/>
              </p:cNvSpPr>
              <p:nvPr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26"/>
              <p:cNvSpPr>
                <a:spLocks noChangeArrowheads="1"/>
              </p:cNvSpPr>
              <p:nvPr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27"/>
              <p:cNvSpPr>
                <a:spLocks noChangeArrowheads="1"/>
              </p:cNvSpPr>
              <p:nvPr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28"/>
              <p:cNvSpPr>
                <a:spLocks noChangeArrowheads="1"/>
              </p:cNvSpPr>
              <p:nvPr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29"/>
              <p:cNvSpPr>
                <a:spLocks noChangeArrowheads="1"/>
              </p:cNvSpPr>
              <p:nvPr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30"/>
              <p:cNvSpPr>
                <a:spLocks noChangeArrowheads="1"/>
              </p:cNvSpPr>
              <p:nvPr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31"/>
              <p:cNvSpPr>
                <a:spLocks noChangeArrowheads="1"/>
              </p:cNvSpPr>
              <p:nvPr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32"/>
              <p:cNvSpPr>
                <a:spLocks noChangeArrowheads="1"/>
              </p:cNvSpPr>
              <p:nvPr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33"/>
              <p:cNvSpPr>
                <a:spLocks/>
              </p:cNvSpPr>
              <p:nvPr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34"/>
              <p:cNvSpPr>
                <a:spLocks noChangeArrowheads="1"/>
              </p:cNvSpPr>
              <p:nvPr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35"/>
              <p:cNvSpPr>
                <a:spLocks noChangeArrowheads="1"/>
              </p:cNvSpPr>
              <p:nvPr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36"/>
              <p:cNvSpPr>
                <a:spLocks noChangeArrowheads="1"/>
              </p:cNvSpPr>
              <p:nvPr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32"/>
            <p:cNvGrpSpPr/>
            <p:nvPr/>
          </p:nvGrpSpPr>
          <p:grpSpPr>
            <a:xfrm>
              <a:off x="518032" y="978681"/>
              <a:ext cx="4572000" cy="2667393"/>
              <a:chOff x="518032" y="978681"/>
              <a:chExt cx="4572000" cy="2667393"/>
            </a:xfrm>
          </p:grpSpPr>
          <p:sp>
            <p:nvSpPr>
              <p:cNvPr id="105" name="Rectangle 37"/>
              <p:cNvSpPr>
                <a:spLocks noChangeArrowheads="1"/>
              </p:cNvSpPr>
              <p:nvPr userDrawn="1"/>
            </p:nvSpPr>
            <p:spPr bwMode="black">
              <a:xfrm>
                <a:off x="3295650" y="978681"/>
                <a:ext cx="1143000" cy="263229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Freeform 7"/>
              <p:cNvSpPr>
                <a:spLocks noEditPoints="1"/>
              </p:cNvSpPr>
              <p:nvPr userDrawn="1"/>
            </p:nvSpPr>
            <p:spPr bwMode="black">
              <a:xfrm>
                <a:off x="518032" y="1922794"/>
                <a:ext cx="4572000" cy="1723280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688"/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/>
          <p:nvPr userDrawn="1"/>
        </p:nvGrpSpPr>
        <p:grpSpPr bwMode="gray">
          <a:xfrm>
            <a:off x="2049569" y="4"/>
            <a:ext cx="8643832" cy="6809336"/>
            <a:chOff x="19140488" y="13674"/>
            <a:chExt cx="7443798" cy="6145827"/>
          </a:xfrm>
        </p:grpSpPr>
        <p:sp>
          <p:nvSpPr>
            <p:cNvPr id="35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712895" y="3360562"/>
            <a:ext cx="1069340" cy="84014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3" name="Group 31"/>
          <p:cNvGrpSpPr/>
          <p:nvPr/>
        </p:nvGrpSpPr>
        <p:grpSpPr>
          <a:xfrm>
            <a:off x="571959" y="3199256"/>
            <a:ext cx="1414738" cy="166726"/>
            <a:chOff x="489087" y="2521685"/>
            <a:chExt cx="1209752" cy="151219"/>
          </a:xfrm>
        </p:grpSpPr>
        <p:cxnSp>
          <p:nvCxnSpPr>
            <p:cNvPr id="33" name="Straight Connector 32"/>
            <p:cNvCxnSpPr/>
            <p:nvPr userDrawn="1"/>
          </p:nvCxnSpPr>
          <p:spPr>
            <a:xfrm rot="10800000">
              <a:off x="489087" y="2521686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 rot="5400000">
              <a:off x="413478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3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smtClean="0"/>
              <a:t>Click to add the presentation’s main title</a:t>
            </a:r>
            <a:endParaRPr lang="en-GB" noProof="0"/>
          </a:p>
        </p:txBody>
      </p:sp>
      <p:sp>
        <p:nvSpPr>
          <p:cNvPr id="4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3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4" name="Group 32"/>
          <p:cNvGrpSpPr/>
          <p:nvPr/>
        </p:nvGrpSpPr>
        <p:grpSpPr>
          <a:xfrm>
            <a:off x="1132715" y="6803807"/>
            <a:ext cx="1069340" cy="588185"/>
            <a:chOff x="518032" y="978681"/>
            <a:chExt cx="4572000" cy="2667393"/>
          </a:xfrm>
        </p:grpSpPr>
        <p:sp>
          <p:nvSpPr>
            <p:cNvPr id="9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98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/>
          <p:nvPr userDrawn="1"/>
        </p:nvGrpSpPr>
        <p:grpSpPr bwMode="gray">
          <a:xfrm>
            <a:off x="2049569" y="4"/>
            <a:ext cx="8643832" cy="6809336"/>
            <a:chOff x="19140488" y="13674"/>
            <a:chExt cx="7443798" cy="6145827"/>
          </a:xfrm>
        </p:grpSpPr>
        <p:sp>
          <p:nvSpPr>
            <p:cNvPr id="28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3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3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sp>
        <p:nvSpPr>
          <p:cNvPr id="17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2049568" y="3197359"/>
            <a:ext cx="7396268" cy="360777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3" name="Group 32"/>
          <p:cNvGrpSpPr/>
          <p:nvPr userDrawn="1"/>
        </p:nvGrpSpPr>
        <p:grpSpPr>
          <a:xfrm>
            <a:off x="1132715" y="6803807"/>
            <a:ext cx="1069340" cy="588185"/>
            <a:chOff x="518032" y="978681"/>
            <a:chExt cx="4572000" cy="2667393"/>
          </a:xfrm>
        </p:grpSpPr>
        <p:sp>
          <p:nvSpPr>
            <p:cNvPr id="19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49"/>
          <p:cNvSpPr>
            <a:spLocks noChangeArrowheads="1"/>
          </p:cNvSpPr>
          <p:nvPr/>
        </p:nvSpPr>
        <p:spPr bwMode="gray">
          <a:xfrm>
            <a:off x="8643832" y="756130"/>
            <a:ext cx="2049568" cy="60490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defTabSz="1042688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1" name="Rectangle 648"/>
          <p:cNvSpPr>
            <a:spLocks noChangeArrowheads="1"/>
          </p:cNvSpPr>
          <p:nvPr/>
        </p:nvSpPr>
        <p:spPr bwMode="gray">
          <a:xfrm>
            <a:off x="2049571" y="0"/>
            <a:ext cx="6594263" cy="7561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defTabSz="1042688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2049571" y="756127"/>
            <a:ext cx="6594263" cy="604901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defTabSz="1042688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3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3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344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688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403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5376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6719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8064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9408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2" name="Group 32"/>
          <p:cNvGrpSpPr/>
          <p:nvPr userDrawn="1"/>
        </p:nvGrpSpPr>
        <p:grpSpPr>
          <a:xfrm>
            <a:off x="1132715" y="6803807"/>
            <a:ext cx="1069340" cy="588185"/>
            <a:chOff x="518032" y="978681"/>
            <a:chExt cx="4572000" cy="2667393"/>
          </a:xfrm>
        </p:grpSpPr>
        <p:sp>
          <p:nvSpPr>
            <p:cNvPr id="12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688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4" y="756126"/>
            <a:ext cx="9445837" cy="1008168"/>
          </a:xfrm>
        </p:spPr>
        <p:txBody>
          <a:bodyPr/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23784" y="6469081"/>
            <a:ext cx="5614035" cy="840140"/>
          </a:xfrm>
        </p:spPr>
        <p:txBody>
          <a:bodyPr anchor="b"/>
          <a:lstStyle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cxnSp>
        <p:nvCxnSpPr>
          <p:cNvPr id="5" name="Shape 4"/>
          <p:cNvCxnSpPr/>
          <p:nvPr userDrawn="1"/>
        </p:nvCxnSpPr>
        <p:spPr>
          <a:xfrm rot="5400000" flipH="1" flipV="1">
            <a:off x="5173578" y="-4055904"/>
            <a:ext cx="168027" cy="9624060"/>
          </a:xfrm>
          <a:prstGeom prst="bentConnector2">
            <a:avLst/>
          </a:prstGeom>
          <a:ln w="12700">
            <a:solidFill>
              <a:srgbClr val="DC6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75" y="756126"/>
            <a:ext cx="9877638" cy="1008168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cxnSp>
        <p:nvCxnSpPr>
          <p:cNvPr id="15" name="Shape 14"/>
          <p:cNvCxnSpPr/>
          <p:nvPr/>
        </p:nvCxnSpPr>
        <p:spPr>
          <a:xfrm rot="5400000" flipH="1" flipV="1">
            <a:off x="5253380" y="-4283869"/>
            <a:ext cx="168027" cy="10079999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5519638" y="7141199"/>
            <a:ext cx="4867381" cy="167657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/>
          <a:p>
            <a:pPr algn="r"/>
            <a:r>
              <a:rPr lang="en-US" sz="800" baseline="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Feb</a:t>
            </a:r>
            <a:r>
              <a:rPr lang="ru-RU" sz="800" baseline="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r>
              <a:rPr lang="en-US" sz="80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201</a:t>
            </a:r>
            <a:r>
              <a:rPr lang="ru-RU" sz="80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800" noProof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r"/>
            <a:fld id="{43895286-C688-471E-AC5B-7CAAEAACA60F}" type="slidenum">
              <a:rPr lang="en-US" sz="800" noProof="0" smtClean="0">
                <a:solidFill>
                  <a:schemeClr val="tx2"/>
                </a:solidFill>
                <a:latin typeface="+mj-lt"/>
                <a:cs typeface="Arial" pitchFamily="34" charset="0"/>
              </a:rPr>
              <a:pPr algn="r"/>
              <a:t>‹#›</a:t>
            </a:fld>
            <a:endParaRPr lang="en-GB" sz="800" noProof="0" dirty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75" y="756126"/>
            <a:ext cx="9877638" cy="1008168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cxnSp>
        <p:nvCxnSpPr>
          <p:cNvPr id="15" name="Shape 14"/>
          <p:cNvCxnSpPr/>
          <p:nvPr/>
        </p:nvCxnSpPr>
        <p:spPr>
          <a:xfrm rot="5400000" flipH="1" flipV="1">
            <a:off x="5253380" y="-4283869"/>
            <a:ext cx="168027" cy="10079999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5519638" y="7141199"/>
            <a:ext cx="4867381" cy="167657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/>
          <a:p>
            <a:pPr algn="r"/>
            <a:r>
              <a:rPr lang="en-US" sz="800" baseline="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Feb</a:t>
            </a:r>
            <a:r>
              <a:rPr lang="ru-RU" sz="800" baseline="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r>
              <a:rPr lang="en-US" sz="80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201</a:t>
            </a:r>
            <a:r>
              <a:rPr lang="ru-RU" sz="800" noProof="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800" noProof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r"/>
            <a:fld id="{43895286-C688-471E-AC5B-7CAAEAACA60F}" type="slidenum">
              <a:rPr lang="en-US" sz="800" noProof="0" smtClean="0">
                <a:solidFill>
                  <a:schemeClr val="tx2"/>
                </a:solidFill>
                <a:latin typeface="+mj-lt"/>
                <a:cs typeface="Arial" pitchFamily="34" charset="0"/>
              </a:rPr>
              <a:pPr algn="r"/>
              <a:t>‹#›</a:t>
            </a:fld>
            <a:endParaRPr lang="en-GB" sz="800" noProof="0" dirty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 userDrawn="1"/>
        </p:nvGrpSpPr>
        <p:grpSpPr bwMode="gray">
          <a:xfrm>
            <a:off x="2049569" y="4"/>
            <a:ext cx="8643832" cy="6809336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4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4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www.pwc.com</a:t>
            </a:r>
            <a:endParaRPr lang="en-GB" noProof="0" dirty="0"/>
          </a:p>
        </p:txBody>
      </p:sp>
      <p:grpSp>
        <p:nvGrpSpPr>
          <p:cNvPr id="3" name="Group 32"/>
          <p:cNvGrpSpPr/>
          <p:nvPr userDrawn="1"/>
        </p:nvGrpSpPr>
        <p:grpSpPr>
          <a:xfrm>
            <a:off x="1132715" y="6803818"/>
            <a:ext cx="1069340" cy="588185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40"/>
            <a:ext cx="9445837" cy="619603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23788" y="1932323"/>
            <a:ext cx="9445837" cy="48728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GB" noProof="0" dirty="0"/>
          </a:p>
        </p:txBody>
      </p:sp>
      <p:cxnSp>
        <p:nvCxnSpPr>
          <p:cNvPr id="15" name="Shape 14"/>
          <p:cNvCxnSpPr/>
          <p:nvPr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23788" y="1932338"/>
            <a:ext cx="4633807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35819" y="1932323"/>
            <a:ext cx="4633805" cy="487281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cxnSp>
        <p:nvCxnSpPr>
          <p:cNvPr id="12" name="Shape 11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8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623788" y="1932338"/>
            <a:ext cx="3029797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831809" y="1932338"/>
            <a:ext cx="3029795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39828" y="1932338"/>
            <a:ext cx="3029797" cy="48728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cxnSp>
        <p:nvCxnSpPr>
          <p:cNvPr id="13" name="Shape 12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5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23788" y="3696622"/>
            <a:ext cx="4633807" cy="31085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35812" y="3696622"/>
            <a:ext cx="4633808" cy="31085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23788" y="1932327"/>
            <a:ext cx="9445837" cy="159626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7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2"/>
          <p:cNvSpPr>
            <a:spLocks noGrp="1"/>
          </p:cNvSpPr>
          <p:nvPr>
            <p:ph type="sldNum" sz="quarter" idx="19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039828" y="1932326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39828" y="4452747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23781" y="1932323"/>
            <a:ext cx="6237817" cy="487281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7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2"/>
          <p:cNvSpPr>
            <a:spLocks noGrp="1"/>
          </p:cNvSpPr>
          <p:nvPr>
            <p:ph type="sldNum" sz="quarter" idx="19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23788" y="1932326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23788" y="4452747"/>
            <a:ext cx="3029797" cy="235239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831808" y="1932323"/>
            <a:ext cx="6237817" cy="487281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7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2"/>
          <p:cNvSpPr>
            <a:spLocks noGrp="1"/>
          </p:cNvSpPr>
          <p:nvPr>
            <p:ph type="sldNum" sz="quarter" idx="19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08" y="756126"/>
            <a:ext cx="6237817" cy="10081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831808" y="1932323"/>
            <a:ext cx="6237817" cy="48728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623788" y="1932323"/>
            <a:ext cx="3029797" cy="2349032"/>
          </a:xfrm>
        </p:spPr>
        <p:txBody>
          <a:bodyPr/>
          <a:lstStyle>
            <a:lvl1pPr>
              <a:defRPr sz="27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6777599" y="-2451894"/>
            <a:ext cx="168027" cy="641604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0"/>
          <p:cNvSpPr>
            <a:spLocks noGrp="1"/>
          </p:cNvSpPr>
          <p:nvPr>
            <p:ph type="dt" sz="half" idx="17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Footer Placeholder 11"/>
          <p:cNvSpPr>
            <a:spLocks noGrp="1"/>
          </p:cNvSpPr>
          <p:nvPr>
            <p:ph type="ftr" sz="quarter" idx="18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7" name="Slide Number Placeholder 12"/>
          <p:cNvSpPr>
            <a:spLocks noGrp="1"/>
          </p:cNvSpPr>
          <p:nvPr>
            <p:ph type="sldNum" sz="quarter" idx="19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cxnSp>
        <p:nvCxnSpPr>
          <p:cNvPr id="11" name="Shape 10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5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623788" y="1932323"/>
            <a:ext cx="9445837" cy="4872814"/>
          </a:xfrm>
        </p:spPr>
        <p:txBody>
          <a:bodyPr/>
          <a:lstStyle>
            <a:lvl1pPr>
              <a:defRPr sz="37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7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7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7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7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7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7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700">
                <a:solidFill>
                  <a:schemeClr val="tx2"/>
                </a:solidFill>
              </a:defRPr>
            </a:lvl8pPr>
            <a:lvl9pPr>
              <a:defRPr sz="37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cxnSp>
        <p:nvCxnSpPr>
          <p:cNvPr id="9" name="Shape 8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1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: Colour">
    <p:bg>
      <p:bgPr>
        <a:solidFill>
          <a:srgbClr val="DC6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88" y="1932323"/>
            <a:ext cx="9445837" cy="4872814"/>
          </a:xfrm>
        </p:spPr>
        <p:txBody>
          <a:bodyPr>
            <a:noAutofit/>
          </a:bodyPr>
          <a:lstStyle>
            <a:lvl1pPr>
              <a:lnSpc>
                <a:spcPts val="4106"/>
              </a:lnSpc>
              <a:spcBef>
                <a:spcPts val="0"/>
              </a:spcBef>
              <a:spcAft>
                <a:spcPts val="684"/>
              </a:spcAft>
              <a:defRPr sz="3700" baseline="0">
                <a:solidFill>
                  <a:schemeClr val="bg1"/>
                </a:solidFill>
              </a:defRPr>
            </a:lvl1pPr>
            <a:lvl2pPr marL="506542" indent="-300306">
              <a:lnSpc>
                <a:spcPts val="4106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2pPr>
            <a:lvl3pPr marL="814086" indent="-303925">
              <a:lnSpc>
                <a:spcPts val="4106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3pPr>
            <a:lvl4pPr marL="1121629" indent="-303925">
              <a:lnSpc>
                <a:spcPts val="4106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4pPr>
            <a:lvl5pPr marL="1528672" indent="-303925">
              <a:lnSpc>
                <a:spcPts val="4106"/>
              </a:lnSpc>
              <a:spcBef>
                <a:spcPts val="0"/>
              </a:spcBef>
              <a:spcAft>
                <a:spcPts val="684"/>
              </a:spcAft>
              <a:buClr>
                <a:schemeClr val="bg1"/>
              </a:buClr>
              <a:defRPr sz="3700">
                <a:solidFill>
                  <a:schemeClr val="bg1"/>
                </a:solidFill>
              </a:defRPr>
            </a:lvl5pPr>
            <a:lvl6pPr marL="1836218" indent="-309352">
              <a:lnSpc>
                <a:spcPts val="4106"/>
              </a:lnSpc>
              <a:spcBef>
                <a:spcPts val="0"/>
              </a:spcBef>
              <a:spcAft>
                <a:spcPts val="68"/>
              </a:spcAft>
              <a:buClr>
                <a:schemeClr val="bg1"/>
              </a:buClr>
              <a:buFont typeface="Arial" pitchFamily="34" charset="0"/>
              <a:buNone/>
              <a:defRPr sz="3200">
                <a:solidFill>
                  <a:schemeClr val="bg1"/>
                </a:solidFill>
              </a:defRPr>
            </a:lvl6pPr>
            <a:lvl7pPr>
              <a:defRPr sz="3200">
                <a:solidFill>
                  <a:schemeClr val="bg1"/>
                </a:solidFill>
              </a:defRPr>
            </a:lvl7pPr>
            <a:lvl8pPr>
              <a:lnSpc>
                <a:spcPts val="4106"/>
              </a:lnSpc>
              <a:defRPr sz="3200">
                <a:solidFill>
                  <a:schemeClr val="bg1"/>
                </a:solidFill>
              </a:defRPr>
            </a:lvl8pPr>
            <a:lvl9pPr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Декабрь 2011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9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Текущий статус проекта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0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DB34CA6-25C2-42AD-9333-FAA84E58B057}" type="slidenum">
              <a:rPr lang="en-A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FFFFFF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FFFFFF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623788" y="756141"/>
            <a:ext cx="9445837" cy="1176195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623788" y="2100366"/>
            <a:ext cx="9445837" cy="151225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700">
                <a:solidFill>
                  <a:schemeClr val="tx1"/>
                </a:solidFill>
              </a:defRPr>
            </a:lvl1pPr>
            <a:lvl2pPr marL="521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4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5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6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7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8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cxnSp>
        <p:nvCxnSpPr>
          <p:cNvPr id="11" name="Shape 10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/>
            </a:lvl1pPr>
          </a:lstStyle>
          <a:p>
            <a:r>
              <a:rPr lang="ru-RU" dirty="0" smtClean="0">
                <a:solidFill>
                  <a:srgbClr val="000000"/>
                </a:solidFill>
              </a:rPr>
              <a:t>Текущий статус проекта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/>
            </a:lvl1pPr>
          </a:lstStyle>
          <a:p>
            <a:fld id="{3DB34CA6-25C2-42AD-9333-FAA84E58B057}" type="slidenum">
              <a:rPr lang="en-A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000000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623788" y="756127"/>
            <a:ext cx="9445837" cy="1176196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623788" y="2100355"/>
            <a:ext cx="9445837" cy="1512253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Декабрь 2011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Текущий статус проекта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DB34CA6-25C2-42AD-9333-FAA84E58B057}" type="slidenum">
              <a:rPr lang="en-A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FFFFFF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FFFFFF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623788" y="756127"/>
            <a:ext cx="9445837" cy="1176196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623789" y="3108519"/>
            <a:ext cx="4633805" cy="36966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623788" y="2100352"/>
            <a:ext cx="9445837" cy="84014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7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10"/>
          <p:cNvSpPr>
            <a:spLocks noGrp="1"/>
          </p:cNvSpPr>
          <p:nvPr>
            <p:ph type="dt" sz="half" idx="16"/>
          </p:nvPr>
        </p:nvSpPr>
        <p:spPr>
          <a:xfrm>
            <a:off x="8287385" y="6973165"/>
            <a:ext cx="1782233" cy="168028"/>
          </a:xfrm>
        </p:spPr>
        <p:txBody>
          <a:bodyPr anchor="t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ru-RU" dirty="0" smtClean="0">
                <a:solidFill>
                  <a:srgbClr val="FFFFFF"/>
                </a:solidFill>
              </a:rPr>
              <a:t>Декабрь 2011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20217" y="6973165"/>
            <a:ext cx="6152269" cy="166348"/>
          </a:xfrm>
        </p:spPr>
        <p:txBody>
          <a:bodyPr anchor="t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ru-RU" smtClean="0">
                <a:solidFill>
                  <a:srgbClr val="FFFFFF"/>
                </a:solidFill>
              </a:rPr>
              <a:t>Текущий статус проекта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2" name="Slide Number Placeholder 12"/>
          <p:cNvSpPr>
            <a:spLocks noGrp="1"/>
          </p:cNvSpPr>
          <p:nvPr>
            <p:ph type="sldNum" sz="quarter" idx="18"/>
          </p:nvPr>
        </p:nvSpPr>
        <p:spPr>
          <a:xfrm>
            <a:off x="8287385" y="7141193"/>
            <a:ext cx="1785798" cy="168028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DB34CA6-25C2-42AD-9333-FAA84E58B057}" type="slidenum">
              <a:rPr lang="en-A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623788" y="7141207"/>
            <a:ext cx="3029797" cy="1680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1042030"/>
            <a:r>
              <a:rPr lang="en-GB" sz="900" dirty="0" smtClean="0">
                <a:solidFill>
                  <a:srgbClr val="FFFFFF"/>
                </a:solidFill>
                <a:cs typeface="Arial" pitchFamily="34" charset="0"/>
              </a:rPr>
              <a:t>PwC</a:t>
            </a:r>
            <a:endParaRPr lang="en-GB" sz="900" dirty="0">
              <a:solidFill>
                <a:srgbClr val="FFFFFF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hape 140"/>
          <p:cNvCxnSpPr/>
          <p:nvPr/>
        </p:nvCxnSpPr>
        <p:spPr>
          <a:xfrm rot="5400000" flipH="1" flipV="1">
            <a:off x="5964900" y="-3243203"/>
            <a:ext cx="168027" cy="7998663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2216654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2216654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 hasCustomPrompt="1"/>
          </p:nvPr>
        </p:nvSpPr>
        <p:spPr bwMode="black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2" name="Group 101"/>
          <p:cNvGrpSpPr>
            <a:grpSpLocks noChangeAspect="1"/>
          </p:cNvGrpSpPr>
          <p:nvPr userDrawn="1"/>
        </p:nvGrpSpPr>
        <p:grpSpPr>
          <a:xfrm>
            <a:off x="1132719" y="6360252"/>
            <a:ext cx="1441087" cy="1031751"/>
            <a:chOff x="518032" y="-1032869"/>
            <a:chExt cx="6161413" cy="4678943"/>
          </a:xfrm>
        </p:grpSpPr>
        <p:grpSp>
          <p:nvGrpSpPr>
            <p:cNvPr id="3" name="Group 73"/>
            <p:cNvGrpSpPr>
              <a:grpSpLocks noChangeAspect="1"/>
            </p:cNvGrpSpPr>
            <p:nvPr/>
          </p:nvGrpSpPr>
          <p:grpSpPr>
            <a:xfrm>
              <a:off x="4438637" y="-1032863"/>
              <a:ext cx="2240792" cy="2011550"/>
              <a:chOff x="1905000" y="5715000"/>
              <a:chExt cx="445770" cy="381000"/>
            </a:xfrm>
          </p:grpSpPr>
          <p:sp>
            <p:nvSpPr>
              <p:cNvPr id="107" name="Rectangle 25"/>
              <p:cNvSpPr>
                <a:spLocks noChangeArrowheads="1"/>
              </p:cNvSpPr>
              <p:nvPr userDrawn="1"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26"/>
              <p:cNvSpPr>
                <a:spLocks noChangeArrowheads="1"/>
              </p:cNvSpPr>
              <p:nvPr userDrawn="1"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27"/>
              <p:cNvSpPr>
                <a:spLocks noChangeArrowheads="1"/>
              </p:cNvSpPr>
              <p:nvPr userDrawn="1"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Rectangle 28"/>
              <p:cNvSpPr>
                <a:spLocks noChangeArrowheads="1"/>
              </p:cNvSpPr>
              <p:nvPr userDrawn="1"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29"/>
              <p:cNvSpPr>
                <a:spLocks noChangeArrowheads="1"/>
              </p:cNvSpPr>
              <p:nvPr userDrawn="1"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30"/>
              <p:cNvSpPr>
                <a:spLocks noChangeArrowheads="1"/>
              </p:cNvSpPr>
              <p:nvPr userDrawn="1"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31"/>
              <p:cNvSpPr>
                <a:spLocks noChangeArrowheads="1"/>
              </p:cNvSpPr>
              <p:nvPr userDrawn="1"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32"/>
              <p:cNvSpPr>
                <a:spLocks noChangeArrowheads="1"/>
              </p:cNvSpPr>
              <p:nvPr userDrawn="1"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Freeform 33"/>
              <p:cNvSpPr>
                <a:spLocks/>
              </p:cNvSpPr>
              <p:nvPr userDrawn="1"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34"/>
              <p:cNvSpPr>
                <a:spLocks noChangeArrowheads="1"/>
              </p:cNvSpPr>
              <p:nvPr userDrawn="1"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35"/>
              <p:cNvSpPr>
                <a:spLocks noChangeArrowheads="1"/>
              </p:cNvSpPr>
              <p:nvPr userDrawn="1"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36"/>
              <p:cNvSpPr>
                <a:spLocks noChangeArrowheads="1"/>
              </p:cNvSpPr>
              <p:nvPr userDrawn="1"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25"/>
              <p:cNvSpPr>
                <a:spLocks noChangeArrowheads="1"/>
              </p:cNvSpPr>
              <p:nvPr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26"/>
              <p:cNvSpPr>
                <a:spLocks noChangeArrowheads="1"/>
              </p:cNvSpPr>
              <p:nvPr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27"/>
              <p:cNvSpPr>
                <a:spLocks noChangeArrowheads="1"/>
              </p:cNvSpPr>
              <p:nvPr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28"/>
              <p:cNvSpPr>
                <a:spLocks noChangeArrowheads="1"/>
              </p:cNvSpPr>
              <p:nvPr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29"/>
              <p:cNvSpPr>
                <a:spLocks noChangeArrowheads="1"/>
              </p:cNvSpPr>
              <p:nvPr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30"/>
              <p:cNvSpPr>
                <a:spLocks noChangeArrowheads="1"/>
              </p:cNvSpPr>
              <p:nvPr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31"/>
              <p:cNvSpPr>
                <a:spLocks noChangeArrowheads="1"/>
              </p:cNvSpPr>
              <p:nvPr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32"/>
              <p:cNvSpPr>
                <a:spLocks noChangeArrowheads="1"/>
              </p:cNvSpPr>
              <p:nvPr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33"/>
              <p:cNvSpPr>
                <a:spLocks/>
              </p:cNvSpPr>
              <p:nvPr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34"/>
              <p:cNvSpPr>
                <a:spLocks noChangeArrowheads="1"/>
              </p:cNvSpPr>
              <p:nvPr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35"/>
              <p:cNvSpPr>
                <a:spLocks noChangeArrowheads="1"/>
              </p:cNvSpPr>
              <p:nvPr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36"/>
              <p:cNvSpPr>
                <a:spLocks noChangeArrowheads="1"/>
              </p:cNvSpPr>
              <p:nvPr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32"/>
            <p:cNvGrpSpPr/>
            <p:nvPr/>
          </p:nvGrpSpPr>
          <p:grpSpPr>
            <a:xfrm>
              <a:off x="518032" y="978681"/>
              <a:ext cx="4572000" cy="2667393"/>
              <a:chOff x="518032" y="978681"/>
              <a:chExt cx="4572000" cy="2667393"/>
            </a:xfrm>
          </p:grpSpPr>
          <p:sp>
            <p:nvSpPr>
              <p:cNvPr id="105" name="Rectangle 37"/>
              <p:cNvSpPr>
                <a:spLocks noChangeArrowheads="1"/>
              </p:cNvSpPr>
              <p:nvPr userDrawn="1"/>
            </p:nvSpPr>
            <p:spPr bwMode="black">
              <a:xfrm>
                <a:off x="3295650" y="978681"/>
                <a:ext cx="1143000" cy="263229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Freeform 7"/>
              <p:cNvSpPr>
                <a:spLocks noEditPoints="1"/>
              </p:cNvSpPr>
              <p:nvPr userDrawn="1"/>
            </p:nvSpPr>
            <p:spPr bwMode="black">
              <a:xfrm>
                <a:off x="518032" y="1922794"/>
                <a:ext cx="4572000" cy="1723280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42030"/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/>
          <p:nvPr userDrawn="1"/>
        </p:nvGrpSpPr>
        <p:grpSpPr bwMode="gray">
          <a:xfrm>
            <a:off x="2049569" y="4"/>
            <a:ext cx="8643832" cy="6809336"/>
            <a:chOff x="19140488" y="13674"/>
            <a:chExt cx="7443798" cy="6145827"/>
          </a:xfrm>
        </p:grpSpPr>
        <p:sp>
          <p:nvSpPr>
            <p:cNvPr id="35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712895" y="3360562"/>
            <a:ext cx="1069340" cy="84014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3" name="Group 31"/>
          <p:cNvGrpSpPr/>
          <p:nvPr/>
        </p:nvGrpSpPr>
        <p:grpSpPr>
          <a:xfrm>
            <a:off x="571959" y="3199256"/>
            <a:ext cx="1414738" cy="166726"/>
            <a:chOff x="489087" y="2521685"/>
            <a:chExt cx="1209752" cy="151219"/>
          </a:xfrm>
        </p:grpSpPr>
        <p:cxnSp>
          <p:nvCxnSpPr>
            <p:cNvPr id="33" name="Straight Connector 32"/>
            <p:cNvCxnSpPr/>
            <p:nvPr userDrawn="1"/>
          </p:nvCxnSpPr>
          <p:spPr>
            <a:xfrm rot="10800000">
              <a:off x="489087" y="2521686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 rot="5400000">
              <a:off x="413478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4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smtClean="0"/>
              <a:t>Click to add the presentation’s main title</a:t>
            </a:r>
            <a:endParaRPr lang="en-GB" noProof="0"/>
          </a:p>
        </p:txBody>
      </p:sp>
      <p:sp>
        <p:nvSpPr>
          <p:cNvPr id="4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4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4" name="Group 32"/>
          <p:cNvGrpSpPr/>
          <p:nvPr/>
        </p:nvGrpSpPr>
        <p:grpSpPr>
          <a:xfrm>
            <a:off x="1132715" y="6803818"/>
            <a:ext cx="1069340" cy="588185"/>
            <a:chOff x="518032" y="978681"/>
            <a:chExt cx="4572000" cy="2667393"/>
          </a:xfrm>
        </p:grpSpPr>
        <p:sp>
          <p:nvSpPr>
            <p:cNvPr id="9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98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/>
          <p:nvPr userDrawn="1"/>
        </p:nvGrpSpPr>
        <p:grpSpPr bwMode="gray">
          <a:xfrm>
            <a:off x="2049569" y="4"/>
            <a:ext cx="8643832" cy="6809336"/>
            <a:chOff x="19140488" y="13674"/>
            <a:chExt cx="7443798" cy="6145827"/>
          </a:xfrm>
        </p:grpSpPr>
        <p:sp>
          <p:nvSpPr>
            <p:cNvPr id="28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4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4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sp>
        <p:nvSpPr>
          <p:cNvPr id="17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2049568" y="3197359"/>
            <a:ext cx="7396268" cy="360777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3" name="Group 32"/>
          <p:cNvGrpSpPr/>
          <p:nvPr userDrawn="1"/>
        </p:nvGrpSpPr>
        <p:grpSpPr>
          <a:xfrm>
            <a:off x="1132715" y="6803818"/>
            <a:ext cx="1069340" cy="588185"/>
            <a:chOff x="518032" y="978681"/>
            <a:chExt cx="4572000" cy="2667393"/>
          </a:xfrm>
        </p:grpSpPr>
        <p:sp>
          <p:nvSpPr>
            <p:cNvPr id="19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49"/>
          <p:cNvSpPr>
            <a:spLocks noChangeArrowheads="1"/>
          </p:cNvSpPr>
          <p:nvPr/>
        </p:nvSpPr>
        <p:spPr bwMode="gray">
          <a:xfrm>
            <a:off x="8643832" y="756141"/>
            <a:ext cx="2049568" cy="60490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04203" tIns="52103" rIns="104203" bIns="52103" numCol="1" anchor="t" anchorCtr="0" compatLnSpc="1">
            <a:prstTxWarp prst="textNoShape">
              <a:avLst/>
            </a:prstTxWarp>
          </a:bodyPr>
          <a:lstStyle/>
          <a:p>
            <a:pPr defTabSz="1042030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1" name="Rectangle 648"/>
          <p:cNvSpPr>
            <a:spLocks noChangeArrowheads="1"/>
          </p:cNvSpPr>
          <p:nvPr/>
        </p:nvSpPr>
        <p:spPr bwMode="gray">
          <a:xfrm>
            <a:off x="2049575" y="0"/>
            <a:ext cx="6594263" cy="7561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04203" tIns="52103" rIns="104203" bIns="52103" numCol="1" anchor="t" anchorCtr="0" compatLnSpc="1">
            <a:prstTxWarp prst="textNoShape">
              <a:avLst/>
            </a:prstTxWarp>
          </a:bodyPr>
          <a:lstStyle/>
          <a:p>
            <a:pPr defTabSz="1042030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2049575" y="756127"/>
            <a:ext cx="6594263" cy="604901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04203" tIns="52103" rIns="104203" bIns="52103" numCol="1" anchor="t" anchorCtr="0" compatLnSpc="1">
            <a:prstTxWarp prst="textNoShape">
              <a:avLst/>
            </a:prstTxWarp>
          </a:bodyPr>
          <a:lstStyle/>
          <a:p>
            <a:pPr defTabSz="1042030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216654" y="924155"/>
            <a:ext cx="6248956" cy="100816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7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216654" y="2016336"/>
            <a:ext cx="6248956" cy="100817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7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2pPr>
            <a:lvl3pPr marL="521017" indent="0" algn="l">
              <a:buNone/>
              <a:defRPr sz="2100">
                <a:solidFill>
                  <a:schemeClr val="bg1"/>
                </a:solidFill>
                <a:latin typeface="+mj-lt"/>
              </a:defRPr>
            </a:lvl3pPr>
            <a:lvl4pPr marL="1042030" indent="0" algn="l">
              <a:buNone/>
              <a:defRPr sz="2100">
                <a:solidFill>
                  <a:schemeClr val="bg1"/>
                </a:solidFill>
                <a:latin typeface="+mj-lt"/>
              </a:defRPr>
            </a:lvl4pPr>
            <a:lvl5pPr marL="1563052" indent="0" algn="l">
              <a:buNone/>
              <a:defRPr sz="2100">
                <a:solidFill>
                  <a:schemeClr val="bg1"/>
                </a:solidFill>
                <a:latin typeface="+mj-lt"/>
              </a:defRPr>
            </a:lvl5pPr>
            <a:lvl6pPr marL="2084061" indent="0" algn="l">
              <a:buNone/>
              <a:defRPr sz="2100">
                <a:solidFill>
                  <a:schemeClr val="bg1"/>
                </a:solidFill>
                <a:latin typeface="+mj-lt"/>
              </a:defRPr>
            </a:lvl6pPr>
            <a:lvl7pPr marL="2605075" indent="0" algn="l">
              <a:buNone/>
              <a:defRPr sz="2100">
                <a:solidFill>
                  <a:schemeClr val="bg1"/>
                </a:solidFill>
                <a:latin typeface="+mj-lt"/>
              </a:defRPr>
            </a:lvl7pPr>
            <a:lvl8pPr marL="3126091" indent="0" algn="l">
              <a:buNone/>
              <a:defRPr sz="2100">
                <a:solidFill>
                  <a:schemeClr val="bg1"/>
                </a:solidFill>
                <a:latin typeface="+mj-lt"/>
              </a:defRPr>
            </a:lvl8pPr>
            <a:lvl9pPr marL="3647103" indent="0" algn="l">
              <a:buNone/>
              <a:defRPr sz="21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216655" y="413349"/>
            <a:ext cx="4801337" cy="161307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2" name="Group 32"/>
          <p:cNvGrpSpPr/>
          <p:nvPr userDrawn="1"/>
        </p:nvGrpSpPr>
        <p:grpSpPr>
          <a:xfrm>
            <a:off x="1132715" y="6803818"/>
            <a:ext cx="1069340" cy="588185"/>
            <a:chOff x="518032" y="978681"/>
            <a:chExt cx="4572000" cy="2667393"/>
          </a:xfrm>
        </p:grpSpPr>
        <p:sp>
          <p:nvSpPr>
            <p:cNvPr id="12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42030"/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88" y="756126"/>
            <a:ext cx="9445837" cy="1008168"/>
          </a:xfrm>
        </p:spPr>
        <p:txBody>
          <a:bodyPr/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23786" y="6469081"/>
            <a:ext cx="5614035" cy="840140"/>
          </a:xfrm>
        </p:spPr>
        <p:txBody>
          <a:bodyPr anchor="b"/>
          <a:lstStyle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cxnSp>
        <p:nvCxnSpPr>
          <p:cNvPr id="5" name="Shape 4"/>
          <p:cNvCxnSpPr/>
          <p:nvPr userDrawn="1"/>
        </p:nvCxnSpPr>
        <p:spPr>
          <a:xfrm rot="5400000" flipH="1" flipV="1">
            <a:off x="5173589" y="-4055904"/>
            <a:ext cx="168027" cy="96240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782" y="756126"/>
            <a:ext cx="9445838" cy="1008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Click to edit</a:t>
            </a:r>
            <a:br>
              <a:rPr lang="en-GB" noProof="0" dirty="0" smtClean="0"/>
            </a:br>
            <a:r>
              <a:rPr lang="en-GB" noProof="0" dirty="0" smtClean="0"/>
              <a:t>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786" y="1932323"/>
            <a:ext cx="9445835" cy="48728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0217" y="6973165"/>
            <a:ext cx="6152269" cy="166348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287385" y="6973165"/>
            <a:ext cx="1782233" cy="16802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smtClean="0"/>
              <a:t>Novemebr 2011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7385" y="7141193"/>
            <a:ext cx="1785798" cy="16802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smtClean="0"/>
              <a:t>Slide </a:t>
            </a:r>
            <a:fld id="{BEEB2007-54E2-4236-8F2A-30CEAEE5A7E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</p:sldLayoutIdLst>
  <p:hf hdr="0"/>
  <p:txStyles>
    <p:titleStyle>
      <a:lvl1pPr algn="l" defTabSz="1042688" rtl="0" eaLnBrk="1" latinLnBrk="0" hangingPunct="1">
        <a:lnSpc>
          <a:spcPct val="100000"/>
        </a:lnSpc>
        <a:spcBef>
          <a:spcPct val="0"/>
        </a:spcBef>
        <a:buNone/>
        <a:defRPr sz="21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312807" algn="l" defTabSz="1042688" rtl="0" eaLnBrk="1" fontAlgn="auto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SzTx/>
        <a:buFontTx/>
        <a:buNone/>
        <a:tabLst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312807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•"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625613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-"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938419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◦"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251225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›"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312807" marR="0" indent="-312807" algn="l" defTabSz="1042688" rtl="0" eaLnBrk="1" fontAlgn="auto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SzPct val="100000"/>
        <a:buFont typeface="+mj-lt"/>
        <a:buAutoNum type="arabicPeriod"/>
        <a:tabLst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625613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SzPct val="100000"/>
        <a:buFont typeface="+mj-lt"/>
        <a:buAutoNum type="alphaLcPeriod"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938419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SzPct val="100000"/>
        <a:buFont typeface="+mj-lt"/>
        <a:buAutoNum type="romanLcPeriod"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312807" algn="l" defTabSz="1042688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Font typeface="Arial" pitchFamily="34" charset="0"/>
        <a:buNone/>
        <a:defRPr sz="23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782" y="756126"/>
            <a:ext cx="9445838" cy="1008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Click to edit</a:t>
            </a:r>
            <a:br>
              <a:rPr lang="en-GB" noProof="0" dirty="0" smtClean="0"/>
            </a:br>
            <a:r>
              <a:rPr lang="en-GB" noProof="0" dirty="0" smtClean="0"/>
              <a:t>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789" y="1932323"/>
            <a:ext cx="9445835" cy="48728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0217" y="6973165"/>
            <a:ext cx="6152269" cy="166348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1042215"/>
            <a:r>
              <a:rPr lang="ru-RU" smtClean="0">
                <a:solidFill>
                  <a:srgbClr val="000000"/>
                </a:solidFill>
              </a:rPr>
              <a:t>Текущий статус проекта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287385" y="6973165"/>
            <a:ext cx="1782233" cy="16802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1042215"/>
            <a:r>
              <a:rPr lang="ru-RU" dirty="0" smtClean="0">
                <a:solidFill>
                  <a:srgbClr val="000000"/>
                </a:solidFill>
              </a:rPr>
              <a:t>Декабрь 2011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7385" y="7141193"/>
            <a:ext cx="1785798" cy="16802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1042215"/>
            <a:fld id="{BEEB2007-54E2-4236-8F2A-30CEAEE5A7E4}" type="slidenum">
              <a:rPr lang="en-GB" smtClean="0">
                <a:solidFill>
                  <a:srgbClr val="000000"/>
                </a:solidFill>
              </a:rPr>
              <a:pPr defTabSz="1042215"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</p:sldLayoutIdLst>
  <p:hf hdr="0"/>
  <p:txStyles>
    <p:titleStyle>
      <a:lvl1pPr algn="l" defTabSz="1042030" rtl="0" eaLnBrk="1" latinLnBrk="0" hangingPunct="1">
        <a:lnSpc>
          <a:spcPct val="100000"/>
        </a:lnSpc>
        <a:spcBef>
          <a:spcPct val="0"/>
        </a:spcBef>
        <a:buNone/>
        <a:defRPr sz="21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312610" algn="l" defTabSz="1042030" rtl="0" eaLnBrk="1" fontAlgn="auto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SzTx/>
        <a:buFontTx/>
        <a:buNone/>
        <a:tabLst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312610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•"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625218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-"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937827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◦"/>
        <a:defRPr sz="23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250436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Font typeface="Georgia" pitchFamily="18" charset="0"/>
        <a:buChar char="›"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312610" marR="0" indent="-312610" algn="l" defTabSz="1042030" rtl="0" eaLnBrk="1" fontAlgn="auto" latinLnBrk="0" hangingPunct="1">
        <a:lnSpc>
          <a:spcPct val="100000"/>
        </a:lnSpc>
        <a:spcBef>
          <a:spcPts val="0"/>
        </a:spcBef>
        <a:spcAft>
          <a:spcPts val="1027"/>
        </a:spcAft>
        <a:buClr>
          <a:schemeClr val="tx1"/>
        </a:buClr>
        <a:buSzPct val="100000"/>
        <a:buFont typeface="+mj-lt"/>
        <a:buAutoNum type="arabicPeriod"/>
        <a:tabLst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625218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SzPct val="100000"/>
        <a:buFont typeface="+mj-lt"/>
        <a:buAutoNum type="alphaLcPeriod"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937827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SzPct val="100000"/>
        <a:buFont typeface="+mj-lt"/>
        <a:buAutoNum type="romanLcPeriod"/>
        <a:defRPr sz="23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312610" algn="l" defTabSz="1042030" rtl="0" eaLnBrk="1" latinLnBrk="0" hangingPunct="1">
        <a:lnSpc>
          <a:spcPct val="100000"/>
        </a:lnSpc>
        <a:spcBef>
          <a:spcPts val="0"/>
        </a:spcBef>
        <a:spcAft>
          <a:spcPts val="1027"/>
        </a:spcAft>
        <a:buFont typeface="Arial" pitchFamily="34" charset="0"/>
        <a:buNone/>
        <a:defRPr sz="23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017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030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052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061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075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091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7103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8121" algn="l" defTabSz="10420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26" Type="http://schemas.openxmlformats.org/officeDocument/2006/relationships/tags" Target="../tags/tag30.xml"/><Relationship Id="rId39" Type="http://schemas.openxmlformats.org/officeDocument/2006/relationships/tags" Target="../tags/tag43.xml"/><Relationship Id="rId3" Type="http://schemas.openxmlformats.org/officeDocument/2006/relationships/tags" Target="../tags/tag7.xml"/><Relationship Id="rId21" Type="http://schemas.openxmlformats.org/officeDocument/2006/relationships/tags" Target="../tags/tag25.xml"/><Relationship Id="rId34" Type="http://schemas.openxmlformats.org/officeDocument/2006/relationships/tags" Target="../tags/tag38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tags" Target="../tags/tag29.xml"/><Relationship Id="rId33" Type="http://schemas.openxmlformats.org/officeDocument/2006/relationships/tags" Target="../tags/tag37.xml"/><Relationship Id="rId38" Type="http://schemas.openxmlformats.org/officeDocument/2006/relationships/tags" Target="../tags/tag42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tags" Target="../tags/tag24.xml"/><Relationship Id="rId29" Type="http://schemas.openxmlformats.org/officeDocument/2006/relationships/tags" Target="../tags/tag33.xml"/><Relationship Id="rId41" Type="http://schemas.openxmlformats.org/officeDocument/2006/relationships/notesSlide" Target="../notesSlides/notesSlide3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tags" Target="../tags/tag28.xml"/><Relationship Id="rId32" Type="http://schemas.openxmlformats.org/officeDocument/2006/relationships/tags" Target="../tags/tag36.xml"/><Relationship Id="rId37" Type="http://schemas.openxmlformats.org/officeDocument/2006/relationships/tags" Target="../tags/tag41.xml"/><Relationship Id="rId40" Type="http://schemas.openxmlformats.org/officeDocument/2006/relationships/slideLayout" Target="../slideLayouts/slideLayout2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tags" Target="../tags/tag27.xml"/><Relationship Id="rId28" Type="http://schemas.openxmlformats.org/officeDocument/2006/relationships/tags" Target="../tags/tag32.xml"/><Relationship Id="rId36" Type="http://schemas.openxmlformats.org/officeDocument/2006/relationships/tags" Target="../tags/tag40.xml"/><Relationship Id="rId10" Type="http://schemas.openxmlformats.org/officeDocument/2006/relationships/tags" Target="../tags/tag14.xml"/><Relationship Id="rId19" Type="http://schemas.openxmlformats.org/officeDocument/2006/relationships/tags" Target="../tags/tag23.xml"/><Relationship Id="rId31" Type="http://schemas.openxmlformats.org/officeDocument/2006/relationships/tags" Target="../tags/tag35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tags" Target="../tags/tag26.xml"/><Relationship Id="rId27" Type="http://schemas.openxmlformats.org/officeDocument/2006/relationships/tags" Target="../tags/tag31.xml"/><Relationship Id="rId30" Type="http://schemas.openxmlformats.org/officeDocument/2006/relationships/tags" Target="../tags/tag34.xml"/><Relationship Id="rId35" Type="http://schemas.openxmlformats.org/officeDocument/2006/relationships/tags" Target="../tags/tag39.xml"/></Relationships>
</file>

<file path=ppt/slides/_rels/slide4.xml.rels><?xml version="1.0" encoding="UTF-8" standalone="yes"?><Relationships xmlns="http://schemas.openxmlformats.org/package/2006/relationships"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26" Type="http://schemas.openxmlformats.org/officeDocument/2006/relationships/tags" Target="../tags/tag68.xml"/><Relationship Id="rId39" Type="http://schemas.openxmlformats.org/officeDocument/2006/relationships/tags" Target="../tags/tag81.xml"/><Relationship Id="rId21" Type="http://schemas.openxmlformats.org/officeDocument/2006/relationships/tags" Target="../tags/tag63.xml"/><Relationship Id="rId34" Type="http://schemas.openxmlformats.org/officeDocument/2006/relationships/tags" Target="../tags/tag76.xml"/><Relationship Id="rId42" Type="http://schemas.openxmlformats.org/officeDocument/2006/relationships/tags" Target="../tags/tag84.xml"/><Relationship Id="rId47" Type="http://schemas.openxmlformats.org/officeDocument/2006/relationships/tags" Target="../tags/tag89.xml"/><Relationship Id="rId50" Type="http://schemas.openxmlformats.org/officeDocument/2006/relationships/tags" Target="../tags/tag92.xml"/><Relationship Id="rId55" Type="http://schemas.openxmlformats.org/officeDocument/2006/relationships/tags" Target="../tags/tag97.xml"/><Relationship Id="rId63" Type="http://schemas.openxmlformats.org/officeDocument/2006/relationships/oleObject" Target="../embeddings/oleObject1.bin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tags" Target="../tags/tag62.xml"/><Relationship Id="rId29" Type="http://schemas.openxmlformats.org/officeDocument/2006/relationships/tags" Target="../tags/tag71.xml"/><Relationship Id="rId41" Type="http://schemas.openxmlformats.org/officeDocument/2006/relationships/tags" Target="../tags/tag83.xml"/><Relationship Id="rId54" Type="http://schemas.openxmlformats.org/officeDocument/2006/relationships/tags" Target="../tags/tag96.xml"/><Relationship Id="rId6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tags" Target="../tags/tag66.xml"/><Relationship Id="rId32" Type="http://schemas.openxmlformats.org/officeDocument/2006/relationships/tags" Target="../tags/tag74.xml"/><Relationship Id="rId37" Type="http://schemas.openxmlformats.org/officeDocument/2006/relationships/tags" Target="../tags/tag79.xml"/><Relationship Id="rId40" Type="http://schemas.openxmlformats.org/officeDocument/2006/relationships/tags" Target="../tags/tag82.xml"/><Relationship Id="rId45" Type="http://schemas.openxmlformats.org/officeDocument/2006/relationships/tags" Target="../tags/tag87.xml"/><Relationship Id="rId53" Type="http://schemas.openxmlformats.org/officeDocument/2006/relationships/tags" Target="../tags/tag95.xml"/><Relationship Id="rId58" Type="http://schemas.openxmlformats.org/officeDocument/2006/relationships/tags" Target="../tags/tag100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tags" Target="../tags/tag65.xml"/><Relationship Id="rId28" Type="http://schemas.openxmlformats.org/officeDocument/2006/relationships/tags" Target="../tags/tag70.xml"/><Relationship Id="rId36" Type="http://schemas.openxmlformats.org/officeDocument/2006/relationships/tags" Target="../tags/tag78.xml"/><Relationship Id="rId49" Type="http://schemas.openxmlformats.org/officeDocument/2006/relationships/tags" Target="../tags/tag91.xml"/><Relationship Id="rId57" Type="http://schemas.openxmlformats.org/officeDocument/2006/relationships/tags" Target="../tags/tag99.xml"/><Relationship Id="rId61" Type="http://schemas.openxmlformats.org/officeDocument/2006/relationships/tags" Target="../tags/tag103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31" Type="http://schemas.openxmlformats.org/officeDocument/2006/relationships/tags" Target="../tags/tag73.xml"/><Relationship Id="rId44" Type="http://schemas.openxmlformats.org/officeDocument/2006/relationships/tags" Target="../tags/tag86.xml"/><Relationship Id="rId52" Type="http://schemas.openxmlformats.org/officeDocument/2006/relationships/tags" Target="../tags/tag94.xml"/><Relationship Id="rId60" Type="http://schemas.openxmlformats.org/officeDocument/2006/relationships/tags" Target="../tags/tag10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tags" Target="../tags/tag64.xml"/><Relationship Id="rId27" Type="http://schemas.openxmlformats.org/officeDocument/2006/relationships/tags" Target="../tags/tag69.xml"/><Relationship Id="rId30" Type="http://schemas.openxmlformats.org/officeDocument/2006/relationships/tags" Target="../tags/tag72.xml"/><Relationship Id="rId35" Type="http://schemas.openxmlformats.org/officeDocument/2006/relationships/tags" Target="../tags/tag77.xml"/><Relationship Id="rId43" Type="http://schemas.openxmlformats.org/officeDocument/2006/relationships/tags" Target="../tags/tag85.xml"/><Relationship Id="rId48" Type="http://schemas.openxmlformats.org/officeDocument/2006/relationships/tags" Target="../tags/tag90.xml"/><Relationship Id="rId56" Type="http://schemas.openxmlformats.org/officeDocument/2006/relationships/tags" Target="../tags/tag98.xml"/><Relationship Id="rId8" Type="http://schemas.openxmlformats.org/officeDocument/2006/relationships/tags" Target="../tags/tag50.xml"/><Relationship Id="rId51" Type="http://schemas.openxmlformats.org/officeDocument/2006/relationships/tags" Target="../tags/tag93.xml"/><Relationship Id="rId3" Type="http://schemas.openxmlformats.org/officeDocument/2006/relationships/tags" Target="../tags/tag45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5" Type="http://schemas.openxmlformats.org/officeDocument/2006/relationships/tags" Target="../tags/tag67.xml"/><Relationship Id="rId33" Type="http://schemas.openxmlformats.org/officeDocument/2006/relationships/tags" Target="../tags/tag75.xml"/><Relationship Id="rId38" Type="http://schemas.openxmlformats.org/officeDocument/2006/relationships/tags" Target="../tags/tag80.xml"/><Relationship Id="rId46" Type="http://schemas.openxmlformats.org/officeDocument/2006/relationships/tags" Target="../tags/tag88.xml"/><Relationship Id="rId59" Type="http://schemas.openxmlformats.org/officeDocument/2006/relationships/tags" Target="../tags/tag101.xml"/></Relationships>
</file>

<file path=ppt/slides/_rels/slide5.xml.rels><?xml version="1.0" encoding="UTF-8" standalone="yes"?>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107.xml"/></Relationships>
</file>

<file path=ppt/slides/_rels/slide6.xml.rels><?xml version="1.0" encoding="UTF-8" standalone="yes"?>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tags" Target="../tags/tag124.xml"/><Relationship Id="rId26" Type="http://schemas.openxmlformats.org/officeDocument/2006/relationships/image" Target="../media/image4.jpeg"/><Relationship Id="rId3" Type="http://schemas.openxmlformats.org/officeDocument/2006/relationships/tags" Target="../tags/tag109.xml"/><Relationship Id="rId21" Type="http://schemas.openxmlformats.org/officeDocument/2006/relationships/tags" Target="../tags/tag127.xml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tags" Target="../tags/tag123.xml"/><Relationship Id="rId25" Type="http://schemas.openxmlformats.org/officeDocument/2006/relationships/image" Target="../media/image3.png"/><Relationship Id="rId2" Type="http://schemas.openxmlformats.org/officeDocument/2006/relationships/tags" Target="../tags/tag108.xml"/><Relationship Id="rId16" Type="http://schemas.openxmlformats.org/officeDocument/2006/relationships/tags" Target="../tags/tag122.xml"/><Relationship Id="rId20" Type="http://schemas.openxmlformats.org/officeDocument/2006/relationships/tags" Target="../tags/tag126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24" Type="http://schemas.openxmlformats.org/officeDocument/2006/relationships/oleObject" Target="../embeddings/oleObject2.bin"/><Relationship Id="rId5" Type="http://schemas.openxmlformats.org/officeDocument/2006/relationships/tags" Target="../tags/tag111.xml"/><Relationship Id="rId15" Type="http://schemas.openxmlformats.org/officeDocument/2006/relationships/tags" Target="../tags/tag121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6.jpeg"/><Relationship Id="rId10" Type="http://schemas.openxmlformats.org/officeDocument/2006/relationships/tags" Target="../tags/tag116.xml"/><Relationship Id="rId19" Type="http://schemas.openxmlformats.org/officeDocument/2006/relationships/tags" Target="../tags/tag125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tags" Target="../tags/tag120.xml"/><Relationship Id="rId22" Type="http://schemas.openxmlformats.org/officeDocument/2006/relationships/tags" Target="../tags/tag128.xml"/><Relationship Id="rId27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ctrTitle"/>
          </p:nvPr>
        </p:nvSpPr>
        <p:spPr>
          <a:xfrm>
            <a:off x="2216150" y="923925"/>
            <a:ext cx="6249988" cy="1008063"/>
          </a:xfrm>
        </p:spPr>
        <p:txBody>
          <a:bodyPr/>
          <a:lstStyle/>
          <a:p>
            <a:r>
              <a:rPr lang="ru-RU" sz="2000" i="0" dirty="0" smtClean="0">
                <a:solidFill>
                  <a:srgbClr val="FFFFFF"/>
                </a:solidFill>
                <a:latin typeface="Arial"/>
              </a:rPr>
              <a:t>Разработка Стратегии развития Национального исследовательского технологического университета «</a:t>
            </a:r>
            <a:r>
              <a:rPr lang="ru-RU" sz="2000" i="0" dirty="0" err="1" smtClean="0">
                <a:solidFill>
                  <a:srgbClr val="FFFFFF"/>
                </a:solidFill>
                <a:latin typeface="Arial"/>
              </a:rPr>
              <a:t>МИСиС</a:t>
            </a:r>
            <a:r>
              <a:rPr lang="ru-RU" sz="2000" i="0" dirty="0" smtClean="0">
                <a:solidFill>
                  <a:srgbClr val="FFFFFF"/>
                </a:solidFill>
                <a:latin typeface="Arial"/>
              </a:rPr>
              <a:t>» на 2012-2027 гг.</a:t>
            </a:r>
            <a:r>
              <a:rPr lang="ru-RU" sz="2400" i="0" dirty="0" smtClean="0">
                <a:latin typeface="+mn-lt"/>
              </a:rPr>
              <a:t/>
            </a:r>
            <a:br>
              <a:rPr lang="ru-RU" sz="2400" i="0" dirty="0" smtClean="0">
                <a:latin typeface="+mn-lt"/>
              </a:rPr>
            </a:br>
            <a:endParaRPr lang="ru-RU" sz="2400" i="0" dirty="0" smtClean="0">
              <a:latin typeface="+mn-lt"/>
            </a:endParaRPr>
          </a:p>
        </p:txBody>
      </p:sp>
      <p:sp>
        <p:nvSpPr>
          <p:cNvPr id="2969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216150" y="412750"/>
            <a:ext cx="4802188" cy="161925"/>
          </a:xfrm>
        </p:spPr>
        <p:txBody>
          <a:bodyPr/>
          <a:lstStyle/>
          <a:p>
            <a:pPr marL="0" indent="-309563" eaLnBrk="1" hangingPunct="1"/>
            <a:r>
              <a:rPr lang="en-GB" smtClean="0">
                <a:latin typeface="+mn-lt"/>
                <a:cs typeface="Arial" charset="0"/>
              </a:rPr>
              <a:t>www.pwc.</a:t>
            </a:r>
            <a:r>
              <a:rPr lang="en-US" smtClean="0">
                <a:latin typeface="+mn-lt"/>
                <a:cs typeface="Arial" charset="0"/>
              </a:rPr>
              <a:t>ru</a:t>
            </a:r>
            <a:endParaRPr lang="en-GB" smtClean="0">
              <a:latin typeface="+mn-lt"/>
              <a:cs typeface="Arial" charset="0"/>
            </a:endParaRPr>
          </a:p>
        </p:txBody>
      </p:sp>
      <p:pic>
        <p:nvPicPr>
          <p:cNvPr id="29705" name="Picture 2" descr="http://www.rtrs.ru/data/images/pixe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113" cy="3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3" descr="http://www.rtrs.ru/data/images/pixe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113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5" descr="http://www.rtrs.ru/data/images/pixe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113" cy="3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6" descr="http://www.rtrs.ru/data/images/pixe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113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2216150" y="2162968"/>
            <a:ext cx="6249988" cy="10080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latin typeface="+mn-lt"/>
              </a:rPr>
              <a:t>Презентация для Наблюдательного Совета НИТУ «</a:t>
            </a:r>
            <a:r>
              <a:rPr lang="ru-RU" dirty="0" err="1" smtClean="0">
                <a:latin typeface="+mn-lt"/>
              </a:rPr>
              <a:t>МИСиС</a:t>
            </a:r>
            <a:r>
              <a:rPr lang="ru-RU" dirty="0" smtClean="0">
                <a:latin typeface="+mn-lt"/>
              </a:rPr>
              <a:t>»</a:t>
            </a:r>
            <a:endParaRPr lang="ru-RU" dirty="0">
              <a:latin typeface="+mn-lt"/>
            </a:endParaRPr>
          </a:p>
        </p:txBody>
      </p:sp>
      <p:sp>
        <p:nvSpPr>
          <p:cNvPr id="12" name="Subtitle 7"/>
          <p:cNvSpPr txBox="1">
            <a:spLocks/>
          </p:cNvSpPr>
          <p:nvPr/>
        </p:nvSpPr>
        <p:spPr bwMode="white">
          <a:xfrm>
            <a:off x="379413" y="3276600"/>
            <a:ext cx="1574800" cy="1008063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1369"/>
              </a:spcAft>
              <a:buClr>
                <a:schemeClr val="tx1"/>
              </a:buClr>
              <a:defRPr/>
            </a:pPr>
            <a:r>
              <a:rPr lang="en-US" sz="1400" dirty="0">
                <a:latin typeface="+mn-lt"/>
              </a:rPr>
              <a:t/>
            </a:r>
            <a:r>
              <a:rPr lang="ru-RU" sz="1400" dirty="0" smtClean="0"/>
              <a:t>Декабрь</a:t>
            </a:r>
            <a:r>
              <a:rPr lang="en-US" sz="1400" dirty="0" smtClean="0">
                <a:latin typeface="+mn-lt"/>
              </a:rPr>
              <a:t>, </a:t>
            </a:r>
            <a:r>
              <a:rPr lang="en-US" sz="1400" dirty="0">
                <a:latin typeface="+mn-lt"/>
              </a:rPr>
              <a:t>201</a:t>
            </a:r>
            <a:r>
              <a:rPr lang="ru-RU" sz="1400" dirty="0" smtClean="0">
                <a:latin typeface="+mn-lt"/>
              </a:rPr>
              <a:t>1 г.</a:t>
            </a:r>
            <a:endParaRPr lang="ru-RU" sz="1400" dirty="0">
              <a:latin typeface="+mn-lt"/>
            </a:endParaRPr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288925" y="3205163"/>
            <a:ext cx="1744663" cy="153987"/>
          </a:xfrm>
          <a:prstGeom prst="bentConnector3">
            <a:avLst>
              <a:gd name="adj1" fmla="val 10020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0" dirty="0" smtClean="0">
                <a:latin typeface="+mn-lt"/>
              </a:rPr>
              <a:t>Цели, задачи и результаты проекта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547666" y="1874564"/>
            <a:ext cx="9852408" cy="6819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82141" tIns="82141" rIns="82141" bIns="82141" anchor="ctr"/>
          <a:lstStyle/>
          <a:p>
            <a:pPr>
              <a:spcBef>
                <a:spcPct val="20000"/>
              </a:spcBef>
              <a:spcAft>
                <a:spcPct val="20000"/>
              </a:spcAft>
              <a:buSzPct val="90000"/>
            </a:pPr>
            <a:r>
              <a:rPr lang="ru-RU" sz="1200" dirty="0" smtClean="0"/>
              <a:t>Цель проекта – </a:t>
            </a:r>
            <a:r>
              <a:rPr lang="ru-RU" sz="1200" b="1" dirty="0" smtClean="0"/>
              <a:t>Разработка стратегии развития НИТУ «</a:t>
            </a:r>
            <a:r>
              <a:rPr lang="ru-RU" sz="1200" b="1" dirty="0" err="1" smtClean="0"/>
              <a:t>МИСиС</a:t>
            </a:r>
            <a:r>
              <a:rPr lang="ru-RU" sz="1200" b="1" dirty="0" smtClean="0"/>
              <a:t>» на 2013-2028 гг., направленной на достижение университетом в 15-летней перспективе показателей развития, сопоставимых с аналогичными показателями ведущих мировых университетов инженерно-научного направления</a:t>
            </a:r>
            <a:endParaRPr lang="ru-RU" sz="1200" b="1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545810" y="1517504"/>
            <a:ext cx="9852409" cy="3570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23196" tIns="0" rIns="0" bIns="0" anchor="ctr"/>
          <a:lstStyle/>
          <a:p>
            <a:pPr algn="ctr" fontAlgn="auto">
              <a:spcBef>
                <a:spcPct val="20000"/>
              </a:spcBef>
              <a:spcAft>
                <a:spcPct val="20000"/>
              </a:spcAft>
              <a:buSzPct val="90000"/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+mn-lt"/>
              </a:rPr>
              <a:t>Цель </a:t>
            </a:r>
            <a:r>
              <a:rPr lang="ru-RU" sz="1600" b="1" dirty="0">
                <a:solidFill>
                  <a:schemeClr val="bg1"/>
                </a:solidFill>
                <a:latin typeface="+mn-lt"/>
              </a:rPr>
              <a:t>Проекта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gray">
          <a:xfrm>
            <a:off x="547667" y="3129579"/>
            <a:ext cx="4150961" cy="3891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82141" tIns="82141" rIns="82141" bIns="82141"/>
          <a:lstStyle/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400" b="1" dirty="0" smtClean="0"/>
              <a:t>Оценка текущего состояния </a:t>
            </a:r>
            <a:r>
              <a:rPr lang="ru-RU" sz="1400" dirty="0" smtClean="0"/>
              <a:t>НИТУ </a:t>
            </a:r>
            <a:r>
              <a:rPr lang="ru-RU" sz="1400" dirty="0" err="1" smtClean="0"/>
              <a:t>МИСиС</a:t>
            </a:r>
            <a:r>
              <a:rPr lang="ru-RU" sz="1400" dirty="0" smtClean="0"/>
              <a:t> и сравнительный анализ с другими образовательными учреждениями инженерно-научного направления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400" b="1" dirty="0" smtClean="0"/>
              <a:t>Разработка стратегии</a:t>
            </a:r>
            <a:r>
              <a:rPr lang="ru-RU" sz="1400" dirty="0" smtClean="0"/>
              <a:t>, включающей описание перспективного состояния в 15-летней перспективе и ключевые показатели развития в 5, 10 и 15-летнем горизонте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400" b="1" dirty="0" smtClean="0"/>
              <a:t>Разработка плана реализации стратегии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endParaRPr lang="ru-RU" sz="1400" dirty="0" smtClean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gray">
          <a:xfrm>
            <a:off x="5346700" y="3129579"/>
            <a:ext cx="5053375" cy="38914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82141" tIns="82141" rIns="82141" bIns="82141"/>
          <a:lstStyle/>
          <a:p>
            <a:pPr marL="342900" lvl="0" indent="-342900"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b="1" dirty="0" smtClean="0"/>
              <a:t>Отчет о результатах сравнительного анализа</a:t>
            </a:r>
            <a:endParaRPr lang="ru-RU" sz="1400" dirty="0" smtClean="0"/>
          </a:p>
          <a:p>
            <a:pPr marL="342900" lvl="0" indent="-342900"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b="1" dirty="0" smtClean="0"/>
              <a:t>Отчет о результатах анализа текущего состояния научно-образовательной деятельности</a:t>
            </a:r>
            <a:endParaRPr lang="ru-RU" sz="1400" dirty="0" smtClean="0"/>
          </a:p>
          <a:p>
            <a:pPr marL="342900" lvl="0" indent="-342900"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/>
              <a:t>Стратегия, включающая:</a:t>
            </a:r>
          </a:p>
          <a:p>
            <a:pPr marL="864336" lvl="1" indent="-342900">
              <a:spcAft>
                <a:spcPts val="500"/>
              </a:spcAft>
              <a:buFont typeface="+mj-lt"/>
              <a:buAutoNum type="arabicPeriod"/>
            </a:pPr>
            <a:r>
              <a:rPr lang="ru-RU" sz="1400" b="1" dirty="0" smtClean="0"/>
              <a:t>Цели развития </a:t>
            </a:r>
            <a:r>
              <a:rPr lang="ru-RU" sz="1400" b="1" dirty="0" err="1" smtClean="0"/>
              <a:t>МИСиС</a:t>
            </a:r>
            <a:r>
              <a:rPr lang="ru-RU" sz="1400" b="1" dirty="0" smtClean="0"/>
              <a:t> в 15-летней перспективе</a:t>
            </a:r>
          </a:p>
          <a:p>
            <a:pPr marL="864336" lvl="1" indent="-342900"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/>
              <a:t>Описание целевого состояния </a:t>
            </a:r>
            <a:r>
              <a:rPr lang="ru-RU" sz="1400" dirty="0" err="1" smtClean="0"/>
              <a:t>МИСиС</a:t>
            </a:r>
            <a:r>
              <a:rPr lang="ru-RU" sz="1400" dirty="0" smtClean="0"/>
              <a:t> в 15-летней перспективе</a:t>
            </a:r>
          </a:p>
          <a:p>
            <a:pPr marL="864336" lvl="1" indent="-342900"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/>
              <a:t>Описание </a:t>
            </a:r>
            <a:r>
              <a:rPr lang="ru-RU" sz="1400" dirty="0" err="1" smtClean="0"/>
              <a:t>приоритезированных</a:t>
            </a:r>
            <a:r>
              <a:rPr lang="ru-RU" sz="1400" dirty="0" smtClean="0"/>
              <a:t> ключевых изменений, необходимых для достижения целевого состояния</a:t>
            </a:r>
          </a:p>
          <a:p>
            <a:pPr marL="342900" lvl="0" indent="-342900"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b="1" dirty="0" smtClean="0"/>
              <a:t>Дорожная карта реализации стратегии </a:t>
            </a:r>
            <a:r>
              <a:rPr lang="ru-RU" sz="1400" dirty="0" err="1" smtClean="0"/>
              <a:t>МИСиС</a:t>
            </a:r>
            <a:endParaRPr lang="ru-RU" sz="1400" dirty="0" smtClean="0"/>
          </a:p>
          <a:p>
            <a:pPr marL="342900" lvl="0" indent="-342900"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1400" dirty="0" smtClean="0"/>
              <a:t>Проект плана работ по реализации стратегии на 2013-2028 гг.</a:t>
            </a:r>
          </a:p>
          <a:p>
            <a:pPr marL="342900" lvl="0" indent="-342900"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</a:pPr>
            <a:endParaRPr lang="ru-RU" sz="1400" dirty="0" smtClean="0"/>
          </a:p>
          <a:p>
            <a:pPr marL="542925" indent="-163513" fontAlgn="auto">
              <a:spcBef>
                <a:spcPts val="0"/>
              </a:spcBef>
              <a:spcAft>
                <a:spcPts val="500"/>
              </a:spcAft>
              <a:buSzPct val="90000"/>
              <a:buFont typeface="Arial" pitchFamily="34" charset="0"/>
              <a:buChar char="•"/>
              <a:defRPr/>
            </a:pPr>
            <a:endParaRPr lang="en-US" sz="1400" dirty="0">
              <a:latin typeface="+mn-lt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gray">
          <a:xfrm>
            <a:off x="547667" y="2772519"/>
            <a:ext cx="4150961" cy="3570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23196" tIns="0" rIns="0" bIns="0" anchor="ctr"/>
          <a:lstStyle/>
          <a:p>
            <a:pPr algn="ctr" fontAlgn="auto">
              <a:spcBef>
                <a:spcPct val="20000"/>
              </a:spcBef>
              <a:spcAft>
                <a:spcPct val="20000"/>
              </a:spcAft>
              <a:buSzPct val="90000"/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+mn-lt"/>
              </a:rPr>
              <a:t>Задачи Проекта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gray">
          <a:xfrm>
            <a:off x="5346700" y="2772519"/>
            <a:ext cx="5053375" cy="3570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23196" tIns="0" rIns="0" bIns="0" anchor="ctr"/>
          <a:lstStyle/>
          <a:p>
            <a:pPr algn="ctr" fontAlgn="auto">
              <a:spcBef>
                <a:spcPct val="20000"/>
              </a:spcBef>
              <a:spcAft>
                <a:spcPct val="20000"/>
              </a:spcAft>
              <a:buSzPct val="90000"/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</a:rPr>
              <a:t>Результаты Проекта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Isosceles Triangle 7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3042436" y="4860759"/>
            <a:ext cx="4032448" cy="1440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12700" algn="ctr">
            <a:noFill/>
            <a:round/>
            <a:headEnd/>
            <a:tailEnd/>
          </a:ln>
        </p:spPr>
        <p:txBody>
          <a:bodyPr lIns="72000" tIns="72000" rIns="72000" bIns="72000"/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</a:pPr>
            <a:endParaRPr lang="en-US" sz="1600" dirty="0">
              <a:sym typeface="Arial" pitchFamily="34" charset="0"/>
            </a:endParaRPr>
          </a:p>
        </p:txBody>
      </p:sp>
      <p:sp>
        <p:nvSpPr>
          <p:cNvPr id="15" name="Source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1722" y="7402807"/>
            <a:ext cx="8063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marL="419100" indent="-419100"/>
            <a:r>
              <a:rPr lang="ru-RU" sz="900" u="none" dirty="0">
                <a:latin typeface="Arial" pitchFamily="34" charset="0"/>
                <a:cs typeface="Arial" pitchFamily="34" charset="0"/>
              </a:rPr>
              <a:t>Источник: </a:t>
            </a:r>
            <a:r>
              <a:rPr lang="en-GB" sz="90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900" u="non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8"/>
            <p:custDataLst>
              <p:tags r:id="rId3"/>
            </p:custDataLst>
          </p:nvPr>
        </p:nvSpPr>
        <p:spPr>
          <a:xfrm>
            <a:off x="8287385" y="7375710"/>
            <a:ext cx="1785798" cy="168028"/>
          </a:xfrm>
        </p:spPr>
        <p:txBody>
          <a:bodyPr/>
          <a:lstStyle/>
          <a:p>
            <a:fld id="{3DB34CA6-25C2-42AD-9333-FAA84E58B057}" type="slidenum">
              <a:rPr lang="en-AU" smtClean="0"/>
              <a:pPr/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0" dirty="0" smtClean="0">
                <a:latin typeface="+mn-lt"/>
              </a:rPr>
              <a:t>Проект разделен на три последовательных этапа, до конца 2011 г. мы планируем завершить Этап 1</a:t>
            </a:r>
          </a:p>
        </p:txBody>
      </p:sp>
      <p:sp>
        <p:nvSpPr>
          <p:cNvPr id="15" name="Source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1722" y="7402807"/>
            <a:ext cx="8063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marL="419100" indent="-419100"/>
            <a:r>
              <a:rPr lang="ru-RU" sz="900" u="none" dirty="0">
                <a:latin typeface="Arial" pitchFamily="34" charset="0"/>
                <a:cs typeface="Arial" pitchFamily="34" charset="0"/>
              </a:rPr>
              <a:t>Источник: </a:t>
            </a:r>
            <a:r>
              <a:rPr lang="en-GB" sz="90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900" u="non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08731" y="2193312"/>
            <a:ext cx="6696000" cy="4924200"/>
          </a:xfrm>
          <a:prstGeom prst="rect">
            <a:avLst/>
          </a:prstGeom>
          <a:noFill/>
          <a:ln w="19050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72000" tIns="0" rIns="0" bIns="0">
            <a:noAutofit/>
          </a:bodyPr>
          <a:lstStyle/>
          <a:p>
            <a:pPr marL="176213" lvl="1" indent="-174625" defTabSz="330200">
              <a:spcBef>
                <a:spcPct val="30000"/>
              </a:spcBef>
            </a:pPr>
            <a:endParaRPr lang="ru-RU" altLang="zh-HK" sz="1200" dirty="0" smtClean="0">
              <a:ea typeface="新細明體" pitchFamily="18" charset="-120"/>
            </a:endParaRPr>
          </a:p>
        </p:txBody>
      </p:sp>
      <p:sp>
        <p:nvSpPr>
          <p:cNvPr id="17" name="TextBox 9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609" y="1734985"/>
            <a:ext cx="96036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latin typeface="+mn-lt"/>
                <a:cs typeface="Arial" charset="0"/>
              </a:rPr>
              <a:t>Структура работ при выполнении проекта</a:t>
            </a:r>
            <a:endParaRPr lang="ru-RU" sz="1500" b="1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sp>
        <p:nvSpPr>
          <p:cNvPr id="18" name="Pentagon 17"/>
          <p:cNvSpPr/>
          <p:nvPr>
            <p:custDataLst>
              <p:tags r:id="rId4"/>
            </p:custDataLst>
          </p:nvPr>
        </p:nvSpPr>
        <p:spPr bwMode="ltGray">
          <a:xfrm>
            <a:off x="666934" y="2463575"/>
            <a:ext cx="3132000" cy="7560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Этап 1. Аудит текущего состояния и сравнительный анализ</a:t>
            </a:r>
          </a:p>
        </p:txBody>
      </p:sp>
      <p:sp>
        <p:nvSpPr>
          <p:cNvPr id="19" name="Chevron 18"/>
          <p:cNvSpPr/>
          <p:nvPr>
            <p:custDataLst>
              <p:tags r:id="rId5"/>
            </p:custDataLst>
          </p:nvPr>
        </p:nvSpPr>
        <p:spPr bwMode="ltGray">
          <a:xfrm>
            <a:off x="3620454" y="2487325"/>
            <a:ext cx="3743226" cy="756000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Этап 2. Разработка стратегии</a:t>
            </a:r>
          </a:p>
        </p:txBody>
      </p:sp>
      <p:grpSp>
        <p:nvGrpSpPr>
          <p:cNvPr id="20" name="Group 64"/>
          <p:cNvGrpSpPr/>
          <p:nvPr>
            <p:custDataLst>
              <p:tags r:id="rId6"/>
            </p:custDataLst>
          </p:nvPr>
        </p:nvGrpSpPr>
        <p:grpSpPr>
          <a:xfrm>
            <a:off x="810952" y="3339388"/>
            <a:ext cx="2629502" cy="488874"/>
            <a:chOff x="733425" y="2813716"/>
            <a:chExt cx="1811261" cy="488874"/>
          </a:xfrm>
        </p:grpSpPr>
        <p:sp>
          <p:nvSpPr>
            <p:cNvPr id="21" name="rbNavigator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733425" y="2813716"/>
              <a:ext cx="216000" cy="216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kumimoji="1" lang="ru-RU" sz="1100" dirty="0">
                  <a:solidFill>
                    <a:srgbClr val="FFFFFF"/>
                  </a:solidFill>
                  <a:latin typeface="+mn-lt"/>
                </a:rPr>
                <a:t>1.1</a:t>
              </a:r>
            </a:p>
          </p:txBody>
        </p:sp>
        <p:sp>
          <p:nvSpPr>
            <p:cNvPr id="22" name="Text12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1007583" y="2845542"/>
              <a:ext cx="1537103" cy="457048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330200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SzPct val="100000"/>
                <a:defRPr/>
              </a:pP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  <a:latin typeface="+mn-lt"/>
                </a:rPr>
                <a:t>Сравнительный анализ с международными университетами</a:t>
              </a:r>
              <a:endParaRPr lang="ru-RU" altLang="de-DE" sz="1100" b="1" dirty="0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23" name="ListLeanHorizontalTextDetail2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810952" y="3888650"/>
            <a:ext cx="2554548" cy="472245"/>
          </a:xfrm>
          <a:prstGeom prst="rect">
            <a:avLst/>
          </a:prstGeom>
          <a:noFill/>
          <a:ln w="9525">
            <a:noFill/>
            <a:tailEnd type="stealth"/>
          </a:ln>
        </p:spPr>
        <p:txBody>
          <a:bodyPr vert="horz" wrap="square" lIns="0" tIns="0" rIns="0" bIns="0" rtlCol="0">
            <a:spAutoFit/>
          </a:bodyPr>
          <a:lstStyle/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err="1" smtClean="0">
                <a:cs typeface="Arial" pitchFamily="34" charset="0"/>
              </a:rPr>
              <a:t>Бенчмаркинг</a:t>
            </a:r>
            <a:r>
              <a:rPr lang="ru-RU" sz="1100" dirty="0" smtClean="0">
                <a:cs typeface="Arial" pitchFamily="34" charset="0"/>
              </a:rPr>
              <a:t> основных аспектов научно-образовательной деятельности</a:t>
            </a:r>
            <a:endParaRPr lang="ru-RU" sz="1100" dirty="0" smtClean="0">
              <a:latin typeface="+mn-lt"/>
              <a:cs typeface="Arial" pitchFamily="34" charset="0"/>
            </a:endParaRPr>
          </a:p>
        </p:txBody>
      </p:sp>
      <p:sp>
        <p:nvSpPr>
          <p:cNvPr id="24" name="Freeform 23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810953" y="3297513"/>
            <a:ext cx="2726894" cy="3286598"/>
          </a:xfrm>
          <a:custGeom>
            <a:avLst/>
            <a:gdLst>
              <a:gd name="T0" fmla="*/ 0 w 578"/>
              <a:gd name="T1" fmla="*/ 0 h 579"/>
              <a:gd name="T2" fmla="*/ 2147483647 w 578"/>
              <a:gd name="T3" fmla="*/ 0 h 579"/>
              <a:gd name="T4" fmla="*/ 2147483647 w 578"/>
              <a:gd name="T5" fmla="*/ 2147483647 h 579"/>
              <a:gd name="T6" fmla="*/ 0 w 578"/>
              <a:gd name="T7" fmla="*/ 2147483647 h 579"/>
              <a:gd name="T8" fmla="*/ 0 60000 65536"/>
              <a:gd name="T9" fmla="*/ 0 60000 65536"/>
              <a:gd name="T10" fmla="*/ 0 60000 65536"/>
              <a:gd name="T11" fmla="*/ 0 60000 65536"/>
              <a:gd name="T12" fmla="*/ 0 w 578"/>
              <a:gd name="T13" fmla="*/ 0 h 579"/>
              <a:gd name="T14" fmla="*/ 578 w 578"/>
              <a:gd name="T15" fmla="*/ 579 h 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8" h="579">
                <a:moveTo>
                  <a:pt x="0" y="0"/>
                </a:moveTo>
                <a:lnTo>
                  <a:pt x="578" y="0"/>
                </a:lnTo>
                <a:lnTo>
                  <a:pt x="578" y="579"/>
                </a:lnTo>
                <a:lnTo>
                  <a:pt x="0" y="579"/>
                </a:lnTo>
              </a:path>
            </a:pathLst>
          </a:custGeom>
          <a:noFill/>
          <a:ln w="15875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sz="1100">
              <a:latin typeface="+mn-lt"/>
            </a:endParaRPr>
          </a:p>
        </p:txBody>
      </p:sp>
      <p:grpSp>
        <p:nvGrpSpPr>
          <p:cNvPr id="25" name="Group 64"/>
          <p:cNvGrpSpPr/>
          <p:nvPr>
            <p:custDataLst>
              <p:tags r:id="rId9"/>
            </p:custDataLst>
          </p:nvPr>
        </p:nvGrpSpPr>
        <p:grpSpPr>
          <a:xfrm>
            <a:off x="810951" y="4450511"/>
            <a:ext cx="2629502" cy="336525"/>
            <a:chOff x="733425" y="2813716"/>
            <a:chExt cx="1811261" cy="336525"/>
          </a:xfrm>
        </p:grpSpPr>
        <p:sp>
          <p:nvSpPr>
            <p:cNvPr id="26" name="rbNavigator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733425" y="2813716"/>
              <a:ext cx="216000" cy="216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kumimoji="1" lang="ru-RU" sz="1100" dirty="0" smtClean="0">
                  <a:solidFill>
                    <a:srgbClr val="FFFFFF"/>
                  </a:solidFill>
                  <a:latin typeface="+mn-lt"/>
                </a:rPr>
                <a:t>1.2</a:t>
              </a:r>
              <a:endParaRPr kumimoji="1" lang="ru-RU" sz="11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7" name="Text1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007583" y="2845542"/>
              <a:ext cx="1537103" cy="304699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330200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SzPct val="100000"/>
                <a:defRPr/>
              </a:pP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</a:rPr>
                <a:t>А</a:t>
              </a: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  <a:latin typeface="+mn-lt"/>
                </a:rPr>
                <a:t>нализ текущего состояния НИТУ </a:t>
              </a:r>
              <a:r>
                <a:rPr lang="ru-RU" altLang="de-DE" sz="1100" b="1" dirty="0" err="1" smtClean="0">
                  <a:solidFill>
                    <a:schemeClr val="accent2">
                      <a:lumMod val="75000"/>
                    </a:schemeClr>
                  </a:solidFill>
                  <a:latin typeface="+mn-lt"/>
                </a:rPr>
                <a:t>МИСиС</a:t>
              </a:r>
              <a:endParaRPr lang="ru-RU" altLang="de-DE" sz="1100" b="1" dirty="0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28" name="ListLeanHorizontalTextDetail2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810951" y="4831511"/>
            <a:ext cx="2726894" cy="1455207"/>
          </a:xfrm>
          <a:prstGeom prst="rect">
            <a:avLst/>
          </a:prstGeom>
          <a:noFill/>
          <a:ln w="9525">
            <a:noFill/>
            <a:tailEnd type="stealth"/>
          </a:ln>
        </p:spPr>
        <p:txBody>
          <a:bodyPr vert="horz" wrap="square" lIns="0" tIns="0" rIns="0" bIns="0" rtlCol="0">
            <a:spAutoFit/>
          </a:bodyPr>
          <a:lstStyle/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>
                <a:cs typeface="Arial" pitchFamily="34" charset="0"/>
              </a:rPr>
              <a:t>Исследование текущего состояния научно-образовательной деятельности по 5 измерениям: стратегия научно-образовательной деятельности, модель управления, ключевые процессы, персонал, позиционирование университета</a:t>
            </a:r>
          </a:p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>
                <a:cs typeface="Arial" pitchFamily="34" charset="0"/>
              </a:rPr>
              <a:t>Анализ показателей Программы развития на 2009 - 2017 годы </a:t>
            </a:r>
          </a:p>
        </p:txBody>
      </p:sp>
      <p:sp>
        <p:nvSpPr>
          <p:cNvPr id="29" name="Freeform 23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3691271" y="3297513"/>
            <a:ext cx="3275609" cy="3286598"/>
          </a:xfrm>
          <a:custGeom>
            <a:avLst/>
            <a:gdLst>
              <a:gd name="T0" fmla="*/ 0 w 578"/>
              <a:gd name="T1" fmla="*/ 0 h 579"/>
              <a:gd name="T2" fmla="*/ 2147483647 w 578"/>
              <a:gd name="T3" fmla="*/ 0 h 579"/>
              <a:gd name="T4" fmla="*/ 2147483647 w 578"/>
              <a:gd name="T5" fmla="*/ 2147483647 h 579"/>
              <a:gd name="T6" fmla="*/ 0 w 578"/>
              <a:gd name="T7" fmla="*/ 2147483647 h 579"/>
              <a:gd name="T8" fmla="*/ 0 60000 65536"/>
              <a:gd name="T9" fmla="*/ 0 60000 65536"/>
              <a:gd name="T10" fmla="*/ 0 60000 65536"/>
              <a:gd name="T11" fmla="*/ 0 60000 65536"/>
              <a:gd name="T12" fmla="*/ 0 w 578"/>
              <a:gd name="T13" fmla="*/ 0 h 579"/>
              <a:gd name="T14" fmla="*/ 578 w 578"/>
              <a:gd name="T15" fmla="*/ 579 h 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8" h="579">
                <a:moveTo>
                  <a:pt x="0" y="0"/>
                </a:moveTo>
                <a:lnTo>
                  <a:pt x="578" y="0"/>
                </a:lnTo>
                <a:lnTo>
                  <a:pt x="578" y="579"/>
                </a:lnTo>
                <a:lnTo>
                  <a:pt x="0" y="579"/>
                </a:lnTo>
              </a:path>
            </a:pathLst>
          </a:custGeom>
          <a:noFill/>
          <a:ln w="15875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sz="1100">
              <a:latin typeface="+mn-lt"/>
            </a:endParaRPr>
          </a:p>
        </p:txBody>
      </p:sp>
      <p:cxnSp>
        <p:nvCxnSpPr>
          <p:cNvPr id="30" name="Straight Arrow Connector 29"/>
          <p:cNvCxnSpPr/>
          <p:nvPr>
            <p:custDataLst>
              <p:tags r:id="rId12"/>
            </p:custDataLst>
          </p:nvPr>
        </p:nvCxnSpPr>
        <p:spPr>
          <a:xfrm>
            <a:off x="559532" y="6832117"/>
            <a:ext cx="9936000" cy="158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1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47667" y="6867694"/>
            <a:ext cx="2990178" cy="15234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330200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00000"/>
              <a:defRPr/>
            </a:pPr>
            <a:r>
              <a:rPr lang="ru-RU" altLang="de-DE" sz="11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 недель</a:t>
            </a:r>
            <a:endParaRPr lang="ru-RU" altLang="de-DE" sz="11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2" name="Chevron 31"/>
          <p:cNvSpPr/>
          <p:nvPr>
            <p:custDataLst>
              <p:tags r:id="rId14"/>
            </p:custDataLst>
          </p:nvPr>
        </p:nvSpPr>
        <p:spPr bwMode="ltGray">
          <a:xfrm>
            <a:off x="7236910" y="2487325"/>
            <a:ext cx="3151105" cy="756000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Этап 3. Разработка плана реализации стратегии</a:t>
            </a:r>
          </a:p>
        </p:txBody>
      </p:sp>
      <p:grpSp>
        <p:nvGrpSpPr>
          <p:cNvPr id="33" name="Group 64"/>
          <p:cNvGrpSpPr/>
          <p:nvPr>
            <p:custDataLst>
              <p:tags r:id="rId15"/>
            </p:custDataLst>
          </p:nvPr>
        </p:nvGrpSpPr>
        <p:grpSpPr>
          <a:xfrm>
            <a:off x="7273235" y="3354696"/>
            <a:ext cx="2629502" cy="336525"/>
            <a:chOff x="733425" y="2813716"/>
            <a:chExt cx="1811261" cy="336525"/>
          </a:xfrm>
        </p:grpSpPr>
        <p:sp>
          <p:nvSpPr>
            <p:cNvPr id="34" name="rbNavigator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733425" y="2813716"/>
              <a:ext cx="216000" cy="216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kumimoji="1" lang="ru-RU" sz="1100" dirty="0" smtClean="0">
                  <a:solidFill>
                    <a:srgbClr val="FFFFFF"/>
                  </a:solidFill>
                  <a:latin typeface="+mn-lt"/>
                </a:rPr>
                <a:t>3.1</a:t>
              </a:r>
              <a:endParaRPr kumimoji="1" lang="ru-RU" sz="11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35" name="Text12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1007583" y="2845542"/>
              <a:ext cx="1537103" cy="304699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330200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SzPct val="100000"/>
                <a:defRPr/>
              </a:pP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  <a:latin typeface="+mn-lt"/>
                </a:rPr>
                <a:t>Планирование реализации стратегии</a:t>
              </a:r>
              <a:endParaRPr lang="ru-RU" altLang="de-DE" sz="1100" b="1" dirty="0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36" name="ListLeanHorizontalTextDetail2"/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7273234" y="3711526"/>
            <a:ext cx="2810565" cy="2511585"/>
          </a:xfrm>
          <a:prstGeom prst="rect">
            <a:avLst/>
          </a:prstGeom>
          <a:noFill/>
          <a:ln w="9525">
            <a:noFill/>
            <a:tailEnd type="stealth"/>
          </a:ln>
        </p:spPr>
        <p:txBody>
          <a:bodyPr vert="horz" wrap="square" lIns="0" tIns="0" rIns="0" bIns="0" rtlCol="0">
            <a:spAutoFit/>
          </a:bodyPr>
          <a:lstStyle/>
          <a:p>
            <a:pPr marL="149082" lvl="1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Формирование дорожной карты (системы изменений, распределенных на временной шкале) в разрезе 5 измерений</a:t>
            </a:r>
          </a:p>
          <a:p>
            <a:pPr marL="149082" lvl="1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Формирование проекта плана работ по реализации изменений по годам, включая:</a:t>
            </a:r>
          </a:p>
          <a:p>
            <a:pPr marL="670518" lvl="2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Сроки реализации изменений</a:t>
            </a:r>
          </a:p>
          <a:p>
            <a:pPr marL="670518" lvl="2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Ожидаемые результаты</a:t>
            </a:r>
          </a:p>
          <a:p>
            <a:pPr marL="670518" lvl="2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Ответственные</a:t>
            </a:r>
          </a:p>
          <a:p>
            <a:pPr marL="670518" lvl="2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Метрики успешности реализации </a:t>
            </a:r>
          </a:p>
          <a:p>
            <a:pPr marL="670518" lvl="2" indent="-149082">
              <a:lnSpc>
                <a:spcPct val="93000"/>
              </a:lnSpc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/>
              <a:t>Ключевые вехи реализации мероприятий</a:t>
            </a:r>
          </a:p>
        </p:txBody>
      </p:sp>
      <p:sp>
        <p:nvSpPr>
          <p:cNvPr id="37" name="Freeform 23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7273234" y="3297513"/>
            <a:ext cx="2939013" cy="3286598"/>
          </a:xfrm>
          <a:custGeom>
            <a:avLst/>
            <a:gdLst>
              <a:gd name="T0" fmla="*/ 0 w 578"/>
              <a:gd name="T1" fmla="*/ 0 h 579"/>
              <a:gd name="T2" fmla="*/ 2147483647 w 578"/>
              <a:gd name="T3" fmla="*/ 0 h 579"/>
              <a:gd name="T4" fmla="*/ 2147483647 w 578"/>
              <a:gd name="T5" fmla="*/ 2147483647 h 579"/>
              <a:gd name="T6" fmla="*/ 0 w 578"/>
              <a:gd name="T7" fmla="*/ 2147483647 h 579"/>
              <a:gd name="T8" fmla="*/ 0 60000 65536"/>
              <a:gd name="T9" fmla="*/ 0 60000 65536"/>
              <a:gd name="T10" fmla="*/ 0 60000 65536"/>
              <a:gd name="T11" fmla="*/ 0 60000 65536"/>
              <a:gd name="T12" fmla="*/ 0 w 578"/>
              <a:gd name="T13" fmla="*/ 0 h 579"/>
              <a:gd name="T14" fmla="*/ 578 w 578"/>
              <a:gd name="T15" fmla="*/ 579 h 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8" h="579">
                <a:moveTo>
                  <a:pt x="0" y="0"/>
                </a:moveTo>
                <a:lnTo>
                  <a:pt x="578" y="0"/>
                </a:lnTo>
                <a:lnTo>
                  <a:pt x="578" y="579"/>
                </a:lnTo>
                <a:lnTo>
                  <a:pt x="0" y="579"/>
                </a:lnTo>
              </a:path>
            </a:pathLst>
          </a:custGeom>
          <a:noFill/>
          <a:ln w="15875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sz="1100">
              <a:latin typeface="+mn-lt"/>
            </a:endParaRPr>
          </a:p>
        </p:txBody>
      </p:sp>
      <p:grpSp>
        <p:nvGrpSpPr>
          <p:cNvPr id="45" name="Group 44"/>
          <p:cNvGrpSpPr/>
          <p:nvPr>
            <p:custDataLst>
              <p:tags r:id="rId18"/>
            </p:custDataLst>
          </p:nvPr>
        </p:nvGrpSpPr>
        <p:grpSpPr>
          <a:xfrm>
            <a:off x="621199" y="6722863"/>
            <a:ext cx="9658558" cy="180000"/>
            <a:chOff x="621199" y="6902093"/>
            <a:chExt cx="9658558" cy="180000"/>
          </a:xfrm>
        </p:grpSpPr>
        <p:sp>
          <p:nvSpPr>
            <p:cNvPr id="46" name="Isosceles Triangle 45"/>
            <p:cNvSpPr/>
            <p:nvPr>
              <p:custDataLst>
                <p:tags r:id="rId30"/>
              </p:custDataLst>
            </p:nvPr>
          </p:nvSpPr>
          <p:spPr bwMode="ltGray">
            <a:xfrm>
              <a:off x="3370116" y="6902093"/>
              <a:ext cx="180000" cy="180000"/>
            </a:xfrm>
            <a:prstGeom prst="triangl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47" name="Isosceles Triangle 46"/>
            <p:cNvSpPr/>
            <p:nvPr>
              <p:custDataLst>
                <p:tags r:id="rId31"/>
              </p:custDataLst>
            </p:nvPr>
          </p:nvSpPr>
          <p:spPr bwMode="ltGray">
            <a:xfrm>
              <a:off x="7155812" y="6902093"/>
              <a:ext cx="180000" cy="180000"/>
            </a:xfrm>
            <a:prstGeom prst="triangl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48" name="Isosceles Triangle 47"/>
            <p:cNvSpPr/>
            <p:nvPr>
              <p:custDataLst>
                <p:tags r:id="rId32"/>
              </p:custDataLst>
            </p:nvPr>
          </p:nvSpPr>
          <p:spPr bwMode="ltGray">
            <a:xfrm>
              <a:off x="10099757" y="6902093"/>
              <a:ext cx="180000" cy="180000"/>
            </a:xfrm>
            <a:prstGeom prst="triangl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49" name="Isosceles Triangle 48"/>
            <p:cNvSpPr/>
            <p:nvPr>
              <p:custDataLst>
                <p:tags r:id="rId33"/>
              </p:custDataLst>
            </p:nvPr>
          </p:nvSpPr>
          <p:spPr bwMode="ltGray">
            <a:xfrm>
              <a:off x="621199" y="6902093"/>
              <a:ext cx="180000" cy="180000"/>
            </a:xfrm>
            <a:prstGeom prst="triangle">
              <a:avLst/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chemeClr val="bg1"/>
                </a:solidFill>
              </a:endParaRPr>
            </a:p>
          </p:txBody>
        </p:sp>
      </p:grpSp>
      <p:sp>
        <p:nvSpPr>
          <p:cNvPr id="50" name="Text1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37844" y="6867694"/>
            <a:ext cx="3718451" cy="15234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330200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00000"/>
              <a:defRPr/>
            </a:pPr>
            <a:r>
              <a:rPr lang="ru-RU" altLang="de-DE" sz="11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ru-RU" altLang="de-DE" sz="11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недель</a:t>
            </a:r>
            <a:endParaRPr lang="ru-RU" altLang="de-DE" sz="11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1" name="Text1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256296" y="6867694"/>
            <a:ext cx="3131720" cy="15234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330200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00000"/>
              <a:defRPr/>
            </a:pPr>
            <a:r>
              <a:rPr lang="ru-RU" altLang="de-DE" sz="1100" b="1" dirty="0" smtClean="0">
                <a:solidFill>
                  <a:schemeClr val="accent1">
                    <a:lumMod val="50000"/>
                  </a:schemeClr>
                </a:solidFill>
              </a:rPr>
              <a:t>4 недели</a:t>
            </a:r>
            <a:endParaRPr lang="ru-RU" altLang="de-DE" sz="11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52" name="Group 64"/>
          <p:cNvGrpSpPr/>
          <p:nvPr>
            <p:custDataLst>
              <p:tags r:id="rId21"/>
            </p:custDataLst>
          </p:nvPr>
        </p:nvGrpSpPr>
        <p:grpSpPr>
          <a:xfrm>
            <a:off x="3691271" y="4884253"/>
            <a:ext cx="3456384" cy="253647"/>
            <a:chOff x="733425" y="2776069"/>
            <a:chExt cx="1811261" cy="253647"/>
          </a:xfrm>
        </p:grpSpPr>
        <p:sp>
          <p:nvSpPr>
            <p:cNvPr id="53" name="rbNavigator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733425" y="2813716"/>
              <a:ext cx="216000" cy="216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kumimoji="1" lang="ru-RU" sz="1100" dirty="0" smtClean="0">
                  <a:solidFill>
                    <a:srgbClr val="FFFFFF"/>
                  </a:solidFill>
                  <a:latin typeface="+mn-lt"/>
                </a:rPr>
                <a:t>2.2</a:t>
              </a:r>
              <a:endParaRPr kumimoji="1" lang="ru-RU" sz="11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54" name="Text12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007583" y="2776069"/>
              <a:ext cx="1537103" cy="152349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330200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SzPct val="100000"/>
                <a:defRPr/>
              </a:pP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</a:rPr>
                <a:t>Определение областей для изменений</a:t>
              </a:r>
              <a:endParaRPr lang="ru-RU" altLang="de-DE" sz="11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55" name="ListLeanHorizontalTextDetail2"/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3699923" y="5266081"/>
            <a:ext cx="3170777" cy="1178849"/>
          </a:xfrm>
          <a:prstGeom prst="rect">
            <a:avLst/>
          </a:prstGeom>
          <a:noFill/>
          <a:ln w="9525">
            <a:noFill/>
            <a:tailEnd type="stealth"/>
          </a:ln>
        </p:spPr>
        <p:txBody>
          <a:bodyPr vert="horz" wrap="square" lIns="0" tIns="0" rIns="0" bIns="0" rtlCol="0">
            <a:spAutoFit/>
          </a:bodyPr>
          <a:lstStyle/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>
                <a:cs typeface="Arial" pitchFamily="34" charset="0"/>
              </a:rPr>
              <a:t>Идентификации ключевых областей для изменений</a:t>
            </a:r>
          </a:p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err="1" smtClean="0">
                <a:cs typeface="Arial" pitchFamily="34" charset="0"/>
              </a:rPr>
              <a:t>Приоритезация</a:t>
            </a:r>
            <a:r>
              <a:rPr lang="ru-RU" sz="1100" dirty="0" smtClean="0">
                <a:cs typeface="Arial" pitchFamily="34" charset="0"/>
              </a:rPr>
              <a:t> областей изменений по важности для достижения целей стратегии</a:t>
            </a:r>
          </a:p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>
                <a:cs typeface="Arial" pitchFamily="34" charset="0"/>
              </a:rPr>
              <a:t>Укрупненная оценка затрат и выгод от реализации изменений и формирования обоснования необходимых изменений</a:t>
            </a:r>
            <a:endParaRPr lang="ru-RU" sz="1100" dirty="0" smtClean="0">
              <a:latin typeface="+mn-lt"/>
              <a:cs typeface="Arial" pitchFamily="34" charset="0"/>
            </a:endParaRPr>
          </a:p>
        </p:txBody>
      </p:sp>
      <p:grpSp>
        <p:nvGrpSpPr>
          <p:cNvPr id="56" name="Group 64"/>
          <p:cNvGrpSpPr/>
          <p:nvPr>
            <p:custDataLst>
              <p:tags r:id="rId23"/>
            </p:custDataLst>
          </p:nvPr>
        </p:nvGrpSpPr>
        <p:grpSpPr>
          <a:xfrm>
            <a:off x="3702388" y="3334199"/>
            <a:ext cx="3174482" cy="508848"/>
            <a:chOff x="733425" y="2813716"/>
            <a:chExt cx="1663535" cy="508848"/>
          </a:xfrm>
        </p:grpSpPr>
        <p:sp>
          <p:nvSpPr>
            <p:cNvPr id="57" name="rbNavigator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733425" y="2813716"/>
              <a:ext cx="216000" cy="216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kumimoji="1" lang="ru-RU" sz="1100" dirty="0">
                  <a:solidFill>
                    <a:srgbClr val="FFFFFF"/>
                  </a:solidFill>
                  <a:latin typeface="+mn-lt"/>
                </a:rPr>
                <a:t>2</a:t>
              </a:r>
              <a:r>
                <a:rPr kumimoji="1" lang="ru-RU" sz="1100" dirty="0" smtClean="0">
                  <a:solidFill>
                    <a:srgbClr val="FFFFFF"/>
                  </a:solidFill>
                  <a:latin typeface="+mn-lt"/>
                </a:rPr>
                <a:t>.1</a:t>
              </a:r>
              <a:endParaRPr kumimoji="1" lang="ru-RU" sz="11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58" name="Text1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007583" y="2865516"/>
              <a:ext cx="1389377" cy="457048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330200">
                <a:lnSpc>
                  <a:spcPct val="90000"/>
                </a:lnSpc>
                <a:spcBef>
                  <a:spcPts val="0"/>
                </a:spcBef>
                <a:buClr>
                  <a:schemeClr val="tx1"/>
                </a:buClr>
                <a:buSzPct val="100000"/>
                <a:defRPr/>
              </a:pP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</a:rPr>
                <a:t>Определение целевого видения НИТУ </a:t>
              </a:r>
              <a:r>
                <a:rPr lang="ru-RU" altLang="de-DE" sz="1100" b="1" dirty="0" err="1" smtClean="0">
                  <a:solidFill>
                    <a:schemeClr val="accent2">
                      <a:lumMod val="75000"/>
                    </a:schemeClr>
                  </a:solidFill>
                </a:rPr>
                <a:t>МИСиС</a:t>
              </a:r>
              <a:r>
                <a:rPr lang="ru-RU" altLang="de-DE" sz="1100" b="1" dirty="0" smtClean="0">
                  <a:solidFill>
                    <a:schemeClr val="accent2">
                      <a:lumMod val="75000"/>
                    </a:schemeClr>
                  </a:solidFill>
                </a:rPr>
                <a:t> в 15-летней перспективе</a:t>
              </a:r>
              <a:endParaRPr lang="ru-RU" altLang="de-DE" sz="11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59" name="ListLeanHorizontalTextDetail2"/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3702387" y="3907081"/>
            <a:ext cx="3174483" cy="668132"/>
          </a:xfrm>
          <a:prstGeom prst="rect">
            <a:avLst/>
          </a:prstGeom>
          <a:noFill/>
          <a:ln w="9525">
            <a:noFill/>
            <a:tailEnd type="stealth"/>
          </a:ln>
        </p:spPr>
        <p:txBody>
          <a:bodyPr vert="horz" wrap="square" lIns="0" tIns="0" rIns="0" bIns="0" rtlCol="0">
            <a:spAutoFit/>
          </a:bodyPr>
          <a:lstStyle/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>
                <a:cs typeface="Arial" pitchFamily="34" charset="0"/>
              </a:rPr>
              <a:t>Формулирование целей стратегии </a:t>
            </a:r>
            <a:r>
              <a:rPr lang="ru-RU" sz="1100" dirty="0" err="1" smtClean="0">
                <a:cs typeface="Arial" pitchFamily="34" charset="0"/>
              </a:rPr>
              <a:t>МИСиС</a:t>
            </a:r>
            <a:r>
              <a:rPr lang="ru-RU" sz="1100" dirty="0" smtClean="0">
                <a:cs typeface="Arial" pitchFamily="34" charset="0"/>
              </a:rPr>
              <a:t> в 15-летней перспективе</a:t>
            </a:r>
          </a:p>
          <a:p>
            <a:pPr marL="149082" lvl="1" indent="-149082">
              <a:lnSpc>
                <a:spcPct val="93000"/>
              </a:lnSpc>
              <a:spcAft>
                <a:spcPts val="300"/>
              </a:spcAft>
              <a:buClr>
                <a:schemeClr val="tx1"/>
              </a:buClr>
              <a:buSzPct val="100000"/>
              <a:buFont typeface="Arial"/>
              <a:buChar char="•"/>
            </a:pPr>
            <a:r>
              <a:rPr lang="ru-RU" sz="1100" dirty="0" smtClean="0">
                <a:cs typeface="Arial" pitchFamily="34" charset="0"/>
              </a:rPr>
              <a:t>Описание целевого состояния </a:t>
            </a:r>
            <a:r>
              <a:rPr lang="ru-RU" sz="1100" dirty="0" err="1" smtClean="0">
                <a:cs typeface="Arial" pitchFamily="34" charset="0"/>
              </a:rPr>
              <a:t>МИСиС</a:t>
            </a:r>
            <a:r>
              <a:rPr lang="ru-RU" sz="1100" dirty="0" smtClean="0">
                <a:cs typeface="Arial" pitchFamily="34" charset="0"/>
              </a:rPr>
              <a:t> в 15-летней перспективе по 5 измерениям</a:t>
            </a:r>
            <a:endParaRPr lang="ru-RU" sz="1100" dirty="0" smtClean="0">
              <a:latin typeface="+mn-lt"/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 bwMode="ltGray">
          <a:xfrm>
            <a:off x="7251700" y="2004606"/>
            <a:ext cx="2923605" cy="375861"/>
          </a:xfrm>
          <a:prstGeom prst="roundRect">
            <a:avLst>
              <a:gd name="adj" fmla="val 28155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72000" tIns="0" rIns="0" bIns="0" anchor="ctr">
            <a:noAutofit/>
          </a:bodyPr>
          <a:lstStyle/>
          <a:p>
            <a:pPr marL="176213" lvl="1" indent="-174625" algn="ctr" defTabSz="330200">
              <a:lnSpc>
                <a:spcPts val="1500"/>
              </a:lnSpc>
              <a:spcBef>
                <a:spcPct val="30000"/>
              </a:spcBef>
            </a:pPr>
            <a:r>
              <a:rPr lang="ru-RU" altLang="zh-HK" sz="1300" b="1" dirty="0" smtClean="0">
                <a:solidFill>
                  <a:schemeClr val="tx2"/>
                </a:solidFill>
                <a:latin typeface="Arial" charset="0"/>
                <a:ea typeface="新細明體" pitchFamily="18" charset="-120"/>
              </a:rPr>
              <a:t>Будут выполнены в 2012 г.</a:t>
            </a:r>
          </a:p>
        </p:txBody>
      </p:sp>
      <p:sp>
        <p:nvSpPr>
          <p:cNvPr id="61" name="Slide Number Placeholder 5"/>
          <p:cNvSpPr>
            <a:spLocks noGrp="1"/>
          </p:cNvSpPr>
          <p:nvPr>
            <p:ph type="sldNum" sz="quarter" idx="18"/>
            <p:custDataLst>
              <p:tags r:id="rId25"/>
            </p:custDataLst>
          </p:nvPr>
        </p:nvSpPr>
        <p:spPr>
          <a:xfrm>
            <a:off x="8287385" y="7375710"/>
            <a:ext cx="1785798" cy="168028"/>
          </a:xfrm>
        </p:spPr>
        <p:txBody>
          <a:bodyPr/>
          <a:lstStyle/>
          <a:p>
            <a:fld id="{3DB34CA6-25C2-42AD-9333-FAA84E58B057}" type="slidenum">
              <a:rPr lang="en-AU" smtClean="0"/>
              <a:pPr/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Object 64" hidden="1"/>
          <p:cNvGraphicFramePr>
            <a:graphicFrameLocks noChangeAspect="1"/>
          </p:cNvGraphicFramePr>
          <p:nvPr/>
        </p:nvGraphicFramePr>
        <p:xfrm>
          <a:off x="4" y="5"/>
          <a:ext cx="158750" cy="158750"/>
        </p:xfrm>
        <a:graphic>
          <a:graphicData uri="http://schemas.openxmlformats.org/presentationml/2006/ole">
            <p:oleObj spid="_x0000_s38914" name="think-cell Slide" r:id="rId63" imgW="429" imgH="429" progId="TCLayout.ActiveDocument.1">
              <p:embed/>
            </p:oleObj>
          </a:graphicData>
        </a:graphic>
      </p:graphicFrame>
      <p:sp>
        <p:nvSpPr>
          <p:cNvPr id="8" name="Rectangle 7" hidden="1"/>
          <p:cNvSpPr/>
          <p:nvPr>
            <p:custDataLst>
              <p:tags r:id="rId2"/>
            </p:custDataLst>
          </p:nvPr>
        </p:nvSpPr>
        <p:spPr bwMode="auto">
          <a:xfrm>
            <a:off x="4" y="5"/>
            <a:ext cx="158750" cy="158750"/>
          </a:xfrm>
          <a:prstGeom prst="rect">
            <a:avLst/>
          </a:prstGeom>
          <a:solidFill>
            <a:scrgbClr r="0" g="0" b="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endParaRPr lang="ru-RU" sz="1200" b="1" dirty="0" err="1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ru-RU" i="0" dirty="0" smtClean="0">
                <a:latin typeface="+mn-lt"/>
              </a:rPr>
              <a:t>Выполнение работ Этапа 1 осуществляется в соответствии с намеченным планом</a:t>
            </a:r>
            <a:br>
              <a:rPr lang="ru-RU" i="0" dirty="0" smtClean="0">
                <a:latin typeface="+mn-lt"/>
              </a:rPr>
            </a:br>
            <a:endParaRPr lang="ru-RU" i="0" dirty="0">
              <a:latin typeface="+mn-lt"/>
            </a:endParaRPr>
          </a:p>
        </p:txBody>
      </p:sp>
      <p:sp>
        <p:nvSpPr>
          <p:cNvPr id="34" name="Rectangle 33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560887" y="2255837"/>
            <a:ext cx="2403475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EFF859AA-0110-4C6D-879C-DD78C4531E8E}" type="datetime'''''''''''Но''''''''''''''я''б''''''''р''''ь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Ноябрь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5" name="Rectangle 34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6964362" y="2255837"/>
            <a:ext cx="3105150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B2D4B8AC-CDF1-4996-A795-D046A7A4269F}" type="datetime'''''''''''''''Д''''''е''ка''''б''р''''''''''''ь''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Декабрь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1" name="Rectangle 20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4560887" y="2486025"/>
            <a:ext cx="701675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CA048AA8-DAFE-4413-B6F8-15C0602BD107}" type="datetime'''''''''''''''''''''''''''''''4''''''''5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2" name="Rectangle 21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5262562" y="2486025"/>
            <a:ext cx="700087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3C1E9957-B310-460E-A478-D4D137802681}" type="datetime'''''''''''''''''''4''''''6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3" name="Rectangle 22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962650" y="2486025"/>
            <a:ext cx="701675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24DA3897-510A-4BDA-94B7-B88857385B06}" type="datetime'''''''''''''''''''''4''''''''7''''''''''''''''''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4" name="Rectangle 23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6664325" y="2486025"/>
            <a:ext cx="701675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FC73179F-4566-4793-B1DD-D7A4B8A27A86}" type="datetime'''''''''''''''''''''''''''''''''''''4''''''''''''''''''''''8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5" name="Rectangle 24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7366000" y="2486025"/>
            <a:ext cx="700087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2C73BBFE-9295-47B0-9E21-9A22279C0D3D}" type="datetime'''''''''''''''''''''''''''''''''''''''49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Rectangle 25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8066087" y="2486025"/>
            <a:ext cx="701675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20519CB7-5876-4EFF-97D7-A88D9CC43A8B}" type="datetime'''''''''5''''''''''''''''''0''''''''''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7" name="Rectangle 26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8767762" y="2486025"/>
            <a:ext cx="700087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1F109075-9564-4155-988A-978B4AD23547}" type="datetime'''''''''''''''5''''1''''''''''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8" name="Rectangle 27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9467850" y="2486025"/>
            <a:ext cx="601662" cy="230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3812" rIns="0" bIns="23812" rtlCol="0" anchor="ctr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fld id="{CBF11ED6-52F4-4AF3-9E9A-39F4C341F324}" type="datetime'''''5''''''''''''''''''''''''''''''''''''''''''2'''''''''''''">
              <a:rPr lang="en-US" sz="1200" b="1" smtClean="0">
                <a:solidFill>
                  <a:srgbClr val="000000"/>
                </a:solidFill>
                <a:cs typeface="Arial"/>
              </a:rPr>
              <a:pPr algn="ctr" defTabSz="1042215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ru-RU" sz="1200" b="1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78" name="Straight Connector 77"/>
          <p:cNvCxnSpPr/>
          <p:nvPr>
            <p:custDataLst>
              <p:tags r:id="rId14"/>
            </p:custDataLst>
          </p:nvPr>
        </p:nvCxnSpPr>
        <p:spPr bwMode="auto">
          <a:xfrm>
            <a:off x="4560887" y="2716212"/>
            <a:ext cx="0" cy="360045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>
            <p:custDataLst>
              <p:tags r:id="rId15"/>
            </p:custDataLst>
          </p:nvPr>
        </p:nvCxnSpPr>
        <p:spPr bwMode="auto">
          <a:xfrm>
            <a:off x="5962650" y="2716212"/>
            <a:ext cx="0" cy="360045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>
            <p:custDataLst>
              <p:tags r:id="rId16"/>
            </p:custDataLst>
          </p:nvPr>
        </p:nvCxnSpPr>
        <p:spPr bwMode="auto">
          <a:xfrm>
            <a:off x="8767762" y="2716212"/>
            <a:ext cx="0" cy="360045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>
            <p:custDataLst>
              <p:tags r:id="rId17"/>
            </p:custDataLst>
          </p:nvPr>
        </p:nvCxnSpPr>
        <p:spPr bwMode="auto">
          <a:xfrm>
            <a:off x="623887" y="2716212"/>
            <a:ext cx="0" cy="360045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>
            <p:custDataLst>
              <p:tags r:id="rId18"/>
            </p:custDataLst>
          </p:nvPr>
        </p:nvCxnSpPr>
        <p:spPr bwMode="auto">
          <a:xfrm>
            <a:off x="10069512" y="2716212"/>
            <a:ext cx="0" cy="360045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>
            <p:custDataLst>
              <p:tags r:id="rId19"/>
            </p:custDataLst>
          </p:nvPr>
        </p:nvCxnSpPr>
        <p:spPr bwMode="auto">
          <a:xfrm>
            <a:off x="9467850" y="2716212"/>
            <a:ext cx="0" cy="360045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>
            <p:custDataLst>
              <p:tags r:id="rId20"/>
            </p:custDataLst>
          </p:nvPr>
        </p:nvCxnSpPr>
        <p:spPr bwMode="auto">
          <a:xfrm>
            <a:off x="8066087" y="2716212"/>
            <a:ext cx="0" cy="360045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>
            <p:custDataLst>
              <p:tags r:id="rId21"/>
            </p:custDataLst>
          </p:nvPr>
        </p:nvCxnSpPr>
        <p:spPr bwMode="auto">
          <a:xfrm>
            <a:off x="7366000" y="2716212"/>
            <a:ext cx="0" cy="360045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>
            <p:custDataLst>
              <p:tags r:id="rId22"/>
            </p:custDataLst>
          </p:nvPr>
        </p:nvCxnSpPr>
        <p:spPr bwMode="auto">
          <a:xfrm>
            <a:off x="6664325" y="2716212"/>
            <a:ext cx="0" cy="360045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>
            <p:custDataLst>
              <p:tags r:id="rId23"/>
            </p:custDataLst>
          </p:nvPr>
        </p:nvCxnSpPr>
        <p:spPr bwMode="auto">
          <a:xfrm>
            <a:off x="623887" y="6316662"/>
            <a:ext cx="9445625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>
            <p:custDataLst>
              <p:tags r:id="rId24"/>
            </p:custDataLst>
          </p:nvPr>
        </p:nvCxnSpPr>
        <p:spPr bwMode="gray">
          <a:xfrm>
            <a:off x="9669462" y="2716212"/>
            <a:ext cx="0" cy="3763963"/>
          </a:xfrm>
          <a:prstGeom prst="line">
            <a:avLst/>
          </a:prstGeom>
          <a:ln w="19050">
            <a:solidFill>
              <a:schemeClr val="accent2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>
            <p:custDataLst>
              <p:tags r:id="rId25"/>
            </p:custDataLst>
          </p:nvPr>
        </p:nvCxnSpPr>
        <p:spPr bwMode="auto">
          <a:xfrm>
            <a:off x="8467725" y="2716212"/>
            <a:ext cx="0" cy="3763963"/>
          </a:xfrm>
          <a:prstGeom prst="line">
            <a:avLst/>
          </a:prstGeom>
          <a:ln w="19050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>
            <p:custDataLst>
              <p:tags r:id="rId26"/>
            </p:custDataLst>
          </p:nvPr>
        </p:nvCxnSpPr>
        <p:spPr bwMode="gray">
          <a:xfrm>
            <a:off x="6964362" y="2716212"/>
            <a:ext cx="0" cy="3763963"/>
          </a:xfrm>
          <a:prstGeom prst="line">
            <a:avLst/>
          </a:prstGeom>
          <a:ln w="19050">
            <a:solidFill>
              <a:schemeClr val="accent2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>
            <p:custDataLst>
              <p:tags r:id="rId27"/>
            </p:custDataLst>
          </p:nvPr>
        </p:nvCxnSpPr>
        <p:spPr bwMode="gray">
          <a:xfrm>
            <a:off x="5262562" y="2716212"/>
            <a:ext cx="0" cy="3763963"/>
          </a:xfrm>
          <a:prstGeom prst="line">
            <a:avLst/>
          </a:prstGeom>
          <a:ln w="19050">
            <a:solidFill>
              <a:schemeClr val="accent2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>
            <p:custDataLst>
              <p:tags r:id="rId28"/>
            </p:custDataLst>
          </p:nvPr>
        </p:nvCxnSpPr>
        <p:spPr bwMode="gray">
          <a:xfrm>
            <a:off x="4560887" y="2716212"/>
            <a:ext cx="0" cy="3763963"/>
          </a:xfrm>
          <a:prstGeom prst="line">
            <a:avLst/>
          </a:prstGeom>
          <a:ln w="19050">
            <a:solidFill>
              <a:schemeClr val="accent2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>
            <p:custDataLst>
              <p:tags r:id="rId29"/>
            </p:custDataLst>
          </p:nvPr>
        </p:nvCxnSpPr>
        <p:spPr bwMode="auto">
          <a:xfrm>
            <a:off x="623887" y="2716212"/>
            <a:ext cx="9445625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>
            <p:custDataLst>
              <p:tags r:id="rId30"/>
            </p:custDataLst>
          </p:nvPr>
        </p:nvSpPr>
        <p:spPr bwMode="gray">
          <a:xfrm>
            <a:off x="5264150" y="5127625"/>
            <a:ext cx="3405187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68" name="Rectangle 67"/>
          <p:cNvSpPr/>
          <p:nvPr>
            <p:custDataLst>
              <p:tags r:id="rId31"/>
            </p:custDataLst>
          </p:nvPr>
        </p:nvSpPr>
        <p:spPr bwMode="gray">
          <a:xfrm>
            <a:off x="6664325" y="6078537"/>
            <a:ext cx="3105150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48" name="Rectangle 147"/>
          <p:cNvSpPr/>
          <p:nvPr>
            <p:custDataLst>
              <p:tags r:id="rId32"/>
            </p:custDataLst>
          </p:nvPr>
        </p:nvSpPr>
        <p:spPr bwMode="gray">
          <a:xfrm>
            <a:off x="6965950" y="5443537"/>
            <a:ext cx="2503487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28" name="Rectangle 127"/>
          <p:cNvSpPr/>
          <p:nvPr>
            <p:custDataLst>
              <p:tags r:id="rId33"/>
            </p:custDataLst>
          </p:nvPr>
        </p:nvSpPr>
        <p:spPr bwMode="gray">
          <a:xfrm>
            <a:off x="5264150" y="4810125"/>
            <a:ext cx="2103437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26" name="Rectangle 125"/>
          <p:cNvSpPr/>
          <p:nvPr>
            <p:custDataLst>
              <p:tags r:id="rId34"/>
            </p:custDataLst>
          </p:nvPr>
        </p:nvSpPr>
        <p:spPr bwMode="gray">
          <a:xfrm>
            <a:off x="5264150" y="4494212"/>
            <a:ext cx="3405187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24" name="Rectangle 123"/>
          <p:cNvSpPr/>
          <p:nvPr>
            <p:custDataLst>
              <p:tags r:id="rId35"/>
            </p:custDataLst>
          </p:nvPr>
        </p:nvSpPr>
        <p:spPr bwMode="gray">
          <a:xfrm>
            <a:off x="5264150" y="3994150"/>
            <a:ext cx="3405187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>
            <p:custDataLst>
              <p:tags r:id="rId36"/>
            </p:custDataLst>
          </p:nvPr>
        </p:nvSpPr>
        <p:spPr bwMode="gray">
          <a:xfrm>
            <a:off x="5262562" y="3178175"/>
            <a:ext cx="4797425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36" name="Rectangle 135"/>
          <p:cNvSpPr/>
          <p:nvPr>
            <p:custDataLst>
              <p:tags r:id="rId37"/>
            </p:custDataLst>
          </p:nvPr>
        </p:nvSpPr>
        <p:spPr bwMode="gray">
          <a:xfrm>
            <a:off x="4570412" y="2860675"/>
            <a:ext cx="692150" cy="79375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86" name="Diamond 85"/>
          <p:cNvSpPr/>
          <p:nvPr>
            <p:custDataLst>
              <p:tags r:id="rId38"/>
            </p:custDataLst>
          </p:nvPr>
        </p:nvSpPr>
        <p:spPr bwMode="gray">
          <a:xfrm>
            <a:off x="9610725" y="6421437"/>
            <a:ext cx="119063" cy="119062"/>
          </a:xfrm>
          <a:prstGeom prst="diamond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11" name="Isosceles Triangle 110"/>
          <p:cNvSpPr/>
          <p:nvPr>
            <p:custDataLst>
              <p:tags r:id="rId39"/>
            </p:custDataLst>
          </p:nvPr>
        </p:nvSpPr>
        <p:spPr bwMode="gray">
          <a:xfrm>
            <a:off x="8408987" y="6429375"/>
            <a:ext cx="119063" cy="10318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 err="1" smtClean="0">
              <a:solidFill>
                <a:schemeClr val="tx1"/>
              </a:solidFill>
            </a:endParaRPr>
          </a:p>
        </p:txBody>
      </p:sp>
      <p:sp>
        <p:nvSpPr>
          <p:cNvPr id="91" name="Diamond 90"/>
          <p:cNvSpPr/>
          <p:nvPr>
            <p:custDataLst>
              <p:tags r:id="rId40"/>
            </p:custDataLst>
          </p:nvPr>
        </p:nvSpPr>
        <p:spPr bwMode="gray">
          <a:xfrm>
            <a:off x="6905625" y="6421437"/>
            <a:ext cx="119062" cy="119062"/>
          </a:xfrm>
          <a:prstGeom prst="diamond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69" name="Diamond 68"/>
          <p:cNvSpPr/>
          <p:nvPr>
            <p:custDataLst>
              <p:tags r:id="rId41"/>
            </p:custDataLst>
          </p:nvPr>
        </p:nvSpPr>
        <p:spPr bwMode="gray">
          <a:xfrm>
            <a:off x="5203825" y="6421437"/>
            <a:ext cx="119063" cy="119062"/>
          </a:xfrm>
          <a:prstGeom prst="diamond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>
        <p:nvSpPr>
          <p:cNvPr id="150" name="Diamond 149"/>
          <p:cNvSpPr/>
          <p:nvPr>
            <p:custDataLst>
              <p:tags r:id="rId42"/>
            </p:custDataLst>
          </p:nvPr>
        </p:nvSpPr>
        <p:spPr bwMode="gray">
          <a:xfrm>
            <a:off x="4502150" y="6421437"/>
            <a:ext cx="119062" cy="119062"/>
          </a:xfrm>
          <a:prstGeom prst="diamond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0" tIns="45691" rIns="91380" bIns="45691" rtlCol="0" anchor="ctr">
            <a:noAutofit/>
          </a:bodyPr>
          <a:lstStyle/>
          <a:p>
            <a:pPr algn="ctr" defTabSz="1042215"/>
            <a:endParaRPr lang="ru-RU" sz="800" dirty="0" err="1" smtClean="0">
              <a:solidFill>
                <a:srgbClr val="000000"/>
              </a:solidFill>
            </a:endParaRPr>
          </a:p>
        </p:txBody>
      </p:sp>
      <p:sp useBgFill="1">
        <p:nvSpPr>
          <p:cNvPr id="93" name="Rectangle 92"/>
          <p:cNvSpPr/>
          <p:nvPr>
            <p:custDataLst>
              <p:tags r:id="rId43"/>
            </p:custDataLst>
          </p:nvPr>
        </p:nvSpPr>
        <p:spPr bwMode="auto">
          <a:xfrm>
            <a:off x="6478587" y="6567487"/>
            <a:ext cx="971550" cy="168275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rgbClr val="000000"/>
                </a:solidFill>
                <a:cs typeface="Arial"/>
              </a:rPr>
              <a:t>УК1: </a:t>
            </a:r>
            <a:r>
              <a:rPr lang="en-US" sz="1100" dirty="0" smtClean="0">
                <a:solidFill>
                  <a:srgbClr val="000000"/>
                </a:solidFill>
                <a:cs typeface="Arial"/>
              </a:rPr>
              <a:t>2</a:t>
            </a:r>
            <a:r>
              <a:rPr lang="ru-RU" sz="1100" dirty="0" smtClean="0">
                <a:solidFill>
                  <a:srgbClr val="000000"/>
                </a:solidFill>
                <a:cs typeface="Arial"/>
              </a:rPr>
              <a:t> декабря</a:t>
            </a:r>
            <a:endParaRPr lang="ru-RU" sz="11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 useBgFill="1">
        <p:nvSpPr>
          <p:cNvPr id="71" name="Rectangle 70"/>
          <p:cNvSpPr/>
          <p:nvPr>
            <p:custDataLst>
              <p:tags r:id="rId44"/>
            </p:custDataLst>
          </p:nvPr>
        </p:nvSpPr>
        <p:spPr bwMode="auto">
          <a:xfrm>
            <a:off x="5111750" y="6567487"/>
            <a:ext cx="465137" cy="168275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srgbClr val="000000"/>
                </a:solidFill>
                <a:cs typeface="Arial"/>
              </a:rPr>
              <a:t>Kick-off</a:t>
            </a:r>
            <a:endParaRPr lang="ru-RU" sz="1100" dirty="0" err="1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 useBgFill="1">
        <p:nvSpPr>
          <p:cNvPr id="152" name="Rectangle 151"/>
          <p:cNvSpPr/>
          <p:nvPr>
            <p:custDataLst>
              <p:tags r:id="rId45"/>
            </p:custDataLst>
          </p:nvPr>
        </p:nvSpPr>
        <p:spPr bwMode="auto">
          <a:xfrm>
            <a:off x="3962400" y="6567487"/>
            <a:ext cx="1039812" cy="168275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 defTabSz="1042215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rgbClr val="000000"/>
                </a:solidFill>
                <a:cs typeface="Arial"/>
                <a:sym typeface="Arial"/>
              </a:rPr>
              <a:t>Начало проекта</a:t>
            </a:r>
          </a:p>
        </p:txBody>
      </p:sp>
      <p:sp>
        <p:nvSpPr>
          <p:cNvPr id="95" name="Rectangle 94"/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803280" y="4765675"/>
            <a:ext cx="1060450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indent="363309"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Персонал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5" name="Rectangle 14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803276" y="6034087"/>
            <a:ext cx="3074987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Подготовка финального отчета с выводами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4" name="Rectangle 13"/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803278" y="5716586"/>
            <a:ext cx="3578225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Анализ реализации текущей Программы</a:t>
            </a:r>
            <a:r>
              <a:rPr lang="en-US" sz="1200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cs typeface="Arial"/>
              </a:rPr>
              <a:t>развития</a:t>
            </a:r>
            <a:endParaRPr lang="ru-RU" sz="1200" baseline="300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9" name="Rectangle 88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803277" y="5399087"/>
            <a:ext cx="3395662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indent="363309"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  <a:sym typeface="Arial"/>
              </a:rPr>
              <a:t>Внешнее позиционирование Университета</a:t>
            </a:r>
          </a:p>
        </p:txBody>
      </p:sp>
      <p:sp>
        <p:nvSpPr>
          <p:cNvPr id="82" name="Rectangle 81"/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803279" y="4449762"/>
            <a:ext cx="1782762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indent="363309"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Модель управления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8" name="Rectangle 47"/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803277" y="3949700"/>
            <a:ext cx="2597150" cy="36512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indent="363309"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Стратегия научно-</a:t>
            </a:r>
          </a:p>
          <a:p>
            <a:pPr indent="363309"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образовательной деятельности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7" name="Rectangle 16"/>
          <p:cNvSpPr/>
          <p:nvPr>
            <p:custDataLst>
              <p:tags r:id="rId52"/>
            </p:custDataLst>
          </p:nvPr>
        </p:nvSpPr>
        <p:spPr bwMode="auto">
          <a:xfrm>
            <a:off x="803275" y="2509837"/>
            <a:ext cx="2301875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00"/>
                </a:solidFill>
                <a:cs typeface="Arial"/>
              </a:rPr>
              <a:t>Блоки работ в рамках проекта</a:t>
            </a:r>
            <a:endParaRPr lang="ru-RU" sz="1200" b="1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Rectangle 10"/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803280" y="3633787"/>
            <a:ext cx="2551112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Анализ текущего состояния </a:t>
            </a:r>
            <a:r>
              <a:rPr lang="ru-RU" sz="1200" dirty="0" err="1" smtClean="0">
                <a:solidFill>
                  <a:srgbClr val="000000"/>
                </a:solidFill>
                <a:cs typeface="Arial"/>
              </a:rPr>
              <a:t>МИСиС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" name="Rectangle 6"/>
          <p:cNvSpPr/>
          <p:nvPr>
            <p:custDataLst>
              <p:tags r:id="rId54"/>
            </p:custDataLst>
          </p:nvPr>
        </p:nvSpPr>
        <p:spPr bwMode="auto">
          <a:xfrm>
            <a:off x="803283" y="3133725"/>
            <a:ext cx="2566987" cy="36512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Сравнительный анализ</a:t>
            </a:r>
          </a:p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с международными университетами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4" name="Rectangle 133"/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803282" y="2816225"/>
            <a:ext cx="1982787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Подготовка и планирование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 useBgFill="1">
        <p:nvSpPr>
          <p:cNvPr id="88" name="Rectangle 87"/>
          <p:cNvSpPr/>
          <p:nvPr>
            <p:custDataLst>
              <p:tags r:id="rId56"/>
            </p:custDataLst>
          </p:nvPr>
        </p:nvSpPr>
        <p:spPr bwMode="auto">
          <a:xfrm>
            <a:off x="9129712" y="6567487"/>
            <a:ext cx="1130300" cy="168275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defTabSz="1042215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rgbClr val="000000"/>
                </a:solidFill>
                <a:cs typeface="Arial"/>
              </a:rPr>
              <a:t>УК2: </a:t>
            </a:r>
            <a:r>
              <a:rPr lang="en-US" sz="1100" dirty="0" smtClean="0">
                <a:solidFill>
                  <a:srgbClr val="000000"/>
                </a:solidFill>
                <a:cs typeface="Arial"/>
              </a:rPr>
              <a:t>~28 </a:t>
            </a:r>
            <a:r>
              <a:rPr lang="ru-RU" sz="1100" dirty="0" smtClean="0">
                <a:solidFill>
                  <a:srgbClr val="000000"/>
                </a:solidFill>
                <a:cs typeface="Arial"/>
              </a:rPr>
              <a:t>декабря</a:t>
            </a:r>
            <a:endParaRPr lang="ru-RU" sz="11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 useBgFill="1">
        <p:nvSpPr>
          <p:cNvPr id="113" name="Rectangle 112"/>
          <p:cNvSpPr/>
          <p:nvPr>
            <p:custDataLst>
              <p:tags r:id="rId57"/>
            </p:custDataLst>
          </p:nvPr>
        </p:nvSpPr>
        <p:spPr bwMode="auto">
          <a:xfrm>
            <a:off x="7866062" y="6567487"/>
            <a:ext cx="1154112" cy="336550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chemeClr val="tx1"/>
                </a:solidFill>
                <a:cs typeface="Arial"/>
              </a:rPr>
              <a:t>Наблюдательный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Совет</a:t>
            </a:r>
          </a:p>
        </p:txBody>
      </p:sp>
      <p:sp>
        <p:nvSpPr>
          <p:cNvPr id="12" name="Rectangle 11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803278" y="5083175"/>
            <a:ext cx="1073150" cy="1825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indent="363309" defTabSz="1042215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cs typeface="Arial"/>
              </a:rPr>
              <a:t>Процессы</a:t>
            </a:r>
            <a:endParaRPr lang="ru-RU" sz="1200" dirty="0" smtClea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" name="Source"/>
          <p:cNvSpPr txBox="1"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601722" y="7402807"/>
            <a:ext cx="8063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marL="419100" indent="-419100"/>
            <a:r>
              <a:rPr lang="ru-RU" sz="900" u="none" dirty="0">
                <a:latin typeface="Arial" pitchFamily="34" charset="0"/>
                <a:cs typeface="Arial" pitchFamily="34" charset="0"/>
              </a:rPr>
              <a:t>Источник: </a:t>
            </a:r>
            <a:r>
              <a:rPr lang="en-GB" sz="90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900" u="non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Slide Number Placeholder 5"/>
          <p:cNvSpPr>
            <a:spLocks noGrp="1"/>
          </p:cNvSpPr>
          <p:nvPr>
            <p:ph type="sldNum" sz="quarter" idx="18"/>
            <p:custDataLst>
              <p:tags r:id="rId60"/>
            </p:custDataLst>
          </p:nvPr>
        </p:nvSpPr>
        <p:spPr>
          <a:xfrm>
            <a:off x="8287385" y="7375710"/>
            <a:ext cx="1785798" cy="168028"/>
          </a:xfrm>
        </p:spPr>
        <p:txBody>
          <a:bodyPr/>
          <a:lstStyle/>
          <a:p>
            <a:fld id="{3DB34CA6-25C2-42AD-9333-FAA84E58B057}" type="slidenum">
              <a:rPr lang="en-AU" smtClean="0"/>
              <a:pPr/>
              <a:t>4</a:t>
            </a:fld>
            <a:endParaRPr lang="ru-RU" dirty="0"/>
          </a:p>
        </p:txBody>
      </p:sp>
      <p:sp>
        <p:nvSpPr>
          <p:cNvPr id="110" name="TextBox 93"/>
          <p:cNvSpPr txBox="1"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608609" y="1734985"/>
            <a:ext cx="96036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cs typeface="Arial" charset="0"/>
              </a:rPr>
              <a:t>Календарный план</a:t>
            </a:r>
            <a:endParaRPr lang="ru-RU" sz="1500" b="1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7" name="Rectangle 17"/>
          <p:cNvSpPr>
            <a:spLocks noGrp="1" noChangeArrowheads="1"/>
          </p:cNvSpPr>
          <p:nvPr>
            <p:ph type="title"/>
          </p:nvPr>
        </p:nvSpPr>
        <p:spPr bwMode="gray">
          <a:xfrm>
            <a:off x="623782" y="756126"/>
            <a:ext cx="9445837" cy="1008168"/>
          </a:xfrm>
        </p:spPr>
        <p:txBody>
          <a:bodyPr/>
          <a:lstStyle/>
          <a:p>
            <a:r>
              <a:rPr lang="ru-RU" i="0" dirty="0" smtClean="0">
                <a:latin typeface="+mn-lt"/>
              </a:rPr>
              <a:t>На текущий момент собрана большая часть внутренней и внешней информации, мы приступаем к формулированию выводов </a:t>
            </a:r>
            <a:r>
              <a:rPr lang="en-GB" i="0" dirty="0" smtClean="0">
                <a:latin typeface="+mn-lt"/>
              </a:rPr>
              <a:t/>
            </a:r>
            <a:br>
              <a:rPr lang="en-GB" i="0" dirty="0" smtClean="0">
                <a:latin typeface="+mn-lt"/>
              </a:rPr>
            </a:br>
            <a:endParaRPr lang="en-GB" i="0" dirty="0">
              <a:latin typeface="+mn-lt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8287385" y="7375710"/>
            <a:ext cx="1785798" cy="168028"/>
          </a:xfrm>
          <a:prstGeom prst="rect">
            <a:avLst/>
          </a:prstGeom>
        </p:spPr>
        <p:txBody>
          <a:bodyPr/>
          <a:lstStyle/>
          <a:p>
            <a:pPr algn="r"/>
            <a:fld id="{3DB34CA6-25C2-42AD-9333-FAA84E58B057}" type="slidenum">
              <a:rPr lang="en-AU" sz="1100" smtClean="0">
                <a:latin typeface="Arial" pitchFamily="34" charset="0"/>
                <a:cs typeface="Arial" pitchFamily="34" charset="0"/>
              </a:rPr>
              <a:pPr algn="r"/>
              <a:t>5</a:t>
            </a:fld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Source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722" y="7402807"/>
            <a:ext cx="8063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marL="419100" indent="-419100"/>
            <a:r>
              <a:rPr lang="ru-RU" sz="900" u="none" dirty="0">
                <a:latin typeface="Arial" pitchFamily="34" charset="0"/>
                <a:cs typeface="Arial" pitchFamily="34" charset="0"/>
              </a:rPr>
              <a:t>Источник: </a:t>
            </a:r>
            <a:r>
              <a:rPr lang="en-GB" sz="90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900" u="non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9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609" y="1734985"/>
            <a:ext cx="96036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cs typeface="Arial" charset="0"/>
              </a:rPr>
              <a:t>Текущий статус реализации проекта</a:t>
            </a:r>
            <a:endParaRPr lang="ru-RU" sz="1500" b="1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3888" y="2256631"/>
            <a:ext cx="9445625" cy="381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Сравнительный анализ с международными университетами:</a:t>
            </a:r>
          </a:p>
          <a:p>
            <a:pPr lvl="1"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Проведены 9 из 14 запланированных интервью с представителями зарубежных университетов</a:t>
            </a:r>
          </a:p>
          <a:p>
            <a:pPr lvl="1"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Систематизируются собранные данные и вырабатываются предварительные гипотезы</a:t>
            </a:r>
          </a:p>
          <a:p>
            <a:pPr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Анализ текущего состояния НИТУ </a:t>
            </a:r>
            <a:r>
              <a:rPr lang="ru-RU" sz="1800" dirty="0" err="1" smtClean="0"/>
              <a:t>МИСиС</a:t>
            </a:r>
            <a:r>
              <a:rPr lang="ru-RU" sz="1800" dirty="0" smtClean="0"/>
              <a:t>:</a:t>
            </a:r>
          </a:p>
          <a:p>
            <a:pPr lvl="1"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Проведено более </a:t>
            </a:r>
            <a:r>
              <a:rPr lang="en-US" sz="1800" dirty="0" smtClean="0"/>
              <a:t>40</a:t>
            </a:r>
            <a:r>
              <a:rPr lang="ru-RU" sz="1800" dirty="0" smtClean="0"/>
              <a:t> очных интервью с сотрудниками </a:t>
            </a:r>
            <a:r>
              <a:rPr lang="ru-RU" sz="1800" dirty="0" err="1" smtClean="0"/>
              <a:t>МИСиС</a:t>
            </a:r>
            <a:r>
              <a:rPr lang="ru-RU" sz="1800" dirty="0" smtClean="0"/>
              <a:t> (Ректор, Проректоры, Директора Институтов, Заведующие кафедрами, Начальники Управлений)</a:t>
            </a:r>
          </a:p>
          <a:p>
            <a:pPr lvl="1"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Проведены интервью с двумя внешними экспертами – Ректором РЭШ, Ректором Московской школы управления СКОЛКОВО</a:t>
            </a:r>
          </a:p>
          <a:p>
            <a:pPr lvl="1"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Сформулированы предварительные выводы относительно сильных и слабых сторон Университета</a:t>
            </a:r>
          </a:p>
          <a:p>
            <a:pPr lvl="1" indent="-274320">
              <a:spcAft>
                <a:spcPts val="900"/>
              </a:spcAft>
              <a:buFont typeface="Arial" pitchFamily="34" charset="0"/>
              <a:buChar char="•"/>
            </a:pPr>
            <a:r>
              <a:rPr lang="ru-RU" sz="1800" dirty="0" smtClean="0"/>
              <a:t>Проводится дополнительный сбор информации для сравнительного анализа с международными университетами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Object 29" hidden="1"/>
          <p:cNvGraphicFramePr>
            <a:graphicFrameLocks noChangeAspect="1"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026" name="think-cell Slide" r:id="rId24" imgW="429" imgH="429" progId="TCLayout.ActiveDocument.1">
              <p:embed/>
            </p:oleObj>
          </a:graphicData>
        </a:graphic>
      </p:graphicFrame>
      <p:pic>
        <p:nvPicPr>
          <p:cNvPr id="1027" name="Picture 3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25" cstate="print">
            <a:grayscl/>
          </a:blip>
          <a:srcRect/>
          <a:stretch>
            <a:fillRect/>
          </a:stretch>
        </p:blipFill>
        <p:spPr bwMode="auto">
          <a:xfrm>
            <a:off x="7929476" y="2201695"/>
            <a:ext cx="763200" cy="10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yuri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grayscl/>
          </a:blip>
          <a:stretch>
            <a:fillRect/>
          </a:stretch>
        </p:blipFill>
        <p:spPr>
          <a:xfrm>
            <a:off x="602593" y="2201695"/>
            <a:ext cx="763200" cy="1015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i="0" dirty="0" smtClean="0">
                <a:latin typeface="+mn-lt"/>
              </a:rPr>
              <a:t>Команда </a:t>
            </a:r>
            <a:r>
              <a:rPr lang="en-US" i="0" dirty="0" smtClean="0">
                <a:latin typeface="+mn-lt"/>
              </a:rPr>
              <a:t>PwC</a:t>
            </a:r>
            <a:r>
              <a:rPr lang="ru-RU" i="0" dirty="0" smtClean="0">
                <a:latin typeface="+mn-lt"/>
              </a:rPr>
              <a:t> состоит из российских и международных консультантов</a:t>
            </a:r>
            <a:endParaRPr lang="ru-RU" i="0" dirty="0">
              <a:latin typeface="+mn-lt"/>
            </a:endParaRPr>
          </a:p>
        </p:txBody>
      </p:sp>
      <p:sp>
        <p:nvSpPr>
          <p:cNvPr id="7" name="Rectangle 4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87954" y="1849319"/>
            <a:ext cx="2328863" cy="5400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900" dirty="0"/>
          </a:p>
          <a:p>
            <a:pPr>
              <a:spcAft>
                <a:spcPct val="50000"/>
              </a:spcAft>
            </a:pPr>
            <a:endParaRPr lang="ru-RU" sz="800" dirty="0" smtClean="0"/>
          </a:p>
        </p:txBody>
      </p:sp>
      <p:sp>
        <p:nvSpPr>
          <p:cNvPr id="8" name="Text Box 3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87954" y="1849319"/>
            <a:ext cx="2329200" cy="32861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bg1"/>
                </a:solidFill>
              </a:rPr>
              <a:t>Лоран Пробст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7" cstate="print">
            <a:grayscl/>
          </a:blip>
          <a:srcRect/>
          <a:stretch>
            <a:fillRect/>
          </a:stretch>
        </p:blipFill>
        <p:spPr bwMode="blackWhite">
          <a:xfrm>
            <a:off x="3073679" y="2201695"/>
            <a:ext cx="704850" cy="1047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Rectangle 4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488017" y="2165231"/>
            <a:ext cx="18288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ru-RU" sz="1050" b="1" dirty="0"/>
              <a:t>Партнер</a:t>
            </a:r>
          </a:p>
          <a:p>
            <a:pPr algn="r">
              <a:defRPr/>
            </a:pPr>
            <a:r>
              <a:rPr lang="ru-RU" sz="1050" b="1" dirty="0"/>
              <a:t>Отдел консультационных услуг</a:t>
            </a:r>
          </a:p>
          <a:p>
            <a:pPr algn="r">
              <a:defRPr/>
            </a:pPr>
            <a:r>
              <a:rPr lang="ru-RU" sz="1050" b="1" dirty="0"/>
              <a:t>Люксембург</a:t>
            </a:r>
          </a:p>
        </p:txBody>
      </p:sp>
      <p:sp>
        <p:nvSpPr>
          <p:cNvPr id="12" name="Rectangle 4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34292" y="1849319"/>
            <a:ext cx="2329200" cy="54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ct val="50000"/>
              </a:spcAft>
              <a:defRPr/>
            </a:pPr>
            <a:endParaRPr lang="ru-RU" sz="900" dirty="0">
              <a:solidFill>
                <a:schemeClr val="bg1"/>
              </a:solidFill>
            </a:endParaRPr>
          </a:p>
          <a:p>
            <a:pPr>
              <a:spcAft>
                <a:spcPct val="50000"/>
              </a:spcAft>
              <a:defRPr/>
            </a:pPr>
            <a:endParaRPr lang="ru-RU" sz="900" dirty="0">
              <a:solidFill>
                <a:srgbClr val="23327D"/>
              </a:solidFill>
            </a:endParaRPr>
          </a:p>
          <a:p>
            <a:pPr>
              <a:spcAft>
                <a:spcPct val="50000"/>
              </a:spcAft>
              <a:defRPr/>
            </a:pPr>
            <a:endParaRPr lang="ru-RU" sz="900" dirty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defRPr/>
            </a:pPr>
            <a:endParaRPr lang="ru-RU" sz="900" dirty="0"/>
          </a:p>
          <a:p>
            <a:pPr>
              <a:defRPr/>
            </a:pPr>
            <a:endParaRPr lang="ru-RU" sz="900" dirty="0"/>
          </a:p>
          <a:p>
            <a:pPr>
              <a:lnSpc>
                <a:spcPts val="900"/>
              </a:lnSpc>
              <a:defRPr/>
            </a:pPr>
            <a:endParaRPr lang="ru-RU" sz="900" dirty="0"/>
          </a:p>
        </p:txBody>
      </p:sp>
      <p:sp>
        <p:nvSpPr>
          <p:cNvPr id="13" name="Text Box 3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34292" y="1849319"/>
            <a:ext cx="2329200" cy="32861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bg1"/>
                </a:solidFill>
              </a:rPr>
              <a:t>Эрика Монфардини</a:t>
            </a:r>
          </a:p>
        </p:txBody>
      </p:sp>
      <p:sp>
        <p:nvSpPr>
          <p:cNvPr id="14" name="Rectangle 4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02617" y="2182571"/>
            <a:ext cx="17196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ru-RU" sz="1050" b="1" dirty="0"/>
              <a:t>Директор</a:t>
            </a:r>
          </a:p>
          <a:p>
            <a:pPr algn="r">
              <a:defRPr/>
            </a:pPr>
            <a:r>
              <a:rPr lang="ru-RU" sz="1050" b="1" dirty="0"/>
              <a:t>Отдел консультационных услуг</a:t>
            </a:r>
          </a:p>
          <a:p>
            <a:pPr algn="r">
              <a:defRPr/>
            </a:pPr>
            <a:r>
              <a:rPr lang="ru-RU" sz="1050" b="1" dirty="0"/>
              <a:t>Люксембург</a:t>
            </a:r>
          </a:p>
        </p:txBody>
      </p:sp>
      <p:pic>
        <p:nvPicPr>
          <p:cNvPr id="16" name="Picture 17" descr="DisplayImage?personid=65120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8" cstate="print">
            <a:grayscl/>
          </a:blip>
          <a:srcRect/>
          <a:stretch>
            <a:fillRect/>
          </a:stretch>
        </p:blipFill>
        <p:spPr bwMode="auto">
          <a:xfrm>
            <a:off x="5517345" y="2201695"/>
            <a:ext cx="804863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4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65308" y="1849319"/>
            <a:ext cx="2329200" cy="5400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spcAft>
                <a:spcPct val="50000"/>
              </a:spcAft>
              <a:defRPr/>
            </a:pPr>
            <a:endParaRPr lang="ru-RU" sz="900" dirty="0"/>
          </a:p>
          <a:p>
            <a:pPr>
              <a:lnSpc>
                <a:spcPts val="1300"/>
              </a:lnSpc>
              <a:defRPr/>
            </a:pPr>
            <a:endParaRPr lang="ru-RU" sz="800" dirty="0" smtClean="0"/>
          </a:p>
          <a:p>
            <a:pPr>
              <a:lnSpc>
                <a:spcPts val="1100"/>
              </a:lnSpc>
              <a:defRPr/>
            </a:pPr>
            <a:endParaRPr lang="ru-RU" sz="800" dirty="0">
              <a:ea typeface="Times New Roman" pitchFamily="18" charset="0"/>
            </a:endParaRPr>
          </a:p>
        </p:txBody>
      </p:sp>
      <p:sp>
        <p:nvSpPr>
          <p:cNvPr id="18" name="Text Box 3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865308" y="1849319"/>
            <a:ext cx="2329200" cy="32861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Григорий Сидоров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9" name="Rectangle 4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470900" y="2192218"/>
            <a:ext cx="1723608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ru-RU" sz="1050" b="1" dirty="0" smtClean="0"/>
              <a:t>Старший менеджер</a:t>
            </a:r>
            <a:endParaRPr lang="ru-RU" sz="1050" b="1" dirty="0"/>
          </a:p>
          <a:p>
            <a:pPr algn="r">
              <a:defRPr/>
            </a:pPr>
            <a:r>
              <a:rPr lang="ru-RU" sz="1050" b="1" dirty="0"/>
              <a:t>Отдел консультационных услуг</a:t>
            </a:r>
          </a:p>
          <a:p>
            <a:pPr algn="r">
              <a:defRPr/>
            </a:pPr>
            <a:r>
              <a:rPr lang="ru-RU" sz="1050" b="1" dirty="0" smtClean="0"/>
              <a:t>Россия</a:t>
            </a:r>
            <a:endParaRPr lang="ru-RU" sz="1050" b="1" dirty="0"/>
          </a:p>
        </p:txBody>
      </p:sp>
      <p:sp>
        <p:nvSpPr>
          <p:cNvPr id="22" name="Rectangle 4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45056" y="1849319"/>
            <a:ext cx="2329200" cy="5400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ct val="50000"/>
              </a:spcAft>
              <a:defRPr/>
            </a:pPr>
            <a:endParaRPr lang="en-US" sz="900" dirty="0"/>
          </a:p>
          <a:p>
            <a:pPr>
              <a:spcAft>
                <a:spcPct val="50000"/>
              </a:spcAft>
              <a:defRPr/>
            </a:pPr>
            <a:endParaRPr lang="en-US" sz="900" dirty="0"/>
          </a:p>
          <a:p>
            <a:pPr>
              <a:spcAft>
                <a:spcPct val="50000"/>
              </a:spcAft>
              <a:defRPr/>
            </a:pPr>
            <a:endParaRPr lang="en-US" sz="900" dirty="0"/>
          </a:p>
          <a:p>
            <a:pPr>
              <a:spcAft>
                <a:spcPct val="50000"/>
              </a:spcAft>
              <a:defRPr/>
            </a:pPr>
            <a:endParaRPr lang="en-US" sz="900" dirty="0"/>
          </a:p>
          <a:p>
            <a:pPr>
              <a:spcAft>
                <a:spcPct val="50000"/>
              </a:spcAft>
              <a:defRPr/>
            </a:pPr>
            <a:endParaRPr lang="en-US" sz="900" dirty="0"/>
          </a:p>
          <a:p>
            <a:pPr>
              <a:spcAft>
                <a:spcPct val="50000"/>
              </a:spcAft>
              <a:defRPr/>
            </a:pPr>
            <a:endParaRPr lang="en-US" sz="900" dirty="0"/>
          </a:p>
          <a:p>
            <a:pPr>
              <a:spcAft>
                <a:spcPct val="50000"/>
              </a:spcAft>
              <a:defRPr/>
            </a:pPr>
            <a:endParaRPr lang="en-US" sz="900" dirty="0"/>
          </a:p>
        </p:txBody>
      </p:sp>
      <p:sp>
        <p:nvSpPr>
          <p:cNvPr id="23" name="Text Box 3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45056" y="1849319"/>
            <a:ext cx="2329200" cy="31115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Юрий Пуха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527593" y="3358703"/>
            <a:ext cx="2329200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anchor="t" anchorCtr="0">
            <a:spAutoFit/>
          </a:bodyPr>
          <a:lstStyle/>
          <a:p>
            <a:pPr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Юрий специализируется в следующих областях: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корпоративных и функциональных стратегий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корпоративных, продуктовых, функциональных стратегий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Организационный дизайн и реструктуризация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Оптимизация ключевых бизнес процессов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indent="-95250"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Некоторые проекты, выполненные в 2008 – 2011: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операционной модели и организации бизнес-процессов управления закупками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стратегии закупок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Повышение эффективности процессов и сокращение затрат в инфраструктурной компании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Стратегия развития медиа-холдинга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организационной структуры медиа-холдинга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концепции и внедрение системы управления на основе КПЭ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indent="-95250"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Образование: Лондонская школа бизнеса, MBA; МИФИ, специальность - прикладная математика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marL="180975" indent="-95250"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294967295"/>
            <p:custDataLst>
              <p:tags r:id="rId18"/>
            </p:custDataLst>
          </p:nvPr>
        </p:nvSpPr>
        <p:spPr>
          <a:xfrm>
            <a:off x="8287385" y="7375710"/>
            <a:ext cx="1785798" cy="168028"/>
          </a:xfrm>
          <a:prstGeom prst="rect">
            <a:avLst/>
          </a:prstGeom>
        </p:spPr>
        <p:txBody>
          <a:bodyPr/>
          <a:lstStyle/>
          <a:p>
            <a:pPr algn="r"/>
            <a:fld id="{3DB34CA6-25C2-42AD-9333-FAA84E58B057}" type="slidenum">
              <a:rPr lang="en-AU" sz="1100" smtClean="0">
                <a:latin typeface="+mn-lt"/>
              </a:rPr>
              <a:pPr algn="r"/>
              <a:t>6</a:t>
            </a:fld>
            <a:endParaRPr lang="ru-RU" sz="1100" dirty="0">
              <a:latin typeface="+mn-lt"/>
            </a:endParaRPr>
          </a:p>
        </p:txBody>
      </p:sp>
      <p:sp>
        <p:nvSpPr>
          <p:cNvPr id="31" name="Rectangle 4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038556" y="2165231"/>
            <a:ext cx="18288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ru-RU" sz="1050" b="1" dirty="0"/>
              <a:t>Партнер</a:t>
            </a:r>
          </a:p>
          <a:p>
            <a:pPr algn="r">
              <a:defRPr/>
            </a:pPr>
            <a:r>
              <a:rPr lang="ru-RU" sz="1050" b="1" dirty="0"/>
              <a:t>Отдел консультационных услуг</a:t>
            </a:r>
          </a:p>
          <a:p>
            <a:pPr algn="r">
              <a:defRPr/>
            </a:pPr>
            <a:r>
              <a:rPr lang="ru-RU" sz="1050" b="1" dirty="0" smtClean="0"/>
              <a:t>Россия</a:t>
            </a:r>
            <a:endParaRPr lang="ru-RU" sz="1050" b="1" dirty="0"/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7861300" y="3358703"/>
            <a:ext cx="2329200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anchor="t" anchorCtr="0">
            <a:spAutoFit/>
          </a:bodyPr>
          <a:lstStyle/>
          <a:p>
            <a:pPr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Григорий специализируется в следующих областях: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корпоративных и функциональных стратегий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Анализ и прогнозирование рынка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Организационный дизайн и реструктуризация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Повышение операционной эффективности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indent="-95250"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Некоторые проекты, выполненные в 2008 – 2011: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стратегии для индустриальной зоны в России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стратегии развития для крупного музея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Постановка функции закупок  для некоммерческого фонда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стратегии закупок для инфраструктурной компании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Разработка стратегии развития мобильного бизнеса для крупного телекоммуникационного оператора в России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Реструктуризация крупного металлургического холдинга</a:t>
            </a: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indent="-95250">
              <a:tabLst>
                <a:tab pos="358775" algn="l"/>
                <a:tab pos="1079500" algn="l"/>
                <a:tab pos="3275013" algn="l"/>
              </a:tabLst>
              <a:defRPr/>
            </a:pPr>
            <a:r>
              <a:rPr lang="ru-RU" sz="800" dirty="0" smtClean="0">
                <a:ea typeface="Times New Roman" pitchFamily="18" charset="0"/>
              </a:rPr>
              <a:t>Образование: МГУ им. Ломоносова, факультет вычислительной математики, специальность – прикладная математика</a:t>
            </a:r>
          </a:p>
          <a:p>
            <a:pPr indent="-95250"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marL="180975" indent="-95250"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</p:txBody>
      </p: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5433533" y="3358703"/>
            <a:ext cx="2329200" cy="399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anchor="t" anchorCtr="0">
            <a:spAutoFit/>
          </a:bodyPr>
          <a:lstStyle/>
          <a:p>
            <a:pPr>
              <a:lnSpc>
                <a:spcPts val="900"/>
              </a:lnSpc>
              <a:defRPr/>
            </a:pPr>
            <a:r>
              <a:rPr lang="ru-RU" sz="800" dirty="0" smtClean="0"/>
              <a:t>Эрика занимает должность директора в подразделении консультационных услуг и специализируется в области стратегического планирования и реструктуризации образовательных учреждений. </a:t>
            </a:r>
          </a:p>
          <a:p>
            <a:pPr>
              <a:lnSpc>
                <a:spcPts val="900"/>
              </a:lnSpc>
              <a:defRPr/>
            </a:pPr>
            <a:endParaRPr lang="ru-RU" sz="800" dirty="0" smtClean="0"/>
          </a:p>
          <a:p>
            <a:pPr>
              <a:lnSpc>
                <a:spcPts val="900"/>
              </a:lnSpc>
              <a:defRPr/>
            </a:pPr>
            <a:r>
              <a:rPr lang="ru-RU" sz="800" dirty="0" smtClean="0"/>
              <a:t>Совсем недавно Эрика закончила работу над проектом для </a:t>
            </a:r>
            <a:r>
              <a:rPr lang="ru-RU" sz="800" dirty="0" err="1" smtClean="0"/>
              <a:t>Сколковского</a:t>
            </a:r>
            <a:r>
              <a:rPr lang="ru-RU" sz="800" dirty="0" smtClean="0"/>
              <a:t> института технологий в России. Она также принимала участие в разработке стратегического плана и бизнес-плана для центра прикладных исследований во Франции, в основе которого лежат три компоненты: образование, исследования и клиническая деятельность.</a:t>
            </a:r>
          </a:p>
          <a:p>
            <a:pPr>
              <a:lnSpc>
                <a:spcPts val="900"/>
              </a:lnSpc>
              <a:defRPr/>
            </a:pPr>
            <a:endParaRPr lang="ru-RU" sz="800" dirty="0" smtClean="0"/>
          </a:p>
          <a:p>
            <a:pPr>
              <a:lnSpc>
                <a:spcPts val="900"/>
              </a:lnSpc>
              <a:defRPr/>
            </a:pPr>
            <a:r>
              <a:rPr lang="ru-RU" sz="800" dirty="0" smtClean="0"/>
              <a:t>В </a:t>
            </a:r>
            <a:r>
              <a:rPr lang="ru-RU" sz="800" dirty="0" err="1" smtClean="0"/>
              <a:t>PwC</a:t>
            </a:r>
            <a:r>
              <a:rPr lang="ru-RU" sz="800" dirty="0" smtClean="0"/>
              <a:t> Эрика участвует в проектах, связанных с экономическим развитием, сотрудничеством с Еврокомиссией и некоторыми регионами ЕС в рамках разработки стратегии формирования </a:t>
            </a:r>
            <a:r>
              <a:rPr lang="ru-RU" sz="800" dirty="0" err="1" smtClean="0"/>
              <a:t>биокластеров</a:t>
            </a:r>
            <a:r>
              <a:rPr lang="ru-RU" sz="800" dirty="0" smtClean="0"/>
              <a:t>, в частности, с целью определения критических факторов успеха, КПЭ и разработки планов реализации роста и развития. </a:t>
            </a:r>
          </a:p>
          <a:p>
            <a:pPr>
              <a:lnSpc>
                <a:spcPts val="900"/>
              </a:lnSpc>
              <a:defRPr/>
            </a:pPr>
            <a:r>
              <a:rPr lang="ru-RU" sz="800" dirty="0" smtClean="0"/>
              <a:t>Эрика окончила факультет ветеринарии Миланского университета в Италии. Она также имеет степень кандидата наук в области ветеринарии, присужденную ей </a:t>
            </a:r>
            <a:r>
              <a:rPr lang="ru-RU" sz="800" dirty="0" err="1" smtClean="0"/>
              <a:t>Гентским</a:t>
            </a:r>
            <a:r>
              <a:rPr lang="ru-RU" sz="800" dirty="0" smtClean="0"/>
              <a:t> университетом в Бельгии. </a:t>
            </a:r>
          </a:p>
          <a:p>
            <a:pPr indent="-95250"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marL="180975" indent="-95250">
              <a:buFont typeface="Arial" pitchFamily="34" charset="0"/>
              <a:buChar char="•"/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  <a:p>
            <a:pPr marL="180975" indent="-95250">
              <a:tabLst>
                <a:tab pos="358775" algn="l"/>
                <a:tab pos="1079500" algn="l"/>
                <a:tab pos="3275013" algn="l"/>
              </a:tabLst>
              <a:defRPr/>
            </a:pPr>
            <a:endParaRPr lang="ru-RU" sz="800" dirty="0" smtClean="0">
              <a:ea typeface="Times New Roman" pitchFamily="18" charset="0"/>
            </a:endParaRPr>
          </a:p>
        </p:txBody>
      </p:sp>
      <p:sp>
        <p:nvSpPr>
          <p:cNvPr id="35" name="Rectangle 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84500" y="3358703"/>
            <a:ext cx="2329200" cy="367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anchor="ctr">
            <a:spAutoFit/>
          </a:bodyPr>
          <a:lstStyle/>
          <a:p>
            <a:pPr>
              <a:lnSpc>
                <a:spcPts val="700"/>
              </a:lnSpc>
              <a:spcAft>
                <a:spcPct val="50000"/>
              </a:spcAft>
            </a:pPr>
            <a:r>
              <a:rPr lang="ru-RU" sz="800" dirty="0" smtClean="0"/>
              <a:t>Лоран Пробст занимает должность партнера и руководит практикой, фокусирующейся на оказании услуг для образовательных учреждений.</a:t>
            </a:r>
          </a:p>
          <a:p>
            <a:pPr>
              <a:lnSpc>
                <a:spcPts val="700"/>
              </a:lnSpc>
              <a:spcAft>
                <a:spcPct val="50000"/>
              </a:spcAft>
            </a:pPr>
            <a:r>
              <a:rPr lang="ru-RU" sz="800" dirty="0" smtClean="0"/>
              <a:t>В течение последних 5 лет он специализируются на вопросах экономического развития, занимаясь, в частности, разработкой стратегических планов и выстраиванием партнерских отношений между университетами, ВУЗами, компаниями и организациями венчурного финансирования в области науки и соответствующих информационных технологий.</a:t>
            </a:r>
          </a:p>
          <a:p>
            <a:pPr>
              <a:lnSpc>
                <a:spcPts val="700"/>
              </a:lnSpc>
              <a:spcAft>
                <a:spcPct val="50000"/>
              </a:spcAft>
            </a:pPr>
            <a:r>
              <a:rPr lang="ru-RU" sz="800" dirty="0" smtClean="0"/>
              <a:t>В настоящее время консультирует целый ряд кластеров, регионов и городов в разных странах мира по вопросам их популяризации на мировой арене посредством развития образования, науки и финансовой деятельности университетов, вузов, компаний и государственных организаций.</a:t>
            </a:r>
          </a:p>
          <a:p>
            <a:pPr>
              <a:lnSpc>
                <a:spcPts val="700"/>
              </a:lnSpc>
              <a:spcAft>
                <a:spcPct val="50000"/>
              </a:spcAft>
            </a:pPr>
            <a:r>
              <a:rPr lang="ru-RU" sz="800" dirty="0" smtClean="0"/>
              <a:t>До прихода в </a:t>
            </a:r>
            <a:r>
              <a:rPr lang="ru-RU" sz="800" dirty="0" err="1" smtClean="0"/>
              <a:t>PwC</a:t>
            </a:r>
            <a:r>
              <a:rPr lang="ru-RU" sz="800" dirty="0" smtClean="0"/>
              <a:t> Лоран Пробст возглавлял департамент оценки и качества в </a:t>
            </a:r>
            <a:r>
              <a:rPr lang="ru-RU" sz="800" dirty="0" err="1" smtClean="0"/>
              <a:t>Eurostat</a:t>
            </a:r>
            <a:r>
              <a:rPr lang="ru-RU" sz="800" dirty="0" smtClean="0"/>
              <a:t> (статистического управления в структурах Европейского Союза). </a:t>
            </a:r>
          </a:p>
          <a:p>
            <a:pPr>
              <a:lnSpc>
                <a:spcPts val="700"/>
              </a:lnSpc>
              <a:spcAft>
                <a:spcPct val="50000"/>
              </a:spcAft>
            </a:pPr>
            <a:r>
              <a:rPr lang="ru-RU" sz="800" dirty="0" smtClean="0"/>
              <a:t>Лоран Пробст входит в состав Комитета по надзору за рыночной деятельностью Люксембурга, работой которого руководит Департамент финансового надзора.</a:t>
            </a:r>
          </a:p>
          <a:p>
            <a:pPr>
              <a:lnSpc>
                <a:spcPts val="700"/>
              </a:lnSpc>
              <a:spcAft>
                <a:spcPct val="50000"/>
              </a:spcAft>
            </a:pPr>
            <a:r>
              <a:rPr lang="ru-RU" sz="800" dirty="0" smtClean="0"/>
              <a:t>Лоран Пробст окончил Высшую коммерческую школу (</a:t>
            </a:r>
            <a:r>
              <a:rPr lang="ru-RU" sz="800" dirty="0" err="1" smtClean="0"/>
              <a:t>Institut</a:t>
            </a:r>
            <a:r>
              <a:rPr lang="ru-RU" sz="800" dirty="0" smtClean="0"/>
              <a:t/>
            </a:r>
            <a:r>
              <a:rPr lang="ru-RU" sz="800" dirty="0" err="1" smtClean="0"/>
              <a:t>Supérieur</a:t>
            </a:r>
            <a:r>
              <a:rPr lang="ru-RU" sz="800" dirty="0" smtClean="0"/>
              <a:t/>
            </a:r>
            <a:r>
              <a:rPr lang="ru-RU" sz="800" dirty="0" err="1" smtClean="0"/>
              <a:t>de</a:t>
            </a:r>
            <a:r>
              <a:rPr lang="ru-RU" sz="800" dirty="0" smtClean="0"/>
              <a:t/>
            </a:r>
            <a:r>
              <a:rPr lang="ru-RU" sz="800" dirty="0" err="1" smtClean="0"/>
              <a:t>Commerce</a:t>
            </a:r>
            <a:r>
              <a:rPr lang="ru-RU" sz="800" dirty="0" smtClean="0"/>
              <a:t>) в Париже и имеет дополнительный диплом по специальности "Надзор за деятельностью предприятий" (</a:t>
            </a:r>
            <a:r>
              <a:rPr lang="ru-RU" sz="800" dirty="0" err="1" smtClean="0"/>
              <a:t>Diplôme</a:t>
            </a:r>
            <a:r>
              <a:rPr lang="ru-RU" sz="800" dirty="0" smtClean="0"/>
              <a:t/>
            </a:r>
            <a:r>
              <a:rPr lang="ru-RU" sz="800" dirty="0" err="1" smtClean="0"/>
              <a:t>complémentaire</a:t>
            </a:r>
            <a:r>
              <a:rPr lang="ru-RU" sz="800" dirty="0" smtClean="0"/>
              <a:t/>
            </a:r>
            <a:r>
              <a:rPr lang="ru-RU" sz="800" dirty="0" err="1" smtClean="0"/>
              <a:t>pour</a:t>
            </a:r>
            <a:r>
              <a:rPr lang="ru-RU" sz="800" dirty="0" smtClean="0"/>
              <a:t/>
            </a:r>
            <a:r>
              <a:rPr lang="ru-RU" sz="800" dirty="0" err="1" smtClean="0"/>
              <a:t>réviseur</a:t>
            </a:r>
            <a:r>
              <a:rPr lang="ru-RU" sz="800" dirty="0" smtClean="0"/>
              <a:t/>
            </a:r>
            <a:r>
              <a:rPr lang="ru-RU" sz="800" dirty="0" err="1" smtClean="0"/>
              <a:t>d’entreprise</a:t>
            </a:r>
            <a:r>
              <a:rPr lang="ru-RU" sz="800" dirty="0" smtClean="0"/>
              <a:t>).</a:t>
            </a:r>
          </a:p>
        </p:txBody>
      </p:sp>
      <p:sp>
        <p:nvSpPr>
          <p:cNvPr id="36" name="TextBox 93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08609" y="1494631"/>
            <a:ext cx="96036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cs typeface="Arial" charset="0"/>
              </a:rPr>
              <a:t>Руководство проектом</a:t>
            </a:r>
            <a:endParaRPr lang="ru-RU" sz="1500" b="1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sp>
        <p:nvSpPr>
          <p:cNvPr id="37" name="Source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01722" y="7402807"/>
            <a:ext cx="8063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marL="419100" indent="-419100"/>
            <a:r>
              <a:rPr lang="ru-RU" sz="900" u="none" dirty="0">
                <a:latin typeface="Arial" pitchFamily="34" charset="0"/>
                <a:cs typeface="Arial" pitchFamily="34" charset="0"/>
              </a:rPr>
              <a:t>Источник: </a:t>
            </a:r>
            <a:r>
              <a:rPr lang="en-GB" sz="90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900" u="none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3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dlwwC7vpEWXIVYDkS..u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Uj3DchSkWPdPzAkANNo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ecOrAOL0el773Icb0H_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Uj3DchSkWPdPzAkANNo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zFVvOGR40qZ6CBEs.BwH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UqKvf90WUalatm41YPBb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WfckHekEa72pCmdK02O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GgBln8JEqWI3nFhogkR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f5JNqDEqNnhjnDVCke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d3s2.lNU2POXwBiL22_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eXiKzKDT0ufJdZTrP5dX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j4OYLv3YEyNohIPEeMb1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mJYCh760yuz8e7cqoHn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KrA838nIkqWa9y8FaHsJ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J1RA_9bPkC1m55h25jQw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_SfdtVhNkCaCWtTeh9Yz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G1oNLQzZUi2m1aLLm3rV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DLfkWZpfEyxsL7bh2xtE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cBx4tZF8EGdTLGo920ui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mFgkZ4rkugbLhXYL5yA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yJg5HLZkO4uoOQsnnfM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5EbeUhHrEKKK0BM3_GXo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DZ1wA.make4KbUdWM8Ss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5B71mBjZE6o6gmIyCk15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p.zZbiV2EWj8v1D1j_DB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93qajkT0WS4FURlgkm6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DlBAP8t06naRDfRuJcz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ecOrAOL0el773Icb0H_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tEqrowGE2ivWkQ6IF7I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6NW1ySyUSC6JEckCh2C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tEqrowGE2ivWkQ6IF7I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6NW1ySyUSC6JEckCh2C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l9WOz8PE6KW_z06gr9O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u9gaP.rkeZKaoEIVLjw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Z7v7FIOvUujrleiMDJjg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l9WOz8PE6KW_z06gr9O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tEqrowGE2ivWkQ6IF7I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6NW1ySyUSC6JEckCh2C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tEqrowGE2ivWkQ6IF7I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6NW1ySyUSC6JEckCh2C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tEqrowGE2ivWkQ6IF7I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6NW1ySyUSC6JEckCh2C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4hS7hiV02qC38kzExP6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pCT5a5DK0azvzKnuccnZ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zZmjo6rBkOf.X8KTeTip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80c63zzE6hehT7yDMa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0lBNGmHUWYuSc_ERhYB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zyusQCGUKfYFuqZFLnK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2xa.UjV4kiuDLxmsNiAx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7GK165BNU6YCEWdeVyec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BZkY0.Oh0.AHmmmFSztP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D.ZvahCKEWquxD5E3JA5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tyPRQv_tUuo.LDLrHyar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bPVqJeLMUuPd2nvBiHwD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MKdTwzASkGji41PIkHCO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obihupu0e0MuPtyLy34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7y9YoreY0Cnmgrz80JUb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vX26Rlok6c4D1.P.k00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BMT2O_MUCoFCd563bq2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.vOs9QNke6lr.mvMs4.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rir4TlDEaKIFZQ5fHBm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bBL.fUIe0uWTru8EmYK2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gvDmUeb0ur16ll7hgOJ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ocAEx3U7UiHuZjLjyKJW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tU3iHFJukiQXiHakETTx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aKj4iTGU.Hzyo_tQv5s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sELa0P_0O2JL783yL6t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QTbQ5H8kC3JBE3Eolc0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rP_X_1RUiFszTknkWcn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l31jFuveEOcmHNy2A_75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c4IVVr8E27RhD2SkC0k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405.Bxk2siEA4PQ_5S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uyHPKrskyCj4xmBdHoV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BP3N4dQU.X2tgVJpiOO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JI7PeQNpka6I8jCeBEzo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Me_6LhA0iv5eHk6G8gN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IcxWCYBAECUbsBMGY2.X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1lFcILT.EelZO2DjF4WJ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yUzEujSk.Mo27rhsigM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6b1GG.23kqvDlVYmSZbS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IU1AHl7d02kgV3WgBY18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0TQtPKTSEe8LTjq_yNbR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0U9w4OgkG0vzxNmIyE9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FjddXPPkqbvH7eBWzUK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oH1LOwdXEO2aGYgy.Qle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.NFW5svaE6g_479pKpwa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3Rhddg9Uu5bMt6.tRm1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E3NmHtqkkCxGzG6B8mvi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CdhTzG5ke0X.pB2Sfc8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3WedA2YlEqQlzSdX7oBs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.cpVeFgsUa3A89jLnUTh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NTVTlZ2keftpfLVBzJH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mBOlpcIkuEQkySxnc.z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3i02bhVkuV5ruh.OBdu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7sFnlltrkGPypmldW9aN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upnWAexkOnnjREoNIei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NmawJ8yUSrTZKebNFKV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Z4NtGsoUyo2JrBde0_k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RXwPwrikCFWJAU988Qu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fsNH6C3k6aIkMu4kwxJ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7.bU_OfekiJC5MPcNS4o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SsVpzR7k2V.PuWYjHPV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RIGHT" val="Templeton &amp; Webster GmbH"/>
  <p:tag name="MASTERVERSION" val="1_1"/>
  <p:tag name="SLIDEMODDATE" val="27.02.05"/>
  <p:tag name="S_LAYOUT" val="CENT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33a84WkGhCeAOoblxq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Uj3DchSkWPdPzAkANNo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UqKvf90WUalatm41YPBb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Qht2gbfku1GBAdBwn64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01xthe_dkOZrBce5tmYQ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ZVuGbwEE.5sN08SoxgV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ctJtdRLUaSW.7rjL_Kg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4okbBL3rEyU._ESy5TLc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BQhLAF2YU67dl6FcfAh1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2v4pNpdU2ms6jFD8sUU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jTcthGYqESib6MVPE5R6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0N77amTAE6394NnAZn_P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r57rDKBE6HhxFsX66EW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QMTMyZE.HelCKDZUd0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8zJoeRyU.XtR5tBQHKM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Dv1EViWEm7.gkAkzYg7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Jw77jm0UeQAKt3YmGopg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OmHlvow0GNoED5mRGee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DB17aFNY0.gwD6nLKzXk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5_JEr1mFkaQVE2yQH7Dw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io5rtML0yhmfOvFTS2E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oLsEraQ9UmbxlME9tSFmg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UqKvf90WUalatm41YPBb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Uj3DchSkWPdPzAkANNoQ"/>
</p:tagLst>
</file>

<file path=ppt/theme/theme1.xml><?xml version="1.0" encoding="utf-8"?>
<a:theme xmlns:a="http://schemas.openxmlformats.org/drawingml/2006/main" name="Russian presentation">
  <a:themeElements>
    <a:clrScheme name="PwC Red">
      <a:dk1>
        <a:srgbClr val="000000"/>
      </a:dk1>
      <a:lt1>
        <a:srgbClr val="FFFFFF"/>
      </a:lt1>
      <a:dk2>
        <a:srgbClr val="E0301E"/>
      </a:dk2>
      <a:lt2>
        <a:srgbClr val="FFFFFF"/>
      </a:lt2>
      <a:accent1>
        <a:srgbClr val="E0301E"/>
      </a:accent1>
      <a:accent2>
        <a:srgbClr val="A32020"/>
      </a:accent2>
      <a:accent3>
        <a:srgbClr val="DB536A"/>
      </a:accent3>
      <a:accent4>
        <a:srgbClr val="602320"/>
      </a:accent4>
      <a:accent5>
        <a:srgbClr val="FFB600"/>
      </a:accent5>
      <a:accent6>
        <a:srgbClr val="DC6900"/>
      </a:accent6>
      <a:hlink>
        <a:srgbClr val="E0301E"/>
      </a:hlink>
      <a:folHlink>
        <a:srgbClr val="E0301E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noFill/>
        <a:ln w="3175">
          <a:noFill/>
        </a:ln>
      </a:spPr>
      <a:bodyPr rtlCol="0" anchor="ctr"/>
      <a:lstStyle>
        <a:defPPr>
          <a:defRPr sz="9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Russian presentation">
  <a:themeElements>
    <a:clrScheme name="PwC Burgundy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602320"/>
      </a:accent3>
      <a:accent4>
        <a:srgbClr val="DB536A"/>
      </a:accent4>
      <a:accent5>
        <a:srgbClr val="DC6900"/>
      </a:accent5>
      <a:accent6>
        <a:srgbClr val="FFB600"/>
      </a:accent6>
      <a:hlink>
        <a:srgbClr val="A32020"/>
      </a:hlink>
      <a:folHlink>
        <a:srgbClr val="A3202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noFill/>
        <a:ln w="3175">
          <a:noFill/>
        </a:ln>
      </a:spPr>
      <a:bodyPr rtlCol="0" anchor="ctr"/>
      <a:lstStyle>
        <a:defPPr>
          <a:defRPr sz="9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wC Red">
    <a:dk1>
      <a:srgbClr val="000000"/>
    </a:dk1>
    <a:lt1>
      <a:srgbClr val="FFFFFF"/>
    </a:lt1>
    <a:dk2>
      <a:srgbClr val="E0301E"/>
    </a:dk2>
    <a:lt2>
      <a:srgbClr val="FFFFFF"/>
    </a:lt2>
    <a:accent1>
      <a:srgbClr val="E0301E"/>
    </a:accent1>
    <a:accent2>
      <a:srgbClr val="A32020"/>
    </a:accent2>
    <a:accent3>
      <a:srgbClr val="DB536A"/>
    </a:accent3>
    <a:accent4>
      <a:srgbClr val="602320"/>
    </a:accent4>
    <a:accent5>
      <a:srgbClr val="FFB600"/>
    </a:accent5>
    <a:accent6>
      <a:srgbClr val="DC6900"/>
    </a:accent6>
    <a:hlink>
      <a:srgbClr val="E0301E"/>
    </a:hlink>
    <a:folHlink>
      <a:srgbClr val="E0301E"/>
    </a:folHlink>
  </a:clrScheme>
</a:themeOverride>
</file>

<file path=ppt/theme/themeOverride2.xml><?xml version="1.0" encoding="utf-8"?>
<a:themeOverride xmlns:a="http://schemas.openxmlformats.org/drawingml/2006/main">
  <a:clrScheme name="PwC Red">
    <a:dk1>
      <a:srgbClr val="000000"/>
    </a:dk1>
    <a:lt1>
      <a:srgbClr val="FFFFFF"/>
    </a:lt1>
    <a:dk2>
      <a:srgbClr val="E0301E"/>
    </a:dk2>
    <a:lt2>
      <a:srgbClr val="FFFFFF"/>
    </a:lt2>
    <a:accent1>
      <a:srgbClr val="E0301E"/>
    </a:accent1>
    <a:accent2>
      <a:srgbClr val="A32020"/>
    </a:accent2>
    <a:accent3>
      <a:srgbClr val="DB536A"/>
    </a:accent3>
    <a:accent4>
      <a:srgbClr val="602320"/>
    </a:accent4>
    <a:accent5>
      <a:srgbClr val="FFB600"/>
    </a:accent5>
    <a:accent6>
      <a:srgbClr val="DC6900"/>
    </a:accent6>
    <a:hlink>
      <a:srgbClr val="E0301E"/>
    </a:hlink>
    <a:folHlink>
      <a:srgbClr val="E0301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12402</TotalTime>
  <Words>1097</Words>
  <Application>Microsoft Office PowerPoint</Application>
  <PresentationFormat>Custom</PresentationFormat>
  <Paragraphs>196</Paragraphs>
  <Slides>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Russian presentation</vt:lpstr>
      <vt:lpstr>1_Russian presentation</vt:lpstr>
      <vt:lpstr>think-cell Slide</vt:lpstr>
      <vt:lpstr>Разработка Стратегии развития Национального исследовательского технологического университета «МИСиС» на 2012-2027 гг. </vt:lpstr>
      <vt:lpstr>Цели, задачи и результаты проекта</vt:lpstr>
      <vt:lpstr>Проект разделен на три последовательных этапа, до конца 2011 г. мы планируем завершить Этап 1</vt:lpstr>
      <vt:lpstr>Выполнение работ Этапа 1 осуществляется в соответствии с намеченным планом </vt:lpstr>
      <vt:lpstr>На текущий момент собрана большая часть внутренней и внешней информации, мы приступаем к формулированию выводов  </vt:lpstr>
      <vt:lpstr>Команда PwC состоит из российских и международных консультантов</vt:lpstr>
    </vt:vector>
  </TitlesOfParts>
  <Company>PwC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Full Name</cp:lastModifiedBy>
  <cp:revision>565</cp:revision>
  <cp:lastPrinted>2011-11-10T11:32:24Z</cp:lastPrinted>
  <dcterms:created xsi:type="dcterms:W3CDTF">2010-09-07T13:26:45Z</dcterms:created>
  <dcterms:modified xsi:type="dcterms:W3CDTF">2011-12-16T06:06:55Z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B template version">
    <vt:lpwstr>6</vt:lpwstr>
  </property>
  <property fmtid="{D5CDD505-2E9C-101B-9397-08002B2CF9AE}" pid="3" name="TB template type">
    <vt:lpwstr>Onscreen</vt:lpwstr>
  </property>
  <property fmtid="{D5CDD505-2E9C-101B-9397-08002B2CF9AE}" pid="4" name="Template created by">
    <vt:lpwstr>PwC</vt:lpwstr>
  </property>
  <property fmtid="{D5CDD505-2E9C-101B-9397-08002B2CF9AE}" pid="5" name="Template version">
    <vt:lpwstr>6</vt:lpwstr>
  </property>
</Properties>
</file>