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25"/>
  </p:notesMasterIdLst>
  <p:sldIdLst>
    <p:sldId id="256" r:id="rId2"/>
    <p:sldId id="274" r:id="rId3"/>
    <p:sldId id="276" r:id="rId4"/>
    <p:sldId id="275" r:id="rId5"/>
    <p:sldId id="257" r:id="rId6"/>
    <p:sldId id="277" r:id="rId7"/>
    <p:sldId id="278" r:id="rId8"/>
    <p:sldId id="279" r:id="rId9"/>
    <p:sldId id="280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70" r:id="rId22"/>
    <p:sldId id="271" r:id="rId23"/>
    <p:sldId id="272" r:id="rId24"/>
  </p:sldIdLst>
  <p:sldSz cx="24382413" cy="13716000"/>
  <p:notesSz cx="6858000" cy="9144000"/>
  <p:embeddedFontLst>
    <p:embeddedFont>
      <p:font typeface="TT Norms Pro Medium" panose="02000803030000020004" pitchFamily="2" charset="0"/>
      <p:regular r:id="rId26"/>
      <p:italic r:id="rId27"/>
    </p:embeddedFont>
    <p:embeddedFont>
      <p:font typeface="Tahoma" panose="020B0604030504040204" pitchFamily="34" charset="0"/>
      <p:regular r:id="rId28"/>
      <p:bold r:id="rId29"/>
      <p:italic r:id="rId30"/>
    </p:embeddedFont>
    <p:embeddedFont>
      <p:font typeface="TT Norms Pro" panose="02000503030000020003" pitchFamily="2" charset="0"/>
      <p:regular r:id="rId31"/>
      <p:bold r:id="rId32"/>
      <p:italic r:id="rId33"/>
      <p:bold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custDataLst>
    <p:tags r:id="rId39"/>
  </p:custDataLst>
  <p:defaultTextStyle>
    <a:defPPr>
      <a:defRPr lang="ru-RU"/>
    </a:defPPr>
    <a:lvl1pPr marL="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6" userDrawn="1">
          <p15:clr>
            <a:srgbClr val="A4A3A4"/>
          </p15:clr>
        </p15:guide>
        <p15:guide id="2" pos="1507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77" autoAdjust="0"/>
    <p:restoredTop sz="84284" autoAdjust="0"/>
  </p:normalViewPr>
  <p:slideViewPr>
    <p:cSldViewPr snapToGrid="0" showGuides="1">
      <p:cViewPr varScale="1">
        <p:scale>
          <a:sx n="49" d="100"/>
          <a:sy n="49" d="100"/>
        </p:scale>
        <p:origin x="504" y="60"/>
      </p:cViewPr>
      <p:guideLst>
        <p:guide orient="horz" pos="7926"/>
        <p:guide pos="1507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508" y="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712980129561389E-2"/>
          <c:y val="7.7782814609507089E-2"/>
          <c:w val="0.81404948342675998"/>
          <c:h val="0.803513796460052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317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1-61F7-4D72-95F0-D69FFA94E563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3-61F7-4D72-95F0-D69FFA94E563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5-61F7-4D72-95F0-D69FFA94E563}"/>
              </c:ext>
            </c:extLst>
          </c:dPt>
          <c:cat>
            <c:strRef>
              <c:f>Лист1!$A$2:$A$4</c:f>
              <c:strCache>
                <c:ptCount val="3"/>
                <c:pt idx="0">
                  <c:v>столбец 1</c:v>
                </c:pt>
                <c:pt idx="2">
                  <c:v>столбец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55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1F7-4D72-95F0-D69FFA94E5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35"/>
        <c:holeSize val="79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712980129561389E-2"/>
          <c:y val="7.7782814609507089E-2"/>
          <c:w val="0.81404948342675998"/>
          <c:h val="0.803513796460052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317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1-6A11-413C-BC18-33F09E3D73A4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3-6A11-413C-BC18-33F09E3D73A4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5-6A11-413C-BC18-33F09E3D73A4}"/>
              </c:ext>
            </c:extLst>
          </c:dPt>
          <c:cat>
            <c:strRef>
              <c:f>Лист1!$A$2:$A$4</c:f>
              <c:strCache>
                <c:ptCount val="3"/>
                <c:pt idx="0">
                  <c:v>столбец 1</c:v>
                </c:pt>
                <c:pt idx="2">
                  <c:v>столбец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55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A11-413C-BC18-33F09E3D7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35"/>
        <c:holeSize val="79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98891163460541"/>
          <c:y val="0.11744991361824186"/>
          <c:w val="0.8662961751037217"/>
          <c:h val="0.786095424761102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5"/>
            </a:solidFill>
            <a:ln w="10160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136-4F77-8E9A-FB102B5EB7FB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136-4F77-8E9A-FB102B5EB7F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136-4F77-8E9A-FB102B5EB7F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136-4F77-8E9A-FB102B5EB7F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900" b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220</c:v>
                </c:pt>
                <c:pt idx="1">
                  <c:v>320</c:v>
                </c:pt>
                <c:pt idx="2">
                  <c:v>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136-4F77-8E9A-FB102B5EB7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  <a:ln w="101600"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900" b="0">
                    <a:solidFill>
                      <a:schemeClr val="tx2"/>
                    </a:solidFill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330</c:v>
                </c:pt>
                <c:pt idx="1">
                  <c:v>380</c:v>
                </c:pt>
                <c:pt idx="2">
                  <c:v>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136-4F77-8E9A-FB102B5EB7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3"/>
            </a:solidFill>
            <a:ln w="101600"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900" b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290</c:v>
                </c:pt>
                <c:pt idx="1">
                  <c:v>440</c:v>
                </c:pt>
                <c:pt idx="2">
                  <c:v>580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136-4F77-8E9A-FB102B5EB7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1"/>
            </a:solidFill>
            <a:ln w="101600"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900" b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490</c:v>
                </c:pt>
                <c:pt idx="1">
                  <c:v>510</c:v>
                </c:pt>
                <c:pt idx="2">
                  <c:v>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136-4F77-8E9A-FB102B5EB7F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0"/>
        <c:overlap val="-20"/>
        <c:axId val="34065792"/>
        <c:axId val="33428608"/>
      </c:barChart>
      <c:catAx>
        <c:axId val="34065792"/>
        <c:scaling>
          <c:orientation val="minMax"/>
        </c:scaling>
        <c:delete val="1"/>
        <c:axPos val="b"/>
        <c:majorGridlines>
          <c:spPr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one"/>
        <c:crossAx val="33428608"/>
        <c:crossesAt val="10"/>
        <c:auto val="1"/>
        <c:lblAlgn val="ctr"/>
        <c:lblOffset val="100"/>
        <c:tickMarkSkip val="1"/>
        <c:noMultiLvlLbl val="0"/>
      </c:catAx>
      <c:valAx>
        <c:axId val="33428608"/>
        <c:scaling>
          <c:orientation val="minMax"/>
          <c:min val="0"/>
        </c:scaling>
        <c:delete val="0"/>
        <c:axPos val="l"/>
        <c:majorGridlines>
          <c:spPr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</a:ln>
          </c:spPr>
        </c:majorGridlines>
        <c:numFmt formatCode="General" sourceLinked="1"/>
        <c:majorTickMark val="none"/>
        <c:minorTickMark val="none"/>
        <c:tickLblPos val="low"/>
        <c:spPr>
          <a:noFill/>
          <a:ln w="3175">
            <a:solidFill>
              <a:schemeClr val="tx2">
                <a:lumMod val="40000"/>
                <a:lumOff val="60000"/>
              </a:schemeClr>
            </a:solidFill>
            <a:prstDash val="sysDash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34065792"/>
        <c:crosses val="autoZero"/>
        <c:crossBetween val="between"/>
        <c:majorUnit val="200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712980129561389E-2"/>
          <c:y val="7.7782814609507089E-2"/>
          <c:w val="0.81404948342675998"/>
          <c:h val="0.803513796460052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317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1-6EC5-4567-A4D8-5CDF7CA2A2CB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3-6EC5-4567-A4D8-5CDF7CA2A2CB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5-6EC5-4567-A4D8-5CDF7CA2A2CB}"/>
              </c:ext>
            </c:extLst>
          </c:dPt>
          <c:cat>
            <c:strRef>
              <c:f>Лист1!$A$2:$A$4</c:f>
              <c:strCache>
                <c:ptCount val="3"/>
                <c:pt idx="0">
                  <c:v>столбец 1</c:v>
                </c:pt>
                <c:pt idx="1">
                  <c:v>столбец 2</c:v>
                </c:pt>
                <c:pt idx="2">
                  <c:v>столбец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55</c:v>
                </c:pt>
                <c:pt idx="1">
                  <c:v>10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EC5-4567-A4D8-5CDF7CA2A2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1"/>
        <c:holeSize val="79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712980129561389E-2"/>
          <c:y val="7.7782814609507089E-2"/>
          <c:w val="0.81404948342675998"/>
          <c:h val="0.803513796460052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317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1-051C-449D-90A4-2B3A45B736EC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3-051C-449D-90A4-2B3A45B736EC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5-051C-449D-90A4-2B3A45B736EC}"/>
              </c:ext>
            </c:extLst>
          </c:dPt>
          <c:cat>
            <c:strRef>
              <c:f>Лист1!$A$2:$A$4</c:f>
              <c:strCache>
                <c:ptCount val="3"/>
                <c:pt idx="0">
                  <c:v>столбец 1</c:v>
                </c:pt>
                <c:pt idx="1">
                  <c:v>столбец 2</c:v>
                </c:pt>
                <c:pt idx="2">
                  <c:v>столбец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55</c:v>
                </c:pt>
                <c:pt idx="1">
                  <c:v>10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51C-449D-90A4-2B3A45B736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1"/>
        <c:holeSize val="79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0.3823</cdr:x>
      <cdr:y>0.4351</cdr:y>
    </cdr:from>
    <cdr:to>
      <cdr:x>0.59367</cdr:x>
      <cdr:y>0.5478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29100" y="3031472"/>
          <a:ext cx="1453602" cy="7852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4000" b="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20</a:t>
          </a:r>
          <a:r>
            <a:rPr lang="ru-RU" sz="4000" b="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21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0.3823</cdr:x>
      <cdr:y>0.4351</cdr:y>
    </cdr:from>
    <cdr:to>
      <cdr:x>0.59367</cdr:x>
      <cdr:y>0.5478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29100" y="3031472"/>
          <a:ext cx="1453602" cy="7852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4000" b="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20</a:t>
          </a:r>
          <a:r>
            <a:rPr lang="ru-RU" sz="4000" b="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21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0.12193</cdr:x>
      <cdr:y>0.11589</cdr:y>
    </cdr:from>
    <cdr:to>
      <cdr:x>1</cdr:x>
      <cdr:y>0.11875</cdr:y>
    </cdr:to>
    <cdr:cxnSp macro="">
      <cdr:nvCxnSpPr>
        <cdr:cNvPr id="12" name="Прямая соединительная линия 11">
          <a:extLst xmlns:a="http://schemas.openxmlformats.org/drawingml/2006/main">
            <a:ext uri="{FF2B5EF4-FFF2-40B4-BE49-F238E27FC236}">
              <a16:creationId xmlns:a16="http://schemas.microsoft.com/office/drawing/2014/main" id="{430B6575-C28A-39C7-D7BC-873C58614E51}"/>
            </a:ext>
          </a:extLst>
        </cdr:cNvPr>
        <cdr:cNvCxnSpPr/>
      </cdr:nvCxnSpPr>
      <cdr:spPr>
        <a:xfrm xmlns:a="http://schemas.openxmlformats.org/drawingml/2006/main">
          <a:off x="1363396" y="870857"/>
          <a:ext cx="9818685" cy="21450"/>
        </a:xfrm>
        <a:prstGeom xmlns:a="http://schemas.openxmlformats.org/drawingml/2006/main" prst="line">
          <a:avLst/>
        </a:prstGeom>
        <a:ln xmlns:a="http://schemas.openxmlformats.org/drawingml/2006/main" w="190500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0.98388</cdr:x>
      <cdr:y>0.03731</cdr:y>
    </cdr:from>
    <cdr:to>
      <cdr:x>0.98388</cdr:x>
      <cdr:y>0.95713</cdr:y>
    </cdr:to>
    <cdr:cxnSp macro="">
      <cdr:nvCxnSpPr>
        <cdr:cNvPr id="20" name="Прямая соединительная линия 19">
          <a:extLst xmlns:a="http://schemas.openxmlformats.org/drawingml/2006/main">
            <a:ext uri="{FF2B5EF4-FFF2-40B4-BE49-F238E27FC236}">
              <a16:creationId xmlns:a16="http://schemas.microsoft.com/office/drawing/2014/main" id="{5F40C21E-B681-1C81-FC9B-B26DC0437029}"/>
            </a:ext>
          </a:extLst>
        </cdr:cNvPr>
        <cdr:cNvCxnSpPr/>
      </cdr:nvCxnSpPr>
      <cdr:spPr>
        <a:xfrm xmlns:a="http://schemas.openxmlformats.org/drawingml/2006/main">
          <a:off x="12991730" y="280369"/>
          <a:ext cx="0" cy="6911820"/>
        </a:xfrm>
        <a:prstGeom xmlns:a="http://schemas.openxmlformats.org/drawingml/2006/main" prst="line">
          <a:avLst/>
        </a:prstGeom>
        <a:ln xmlns:a="http://schemas.openxmlformats.org/drawingml/2006/main" w="381000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0.12205</cdr:x>
      <cdr:y>0.04924</cdr:y>
    </cdr:from>
    <cdr:to>
      <cdr:x>0.12205</cdr:x>
      <cdr:y>0.88702</cdr:y>
    </cdr:to>
    <cdr:cxnSp macro="">
      <cdr:nvCxnSpPr>
        <cdr:cNvPr id="21" name="Прямая соединительная линия 20">
          <a:extLst xmlns:a="http://schemas.openxmlformats.org/drawingml/2006/main">
            <a:ext uri="{FF2B5EF4-FFF2-40B4-BE49-F238E27FC236}">
              <a16:creationId xmlns:a16="http://schemas.microsoft.com/office/drawing/2014/main" id="{F5A7A3CC-E249-774A-2B3E-DE7C46769611}"/>
            </a:ext>
          </a:extLst>
        </cdr:cNvPr>
        <cdr:cNvCxnSpPr/>
      </cdr:nvCxnSpPr>
      <cdr:spPr>
        <a:xfrm xmlns:a="http://schemas.openxmlformats.org/drawingml/2006/main">
          <a:off x="1611655" y="370005"/>
          <a:ext cx="0" cy="6295346"/>
        </a:xfrm>
        <a:prstGeom xmlns:a="http://schemas.openxmlformats.org/drawingml/2006/main" prst="line">
          <a:avLst/>
        </a:prstGeom>
        <a:ln xmlns:a="http://schemas.openxmlformats.org/drawingml/2006/main" w="254000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0.19851</cdr:x>
      <cdr:y>0.9733</cdr:y>
    </cdr:from>
    <cdr:to>
      <cdr:x>0.33395</cdr:x>
      <cdr:y>1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2219739" y="6430285"/>
          <a:ext cx="1514475" cy="1764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0.24084</cdr:x>
      <cdr:y>0.93836</cdr:y>
    </cdr:from>
    <cdr:to>
      <cdr:x>0.35073</cdr:x>
      <cdr:y>1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3088469" y="7439934"/>
          <a:ext cx="1409216" cy="4887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800" b="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20</a:t>
          </a:r>
          <a:r>
            <a:rPr lang="en-US" sz="2800" b="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20</a:t>
          </a:r>
          <a:endParaRPr lang="ru-RU" sz="2800" b="0" dirty="0">
            <a:solidFill>
              <a:schemeClr val="tx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0.53005</cdr:x>
      <cdr:y>0.93836</cdr:y>
    </cdr:from>
    <cdr:to>
      <cdr:x>0.63993</cdr:x>
      <cdr:y>1</cdr:y>
    </cdr:to>
    <cdr:sp macro="" textlink="">
      <cdr:nvSpPr>
        <cdr:cNvPr id="26" name="TextBox 1"/>
        <cdr:cNvSpPr txBox="1"/>
      </cdr:nvSpPr>
      <cdr:spPr>
        <a:xfrm xmlns:a="http://schemas.openxmlformats.org/drawingml/2006/main">
          <a:off x="6797264" y="7439934"/>
          <a:ext cx="1409089" cy="4887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800" b="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20</a:t>
          </a:r>
          <a:r>
            <a:rPr lang="en-US" sz="2800" b="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21</a:t>
          </a:r>
          <a:endParaRPr lang="ru-RU" sz="2800" b="0" dirty="0">
            <a:solidFill>
              <a:schemeClr val="tx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0.79485</cdr:x>
      <cdr:y>0.93836</cdr:y>
    </cdr:from>
    <cdr:to>
      <cdr:x>0.90474</cdr:x>
      <cdr:y>1</cdr:y>
    </cdr:to>
    <cdr:sp macro="" textlink="">
      <cdr:nvSpPr>
        <cdr:cNvPr id="27" name="TextBox 1"/>
        <cdr:cNvSpPr txBox="1"/>
      </cdr:nvSpPr>
      <cdr:spPr>
        <a:xfrm xmlns:a="http://schemas.openxmlformats.org/drawingml/2006/main">
          <a:off x="10193076" y="7439934"/>
          <a:ext cx="1409216" cy="4887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800" b="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202</a:t>
          </a:r>
          <a:r>
            <a:rPr lang="en-US" sz="2800" b="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</a:t>
          </a:r>
          <a:endParaRPr lang="ru-RU" sz="2800" b="0" dirty="0">
            <a:solidFill>
              <a:schemeClr val="tx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0.02461</cdr:x>
      <cdr:y>0.01474</cdr:y>
    </cdr:from>
    <cdr:to>
      <cdr:x>0.13449</cdr:x>
      <cdr:y>0.07178</cdr:y>
    </cdr:to>
    <cdr:sp macro="" textlink="">
      <cdr:nvSpPr>
        <cdr:cNvPr id="28" name="TextBox 1"/>
        <cdr:cNvSpPr txBox="1"/>
      </cdr:nvSpPr>
      <cdr:spPr>
        <a:xfrm xmlns:a="http://schemas.openxmlformats.org/drawingml/2006/main">
          <a:off x="315630" y="116906"/>
          <a:ext cx="1409089" cy="4522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>
              <a:solidFill>
                <a:schemeClr val="tx2"/>
              </a:solidFill>
            </a:rPr>
            <a:t>млн. руб.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0.37941</cdr:x>
      <cdr:y>0.41228</cdr:y>
    </cdr:from>
    <cdr:to>
      <cdr:x>0.59078</cdr:x>
      <cdr:y>0.52498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09228" y="2872448"/>
          <a:ext cx="1453567" cy="7852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4000" b="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20</a:t>
          </a:r>
          <a:r>
            <a:rPr lang="ru-RU" sz="4000" b="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21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0.37941</cdr:x>
      <cdr:y>0.41228</cdr:y>
    </cdr:from>
    <cdr:to>
      <cdr:x>0.59078</cdr:x>
      <cdr:y>0.52498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09228" y="2872448"/>
          <a:ext cx="1453567" cy="7852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4000" b="0" dirty="0">
              <a:solidFill>
                <a:schemeClr val="tx2"/>
              </a:solidFill>
              <a:latin typeface="+mn-lt"/>
            </a:rPr>
            <a:t>20</a:t>
          </a:r>
          <a:r>
            <a:rPr lang="ru-RU" sz="4000" b="0" dirty="0">
              <a:solidFill>
                <a:schemeClr val="tx2"/>
              </a:solidFill>
              <a:latin typeface="+mn-lt"/>
            </a:rPr>
            <a:t>2</a:t>
          </a:r>
          <a:r>
            <a:rPr lang="en-US" sz="4000" b="0" dirty="0">
              <a:solidFill>
                <a:schemeClr val="tx2"/>
              </a:solidFill>
              <a:latin typeface="+mn-lt"/>
            </a:rPr>
            <a:t>2</a:t>
          </a:r>
          <a:endParaRPr lang="ru-RU" sz="4000" b="0" dirty="0">
            <a:solidFill>
              <a:schemeClr val="tx2"/>
            </a:solidFill>
            <a:latin typeface="+mn-lt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AE627D-15EB-40F5-AEC0-AD078B3D9203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3FAC02-5901-4D7E-90A5-4DB54C8C6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496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изменить картинку </a:t>
            </a:r>
          </a:p>
          <a:p>
            <a:r>
              <a:rPr lang="ru-RU" dirty="0"/>
              <a:t>Клик по изображению – сверху Формат – область выделения</a:t>
            </a:r>
          </a:p>
          <a:p>
            <a:r>
              <a:rPr lang="ru-RU" dirty="0"/>
              <a:t>Выбрать</a:t>
            </a:r>
            <a:r>
              <a:rPr lang="ru-RU" baseline="0" dirty="0"/>
              <a:t> Рисунок – можно удалить и вставить другой, правый клик по рисунку, переместить на задний план</a:t>
            </a:r>
            <a:endParaRPr lang="ru-RU" dirty="0"/>
          </a:p>
          <a:p>
            <a:r>
              <a:rPr lang="ru-RU" dirty="0"/>
              <a:t>Сверху формат – обрезка, обрезать как нужно, двигать картинку, чтобы получить нужное изображение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409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изменить картинку </a:t>
            </a:r>
          </a:p>
          <a:p>
            <a:r>
              <a:rPr lang="ru-RU" dirty="0"/>
              <a:t>Клик по изображению – сверху Формат – область выделения</a:t>
            </a:r>
          </a:p>
          <a:p>
            <a:r>
              <a:rPr lang="ru-RU" dirty="0"/>
              <a:t>Выбрать</a:t>
            </a:r>
            <a:r>
              <a:rPr lang="ru-RU" baseline="0" dirty="0"/>
              <a:t> Рисунок – можно удалить и вставить другой, правый клик по рисунку, переместить на задний план</a:t>
            </a:r>
            <a:endParaRPr lang="ru-RU" dirty="0"/>
          </a:p>
          <a:p>
            <a:r>
              <a:rPr lang="ru-RU" dirty="0"/>
              <a:t>Сверху формат – обрезка, обрезать как нужно, двигать картинку, чтобы получить нужное изображение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311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изменить картинку </a:t>
            </a:r>
          </a:p>
          <a:p>
            <a:r>
              <a:rPr lang="ru-RU" dirty="0"/>
              <a:t>Клик по изображению – сверху Формат – область выделения</a:t>
            </a:r>
          </a:p>
          <a:p>
            <a:r>
              <a:rPr lang="ru-RU" dirty="0"/>
              <a:t>Выбрать</a:t>
            </a:r>
            <a:r>
              <a:rPr lang="ru-RU" baseline="0" dirty="0"/>
              <a:t> Рисунок – можно удалить и вставить другой, правый клик по рисунку, переместить на задний план</a:t>
            </a:r>
            <a:endParaRPr lang="ru-RU" dirty="0"/>
          </a:p>
          <a:p>
            <a:r>
              <a:rPr lang="ru-RU" dirty="0"/>
              <a:t>Сверху формат – обрезка, обрезать как нужно, двигать картинку, чтобы получить нужное изображение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053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изменить картинку </a:t>
            </a:r>
          </a:p>
          <a:p>
            <a:r>
              <a:rPr lang="ru-RU" dirty="0"/>
              <a:t>Клик по изображению – сверху Формат – область выделения</a:t>
            </a:r>
          </a:p>
          <a:p>
            <a:r>
              <a:rPr lang="ru-RU" dirty="0"/>
              <a:t>Выбрать</a:t>
            </a:r>
            <a:r>
              <a:rPr lang="ru-RU" baseline="0" dirty="0"/>
              <a:t> Рисунок – можно удалить и вставить другой, правый клик по рисунку, переместить на задний план</a:t>
            </a:r>
            <a:endParaRPr lang="ru-RU" dirty="0"/>
          </a:p>
          <a:p>
            <a:r>
              <a:rPr lang="ru-RU" dirty="0"/>
              <a:t>Сверху формат – обрезка, обрезать как нужно, двигать картинку, чтобы получить нужное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993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изменить картинку </a:t>
            </a:r>
          </a:p>
          <a:p>
            <a:r>
              <a:rPr lang="ru-RU" dirty="0"/>
              <a:t>Клик по изображению – сверху Формат – область выделения</a:t>
            </a:r>
          </a:p>
          <a:p>
            <a:r>
              <a:rPr lang="ru-RU" dirty="0"/>
              <a:t>Выбрать</a:t>
            </a:r>
            <a:r>
              <a:rPr lang="ru-RU" baseline="0" dirty="0"/>
              <a:t> Рисунок – можно удалить и вставить другой, правый клик по рисунку, переместить на задний план</a:t>
            </a:r>
            <a:endParaRPr lang="ru-RU" dirty="0"/>
          </a:p>
          <a:p>
            <a:r>
              <a:rPr lang="ru-RU" dirty="0"/>
              <a:t>Сверху формат – обрезка, обрезать как нужно, двигать картинку, чтобы получить нужное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890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изменить картинку </a:t>
            </a:r>
          </a:p>
          <a:p>
            <a:r>
              <a:rPr lang="ru-RU" dirty="0"/>
              <a:t>Клик по изображению – сверху Формат – область выделения</a:t>
            </a:r>
          </a:p>
          <a:p>
            <a:r>
              <a:rPr lang="ru-RU" dirty="0"/>
              <a:t>Выбрать</a:t>
            </a:r>
            <a:r>
              <a:rPr lang="ru-RU" baseline="0" dirty="0"/>
              <a:t> Рисунок – можно удалить и вставить другой, правый клик по рисунку, переместить на задний план</a:t>
            </a:r>
            <a:endParaRPr lang="ru-RU" dirty="0"/>
          </a:p>
          <a:p>
            <a:r>
              <a:rPr lang="ru-RU" dirty="0"/>
              <a:t>Сверху формат – обрезка, обрезать как нужно, двигать картинку, чтобы получить нужное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178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изменить картинку</a:t>
            </a:r>
          </a:p>
          <a:p>
            <a:r>
              <a:rPr lang="ru-RU" dirty="0"/>
              <a:t>правый клик по изображению - формат изображения</a:t>
            </a:r>
          </a:p>
          <a:p>
            <a:r>
              <a:rPr lang="ru-RU" dirty="0"/>
              <a:t>вкладка заливка - рисунок или текстура</a:t>
            </a:r>
          </a:p>
          <a:p>
            <a:r>
              <a:rPr lang="ru-RU" dirty="0"/>
              <a:t>выбрать рисунок</a:t>
            </a:r>
          </a:p>
          <a:p>
            <a:r>
              <a:rPr lang="ru-RU" dirty="0"/>
              <a:t>вкладка формат - Обрезка - заливка - двигать за круглые точки в углах</a:t>
            </a:r>
          </a:p>
          <a:p>
            <a:r>
              <a:rPr lang="ru-RU" dirty="0"/>
              <a:t>увеличивать и двигать картинку, чтобы получить нужное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862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изменить картинку</a:t>
            </a:r>
          </a:p>
          <a:p>
            <a:r>
              <a:rPr lang="ru-RU" dirty="0"/>
              <a:t>правый клик по изображению - формат изображения</a:t>
            </a:r>
          </a:p>
          <a:p>
            <a:r>
              <a:rPr lang="ru-RU" dirty="0"/>
              <a:t>вкладка заливка - рисунок или текстура</a:t>
            </a:r>
          </a:p>
          <a:p>
            <a:r>
              <a:rPr lang="ru-RU" dirty="0"/>
              <a:t>выбрать рисунок</a:t>
            </a:r>
          </a:p>
          <a:p>
            <a:r>
              <a:rPr lang="ru-RU" dirty="0"/>
              <a:t>вкладка формат - Обрезка - заливка - двигать за круглые точки в углах</a:t>
            </a:r>
          </a:p>
          <a:p>
            <a:r>
              <a:rPr lang="ru-RU" dirty="0"/>
              <a:t>увеличивать и двигать картинку, чтобы получить нужное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6388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изменить картинку</a:t>
            </a:r>
          </a:p>
          <a:p>
            <a:r>
              <a:rPr lang="ru-RU" dirty="0"/>
              <a:t>правый клик по изображению - формат изображения</a:t>
            </a:r>
          </a:p>
          <a:p>
            <a:r>
              <a:rPr lang="ru-RU" dirty="0"/>
              <a:t>вкладка заливка - рисунок или текстура</a:t>
            </a:r>
          </a:p>
          <a:p>
            <a:r>
              <a:rPr lang="ru-RU" dirty="0"/>
              <a:t>выбрать рисунок</a:t>
            </a:r>
          </a:p>
          <a:p>
            <a:r>
              <a:rPr lang="ru-RU" dirty="0"/>
              <a:t>вкладка формат - Обрезка - заливка - двигать за круглые точки в углах</a:t>
            </a:r>
          </a:p>
          <a:p>
            <a:r>
              <a:rPr lang="ru-RU" dirty="0"/>
              <a:t>увеличивать и двигать картинку, чтобы получить нужное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291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изменить картинку</a:t>
            </a:r>
          </a:p>
          <a:p>
            <a:r>
              <a:rPr lang="ru-RU" dirty="0"/>
              <a:t>правый клик по изображению - формат изображения</a:t>
            </a:r>
          </a:p>
          <a:p>
            <a:r>
              <a:rPr lang="ru-RU" dirty="0"/>
              <a:t>вкладка заливка - рисунок или текстура</a:t>
            </a:r>
          </a:p>
          <a:p>
            <a:r>
              <a:rPr lang="ru-RU" dirty="0"/>
              <a:t>выбрать рисунок</a:t>
            </a:r>
          </a:p>
          <a:p>
            <a:r>
              <a:rPr lang="ru-RU" dirty="0"/>
              <a:t>вкладка формат - Обрезка - заливка - двигать за круглые точки в углах</a:t>
            </a:r>
          </a:p>
          <a:p>
            <a:r>
              <a:rPr lang="ru-RU" dirty="0"/>
              <a:t>увеличивать и двигать картинку, чтобы получить нужное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0992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изменить картинку</a:t>
            </a:r>
          </a:p>
          <a:p>
            <a:r>
              <a:rPr lang="ru-RU" dirty="0"/>
              <a:t>правый клик по изображению - формат изображения</a:t>
            </a:r>
          </a:p>
          <a:p>
            <a:r>
              <a:rPr lang="ru-RU" dirty="0"/>
              <a:t>вкладка заливка - рисунок или текстура</a:t>
            </a:r>
          </a:p>
          <a:p>
            <a:r>
              <a:rPr lang="ru-RU" dirty="0"/>
              <a:t>выбрать рисунок</a:t>
            </a:r>
          </a:p>
          <a:p>
            <a:r>
              <a:rPr lang="ru-RU" dirty="0"/>
              <a:t>вкладка формат - Обрезка - заливка - двигать за круглые точки в углах</a:t>
            </a:r>
          </a:p>
          <a:p>
            <a:r>
              <a:rPr lang="ru-RU" dirty="0"/>
              <a:t>увеличивать и двигать картинку, чтобы получить нужное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4749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4576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41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5185743"/>
            <a:ext cx="9952581" cy="3850681"/>
          </a:xfrm>
        </p:spPr>
        <p:txBody>
          <a:bodyPr anchor="t">
            <a:noAutofit/>
          </a:bodyPr>
          <a:lstStyle>
            <a:lvl1pPr algn="l">
              <a:lnSpc>
                <a:spcPts val="7700"/>
              </a:lnSpc>
              <a:defRPr sz="86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ru-RU" dirty="0" smtClean="0"/>
              <a:t>Заголовок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98516" y="9036424"/>
            <a:ext cx="9952581" cy="1999559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ru-RU" dirty="0"/>
              <a:t>Фамилия Имя Отчество</a:t>
            </a:r>
            <a:br>
              <a:rPr lang="ru-RU" dirty="0"/>
            </a:br>
            <a:r>
              <a:rPr lang="ru-RU" dirty="0"/>
              <a:t>Должность спикера в одну</a:t>
            </a:r>
            <a:br>
              <a:rPr lang="ru-RU" dirty="0"/>
            </a:br>
            <a:r>
              <a:rPr lang="ru-RU" dirty="0"/>
              <a:t>или более строк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00460" y="11867187"/>
            <a:ext cx="3033416" cy="73025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056064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87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7890843"/>
            <a:ext cx="9952581" cy="2091357"/>
          </a:xfrm>
        </p:spPr>
        <p:txBody>
          <a:bodyPr anchor="t">
            <a:noAutofit/>
          </a:bodyPr>
          <a:lstStyle>
            <a:lvl1pPr algn="l">
              <a:lnSpc>
                <a:spcPts val="7700"/>
              </a:lnSpc>
              <a:defRPr sz="86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98516" y="10362149"/>
            <a:ext cx="9952581" cy="121022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ru-RU" dirty="0"/>
              <a:t>Подзаголовок в одну, две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00460" y="11867187"/>
            <a:ext cx="3033416" cy="73025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054716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9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 или глав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362700" y="5147643"/>
            <a:ext cx="12573000" cy="5539407"/>
          </a:xfrm>
        </p:spPr>
        <p:txBody>
          <a:bodyPr anchor="t">
            <a:noAutofit/>
          </a:bodyPr>
          <a:lstStyle>
            <a:lvl1pPr marL="0" marR="0" indent="0" algn="l" defTabSz="1828709" rtl="0" eaLnBrk="1" fontAlgn="auto" latinLnBrk="0" hangingPunct="1">
              <a:lnSpc>
                <a:spcPts val="137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90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137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 </a:t>
            </a:r>
            <a:r>
              <a:rPr lang="ru-RU" dirty="0"/>
              <a:t>Заголовок</a:t>
            </a:r>
            <a:br>
              <a:rPr lang="ru-RU" dirty="0"/>
            </a:br>
            <a:r>
              <a:rPr lang="en-US" dirty="0"/>
              <a:t>       </a:t>
            </a:r>
            <a:r>
              <a:rPr lang="ru-RU" dirty="0"/>
              <a:t>раздела</a:t>
            </a:r>
            <a:br>
              <a:rPr lang="ru-RU" dirty="0"/>
            </a:br>
            <a:r>
              <a:rPr lang="ru-RU" dirty="0"/>
              <a:t>или главы</a:t>
            </a:r>
            <a:br>
              <a:rPr lang="ru-R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81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9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 или глава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7620000" y="5147643"/>
            <a:ext cx="12573000" cy="3748707"/>
          </a:xfrm>
        </p:spPr>
        <p:txBody>
          <a:bodyPr anchor="t">
            <a:noAutofit/>
          </a:bodyPr>
          <a:lstStyle>
            <a:lvl1pPr algn="l">
              <a:lnSpc>
                <a:spcPts val="13700"/>
              </a:lnSpc>
              <a:defRPr sz="159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ru-RU" dirty="0"/>
              <a:t>Заголовок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    </a:t>
            </a:r>
            <a:r>
              <a:rPr lang="ru-RU" dirty="0"/>
              <a:t>короткий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600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9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 или глав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7" y="2163817"/>
            <a:ext cx="7451784" cy="3130078"/>
          </a:xfrm>
        </p:spPr>
        <p:txBody>
          <a:bodyPr anchor="t">
            <a:noAutofit/>
          </a:bodyPr>
          <a:lstStyle>
            <a:lvl1pPr algn="l">
              <a:lnSpc>
                <a:spcPts val="7700"/>
              </a:lnSpc>
              <a:defRPr sz="86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раздела</a:t>
            </a:r>
            <a:br>
              <a:rPr lang="ru-RU" dirty="0"/>
            </a:br>
            <a:r>
              <a:rPr lang="ru-RU" dirty="0"/>
              <a:t>или главы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98516" y="7017374"/>
            <a:ext cx="9952581" cy="29929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bg2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ru-RU" dirty="0"/>
              <a:t>При наличии может</a:t>
            </a:r>
            <a:br>
              <a:rPr lang="ru-RU" dirty="0"/>
            </a:br>
            <a:r>
              <a:rPr lang="ru-RU" dirty="0"/>
              <a:t>размещаться общая</a:t>
            </a:r>
            <a:br>
              <a:rPr lang="ru-RU" dirty="0"/>
            </a:br>
            <a:r>
              <a:rPr lang="ru-RU" dirty="0"/>
              <a:t>информация данного</a:t>
            </a:r>
            <a:br>
              <a:rPr lang="ru-RU" dirty="0"/>
            </a:br>
            <a:r>
              <a:rPr lang="ru-RU" dirty="0"/>
              <a:t>раздела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00460" y="11867187"/>
            <a:ext cx="3033416" cy="73025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9065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9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516" y="4379496"/>
            <a:ext cx="10626783" cy="105070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What is Lorem Ipsum?</a:t>
            </a:r>
            <a:endParaRPr lang="ru-RU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8516" y="5787113"/>
            <a:ext cx="10626783" cy="65429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 is simply dummy </a:t>
            </a:r>
            <a:br>
              <a:rPr lang="en-US" dirty="0"/>
            </a:br>
            <a:r>
              <a:rPr lang="en-US" dirty="0"/>
              <a:t>of the printing and typesetting industry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Lorem Ipsum has been the industry's</a:t>
            </a:r>
            <a:br>
              <a:rPr lang="en-US" dirty="0"/>
            </a:br>
            <a:r>
              <a:rPr lang="en-US" dirty="0"/>
              <a:t>standard dummy text ever since the 1500s, when an unknown printer took a galley</a:t>
            </a:r>
            <a:br>
              <a:rPr lang="en-US" dirty="0"/>
            </a:br>
            <a:r>
              <a:rPr lang="en-US" dirty="0"/>
              <a:t>of type and scrambled it to make a type</a:t>
            </a:r>
            <a:br>
              <a:rPr lang="en-US" dirty="0"/>
            </a:br>
            <a:r>
              <a:rPr lang="en-US" dirty="0"/>
              <a:t>specimen book</a:t>
            </a:r>
            <a:endParaRPr lang="ru-RU" dirty="0"/>
          </a:p>
        </p:txBody>
      </p:sp>
      <p:sp>
        <p:nvSpPr>
          <p:cNvPr id="9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18060989" y="9152022"/>
            <a:ext cx="4930774" cy="59355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endParaRPr lang="ru-RU" dirty="0"/>
          </a:p>
        </p:txBody>
      </p:sp>
      <p:sp>
        <p:nvSpPr>
          <p:cNvPr id="10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8060989" y="9745579"/>
            <a:ext cx="4930774" cy="14197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is simply dummy text</a:t>
            </a:r>
            <a:br>
              <a:rPr lang="en-US" dirty="0"/>
            </a:br>
            <a:r>
              <a:rPr lang="en-US" dirty="0"/>
              <a:t>Lorem Ipsum is simply </a:t>
            </a:r>
            <a:endParaRPr lang="ru-RU" dirty="0"/>
          </a:p>
        </p:txBody>
      </p:sp>
      <p:sp>
        <p:nvSpPr>
          <p:cNvPr id="11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878842" y="8839203"/>
            <a:ext cx="2120397" cy="226995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72</a:t>
            </a:r>
            <a:endParaRPr lang="ru-RU" dirty="0"/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6050292" y="4474746"/>
            <a:ext cx="7362158" cy="247850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«Хотел бы отметить особую роль НИТУ «</a:t>
            </a:r>
            <a:r>
              <a:rPr lang="ru-RU" dirty="0" err="1"/>
              <a:t>МИСиС</a:t>
            </a:r>
            <a:r>
              <a:rPr lang="ru-RU" dirty="0"/>
              <a:t>»</a:t>
            </a:r>
            <a:br>
              <a:rPr lang="ru-RU" dirty="0"/>
            </a:br>
            <a:r>
              <a:rPr lang="ru-RU" dirty="0"/>
              <a:t>в подготовке специалистов для предприятий ОМК.</a:t>
            </a:r>
            <a:br>
              <a:rPr lang="ru-RU" dirty="0"/>
            </a:br>
            <a:r>
              <a:rPr lang="ru-RU" dirty="0"/>
              <a:t>Блестящее качество образования и глубина знаний</a:t>
            </a:r>
            <a:br>
              <a:rPr lang="ru-RU" dirty="0"/>
            </a:br>
            <a:r>
              <a:rPr lang="ru-RU" dirty="0"/>
              <a:t>наших сотрудников, уникальные учебные программы</a:t>
            </a:r>
            <a:br>
              <a:rPr lang="ru-RU" dirty="0"/>
            </a:br>
            <a:r>
              <a:rPr lang="ru-RU" dirty="0"/>
              <a:t>университета, в том числе разработанные специально</a:t>
            </a:r>
            <a:br>
              <a:rPr lang="ru-RU" dirty="0"/>
            </a:br>
            <a:r>
              <a:rPr lang="ru-RU" dirty="0"/>
              <a:t>для нас, — один из главных факторов успеха ОМК»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17" hasCustomPrompt="1"/>
          </p:nvPr>
        </p:nvSpPr>
        <p:spPr>
          <a:xfrm>
            <a:off x="16050292" y="7110162"/>
            <a:ext cx="7362158" cy="30931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1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Анатолий Седых</a:t>
            </a:r>
          </a:p>
        </p:txBody>
      </p:sp>
      <p:sp>
        <p:nvSpPr>
          <p:cNvPr id="14" name="Текст 6"/>
          <p:cNvSpPr>
            <a:spLocks noGrp="1"/>
          </p:cNvSpPr>
          <p:nvPr>
            <p:ph type="body" sz="quarter" idx="18" hasCustomPrompt="1"/>
          </p:nvPr>
        </p:nvSpPr>
        <p:spPr>
          <a:xfrm>
            <a:off x="16050292" y="7382126"/>
            <a:ext cx="7362158" cy="8284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Председатель правления АО «ОМК».</a:t>
            </a:r>
            <a:br>
              <a:rPr lang="ru-RU" dirty="0"/>
            </a:br>
            <a:r>
              <a:rPr lang="ru-RU" dirty="0"/>
              <a:t>Выпускник МИСИС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950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 userDrawn="1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 userDrawn="1">
          <p15:clr>
            <a:srgbClr val="FBAE40"/>
          </p15:clr>
        </p15:guide>
        <p15:guide id="16" orient="horz" pos="55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737165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раздела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517" y="3760060"/>
            <a:ext cx="8461710" cy="293014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Lorem Ipsum is simply dummy</a:t>
            </a:r>
            <a:br>
              <a:rPr lang="en-US" dirty="0"/>
            </a:br>
            <a:r>
              <a:rPr lang="en-US" dirty="0"/>
              <a:t>text of the printing and typesetting</a:t>
            </a:r>
            <a:br>
              <a:rPr lang="en-US" dirty="0"/>
            </a:br>
            <a:r>
              <a:rPr lang="en-US" dirty="0"/>
              <a:t>industry. Lorem Ipsum has been</a:t>
            </a:r>
            <a:br>
              <a:rPr lang="en-US" dirty="0"/>
            </a:br>
            <a:r>
              <a:rPr lang="en-US" dirty="0"/>
              <a:t>the industry's standard dummy</a:t>
            </a:r>
            <a:endParaRPr lang="ru-RU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363313" y="7655253"/>
            <a:ext cx="10682129" cy="467486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 has been the industry's </a:t>
            </a:r>
            <a:br>
              <a:rPr lang="en-US" dirty="0"/>
            </a:br>
            <a:r>
              <a:rPr lang="en-US" dirty="0"/>
              <a:t>standard dummy text ever since the 1500s,</a:t>
            </a:r>
            <a:br>
              <a:rPr lang="en-US" dirty="0"/>
            </a:br>
            <a:r>
              <a:rPr lang="en-US" dirty="0"/>
              <a:t>when an unknown printer took a galley </a:t>
            </a:r>
          </a:p>
          <a:p>
            <a:pPr lvl="0"/>
            <a:r>
              <a:rPr lang="en-US" dirty="0"/>
              <a:t>Lorem Ipsum has been the industry's </a:t>
            </a:r>
            <a:br>
              <a:rPr lang="en-US" dirty="0"/>
            </a:br>
            <a:r>
              <a:rPr lang="en-US" dirty="0"/>
              <a:t>standard dummy text ever since the 1500s,</a:t>
            </a:r>
            <a:br>
              <a:rPr lang="en-US" dirty="0"/>
            </a:br>
            <a:r>
              <a:rPr lang="en-US" dirty="0"/>
              <a:t>when an unknown printer took a galley</a:t>
            </a:r>
            <a:endParaRPr lang="ru-RU" dirty="0"/>
          </a:p>
        </p:txBody>
      </p:sp>
      <p:sp>
        <p:nvSpPr>
          <p:cNvPr id="10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2354962" y="5364110"/>
            <a:ext cx="3256513" cy="14197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is simply</a:t>
            </a:r>
            <a:br>
              <a:rPr lang="en-US" dirty="0"/>
            </a:br>
            <a:r>
              <a:rPr lang="en-US" dirty="0"/>
              <a:t>dummy text</a:t>
            </a:r>
            <a:endParaRPr lang="ru-RU" dirty="0"/>
          </a:p>
        </p:txBody>
      </p:sp>
      <p:sp>
        <p:nvSpPr>
          <p:cNvPr id="11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2297582" y="3326258"/>
            <a:ext cx="3313893" cy="203785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23</a:t>
            </a:r>
            <a:endParaRPr lang="ru-RU" dirty="0"/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298516" y="7672908"/>
            <a:ext cx="7129868" cy="247850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«НИТУ «МИСИС» полноправно вошёл в «обойму» тех организаций, которые сотрудничают с CERN. Теперь НИТУ «МИСИС» — не только университет, блистающий в области новых материалов и технологий, но и организация, имеющая отношение к участию России  в самых ярких проектах в области</a:t>
            </a:r>
            <a:r>
              <a:rPr lang="en-US" dirty="0"/>
              <a:t> </a:t>
            </a:r>
            <a:r>
              <a:rPr lang="ru-RU" dirty="0"/>
              <a:t>физики частиц»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17" hasCustomPrompt="1"/>
          </p:nvPr>
        </p:nvSpPr>
        <p:spPr>
          <a:xfrm>
            <a:off x="1298516" y="10548418"/>
            <a:ext cx="7129868" cy="2719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1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Григорий Трубников</a:t>
            </a:r>
          </a:p>
        </p:txBody>
      </p:sp>
      <p:sp>
        <p:nvSpPr>
          <p:cNvPr id="14" name="Текст 6"/>
          <p:cNvSpPr>
            <a:spLocks noGrp="1"/>
          </p:cNvSpPr>
          <p:nvPr>
            <p:ph type="body" sz="quarter" idx="18" hasCustomPrompt="1"/>
          </p:nvPr>
        </p:nvSpPr>
        <p:spPr>
          <a:xfrm>
            <a:off x="1298516" y="10820381"/>
            <a:ext cx="7129868" cy="8284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заместитель министра науки </a:t>
            </a:r>
            <a:br>
              <a:rPr lang="ru-RU" dirty="0"/>
            </a:br>
            <a:r>
              <a:rPr lang="ru-RU" dirty="0"/>
              <a:t>и высшего образования РФ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6047487" y="5364110"/>
            <a:ext cx="3256513" cy="14197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is simply</a:t>
            </a:r>
            <a:br>
              <a:rPr lang="en-US" dirty="0"/>
            </a:br>
            <a:r>
              <a:rPr lang="en-US" dirty="0"/>
              <a:t>dummy text</a:t>
            </a:r>
            <a:endParaRPr lang="ru-RU" dirty="0"/>
          </a:p>
        </p:txBody>
      </p:sp>
      <p:sp>
        <p:nvSpPr>
          <p:cNvPr id="21" name="Текст 6"/>
          <p:cNvSpPr>
            <a:spLocks noGrp="1"/>
          </p:cNvSpPr>
          <p:nvPr>
            <p:ph type="body" sz="quarter" idx="23" hasCustomPrompt="1"/>
          </p:nvPr>
        </p:nvSpPr>
        <p:spPr>
          <a:xfrm>
            <a:off x="15990107" y="3326258"/>
            <a:ext cx="3313893" cy="203785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115</a:t>
            </a:r>
            <a:endParaRPr lang="ru-RU" dirty="0"/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24" hasCustomPrompt="1"/>
          </p:nvPr>
        </p:nvSpPr>
        <p:spPr>
          <a:xfrm>
            <a:off x="19722471" y="5364110"/>
            <a:ext cx="3256513" cy="14197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is simply</a:t>
            </a:r>
            <a:br>
              <a:rPr lang="en-US" dirty="0"/>
            </a:br>
            <a:r>
              <a:rPr lang="en-US" dirty="0"/>
              <a:t>dummy text</a:t>
            </a:r>
            <a:endParaRPr lang="ru-RU" dirty="0"/>
          </a:p>
        </p:txBody>
      </p:sp>
      <p:sp>
        <p:nvSpPr>
          <p:cNvPr id="23" name="Текст 6"/>
          <p:cNvSpPr>
            <a:spLocks noGrp="1"/>
          </p:cNvSpPr>
          <p:nvPr>
            <p:ph type="body" sz="quarter" idx="25" hasCustomPrompt="1"/>
          </p:nvPr>
        </p:nvSpPr>
        <p:spPr>
          <a:xfrm>
            <a:off x="19665091" y="3326258"/>
            <a:ext cx="3313893" cy="203785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9824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517" y="2030650"/>
            <a:ext cx="6956483" cy="293014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Lorem Ipsum is simply</a:t>
            </a:r>
            <a:br>
              <a:rPr lang="en-US" dirty="0"/>
            </a:br>
            <a:r>
              <a:rPr lang="en-US" dirty="0"/>
              <a:t>dummy text of the printing and typesetting industry</a:t>
            </a:r>
          </a:p>
          <a:p>
            <a:pPr lvl="0"/>
            <a:r>
              <a:rPr lang="en-US" dirty="0"/>
              <a:t>Lorem Ipsum has been</a:t>
            </a:r>
            <a:br>
              <a:rPr lang="en-US" dirty="0"/>
            </a:br>
            <a:r>
              <a:rPr lang="en-US" dirty="0"/>
              <a:t>the industry's standard dummy text ever since</a:t>
            </a:r>
            <a:endParaRPr lang="ru-RU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347575" y="8534188"/>
            <a:ext cx="10738355" cy="95663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Lorem Ipsum Lorem</a:t>
            </a:r>
            <a:endParaRPr lang="ru-RU" dirty="0"/>
          </a:p>
        </p:txBody>
      </p:sp>
      <p:sp>
        <p:nvSpPr>
          <p:cNvPr id="10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2354962" y="3744860"/>
            <a:ext cx="3761338" cy="14197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is simply dummy</a:t>
            </a:r>
            <a:br>
              <a:rPr lang="en-US" dirty="0"/>
            </a:br>
            <a:r>
              <a:rPr lang="en-US" dirty="0"/>
              <a:t>text of the printing</a:t>
            </a:r>
            <a:endParaRPr lang="ru-RU" dirty="0"/>
          </a:p>
        </p:txBody>
      </p:sp>
      <p:sp>
        <p:nvSpPr>
          <p:cNvPr id="11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2297582" y="1707008"/>
            <a:ext cx="3749905" cy="203785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62%</a:t>
            </a:r>
            <a:endParaRPr lang="ru-RU" dirty="0"/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298516" y="7096435"/>
            <a:ext cx="6135954" cy="2875509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«НИТУ «МИСИС» полноправно вошёл в «обойму» тех организаций, которые сотрудничают с CERN. Теперь НИТУ «МИСИС» — не только университет, блистающий в области новых материалов и технологий, но и организация, имеющая отношение к участию  России в самых ярких проектах в области</a:t>
            </a:r>
            <a:r>
              <a:rPr lang="en-US" dirty="0"/>
              <a:t> </a:t>
            </a:r>
            <a:r>
              <a:rPr lang="ru-RU" dirty="0"/>
              <a:t>физики частиц»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17" hasCustomPrompt="1"/>
          </p:nvPr>
        </p:nvSpPr>
        <p:spPr>
          <a:xfrm>
            <a:off x="1298516" y="10309875"/>
            <a:ext cx="6956484" cy="27196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1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Григорий Трубников</a:t>
            </a:r>
          </a:p>
        </p:txBody>
      </p:sp>
      <p:sp>
        <p:nvSpPr>
          <p:cNvPr id="14" name="Текст 6"/>
          <p:cNvSpPr>
            <a:spLocks noGrp="1"/>
          </p:cNvSpPr>
          <p:nvPr>
            <p:ph type="body" sz="quarter" idx="18" hasCustomPrompt="1"/>
          </p:nvPr>
        </p:nvSpPr>
        <p:spPr>
          <a:xfrm>
            <a:off x="1298516" y="10581838"/>
            <a:ext cx="6956484" cy="82911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заместитель министра науки </a:t>
            </a:r>
            <a:br>
              <a:rPr lang="ru-RU" dirty="0"/>
            </a:br>
            <a:r>
              <a:rPr lang="ru-RU" dirty="0"/>
              <a:t>и высшего образования РФ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4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2363313" y="9448799"/>
            <a:ext cx="10738355" cy="290036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 is simply dummy text of the</a:t>
            </a:r>
            <a:br>
              <a:rPr lang="en-US" dirty="0"/>
            </a:br>
            <a:r>
              <a:rPr lang="en-US" dirty="0"/>
              <a:t>printing and typesetting industry Lorem Ipsum has been the industry's standard dummy text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3563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улли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103759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раздела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516" y="3655596"/>
            <a:ext cx="10626783" cy="105070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What is Lorem Ipsum?</a:t>
            </a:r>
            <a:endParaRPr lang="ru-RU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5399" y="5123398"/>
            <a:ext cx="6937375" cy="6542999"/>
          </a:xfrm>
        </p:spPr>
        <p:txBody>
          <a:bodyPr>
            <a:noAutofit/>
          </a:bodyPr>
          <a:lstStyle>
            <a:lvl1pPr marL="723900" indent="-723900">
              <a:lnSpc>
                <a:spcPct val="100000"/>
              </a:lnSpc>
              <a:spcBef>
                <a:spcPts val="0"/>
              </a:spcBef>
              <a:buFontTx/>
              <a:buBlip>
                <a:blip r:embed="rId3"/>
              </a:buBlip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Организация и управление научно-образовательным</a:t>
            </a:r>
            <a:br>
              <a:rPr lang="ru-RU" dirty="0"/>
            </a:br>
            <a:r>
              <a:rPr lang="ru-RU" dirty="0"/>
              <a:t>процессом по программам</a:t>
            </a:r>
            <a:br>
              <a:rPr lang="ru-RU" dirty="0"/>
            </a:br>
            <a:r>
              <a:rPr lang="ru-RU" dirty="0"/>
              <a:t>подготовки научно-</a:t>
            </a:r>
            <a:br>
              <a:rPr lang="ru-RU" dirty="0"/>
            </a:br>
            <a:r>
              <a:rPr lang="ru-RU" dirty="0"/>
              <a:t>педагогических кадров</a:t>
            </a:r>
            <a:br>
              <a:rPr lang="ru-RU" dirty="0"/>
            </a:br>
            <a:r>
              <a:rPr lang="ru-RU" dirty="0"/>
              <a:t>в аспирантуре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ru-RU" dirty="0"/>
              <a:t>Разработка нормативной</a:t>
            </a:r>
            <a:br>
              <a:rPr lang="ru-RU" dirty="0"/>
            </a:br>
            <a:r>
              <a:rPr lang="ru-RU" dirty="0"/>
              <a:t>и методической документации</a:t>
            </a:r>
            <a:br>
              <a:rPr lang="ru-RU" dirty="0"/>
            </a:br>
            <a:r>
              <a:rPr lang="ru-RU" dirty="0"/>
              <a:t>по осуществлению </a:t>
            </a:r>
            <a:br>
              <a:rPr lang="ru-RU" dirty="0"/>
            </a:br>
            <a:r>
              <a:rPr lang="ru-RU" dirty="0"/>
              <a:t>научно-образовательной</a:t>
            </a:r>
            <a:br>
              <a:rPr lang="ru-RU" dirty="0"/>
            </a:br>
            <a:r>
              <a:rPr lang="ru-RU" dirty="0"/>
              <a:t>деятельности в аспирантуре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8674101" y="5123397"/>
            <a:ext cx="6937374" cy="6542999"/>
          </a:xfrm>
        </p:spPr>
        <p:txBody>
          <a:bodyPr>
            <a:noAutofit/>
          </a:bodyPr>
          <a:lstStyle>
            <a:lvl1pPr marL="723900" indent="-723900">
              <a:lnSpc>
                <a:spcPct val="100000"/>
              </a:lnSpc>
              <a:spcBef>
                <a:spcPts val="0"/>
              </a:spcBef>
              <a:buFontTx/>
              <a:buBlip>
                <a:blip r:embed="rId3"/>
              </a:buBlip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Организация и управление научно-образовательным</a:t>
            </a:r>
            <a:br>
              <a:rPr lang="ru-RU" dirty="0"/>
            </a:br>
            <a:r>
              <a:rPr lang="ru-RU" dirty="0"/>
              <a:t>процессом по программам</a:t>
            </a:r>
            <a:br>
              <a:rPr lang="ru-RU" dirty="0"/>
            </a:br>
            <a:r>
              <a:rPr lang="ru-RU" dirty="0"/>
              <a:t>подготовки научно-</a:t>
            </a:r>
            <a:br>
              <a:rPr lang="ru-RU" dirty="0"/>
            </a:br>
            <a:r>
              <a:rPr lang="ru-RU" dirty="0"/>
              <a:t>педагогических кадров</a:t>
            </a:r>
            <a:br>
              <a:rPr lang="ru-RU" dirty="0"/>
            </a:br>
            <a:r>
              <a:rPr lang="ru-RU" dirty="0"/>
              <a:t>в аспирантуре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ru-RU" dirty="0"/>
              <a:t>Разработка нормативной</a:t>
            </a:r>
            <a:br>
              <a:rPr lang="ru-RU" dirty="0"/>
            </a:br>
            <a:r>
              <a:rPr lang="ru-RU" dirty="0"/>
              <a:t>и методической документации</a:t>
            </a:r>
            <a:br>
              <a:rPr lang="ru-RU" dirty="0"/>
            </a:br>
            <a:r>
              <a:rPr lang="ru-RU" dirty="0"/>
              <a:t>по осуществлению </a:t>
            </a:r>
            <a:br>
              <a:rPr lang="ru-RU" dirty="0"/>
            </a:br>
            <a:r>
              <a:rPr lang="ru-RU" dirty="0"/>
              <a:t>научно-образовательной</a:t>
            </a:r>
            <a:br>
              <a:rPr lang="ru-RU" dirty="0"/>
            </a:br>
            <a:r>
              <a:rPr lang="ru-RU" dirty="0"/>
              <a:t>деятельности в аспирантуре</a:t>
            </a:r>
          </a:p>
        </p:txBody>
      </p:sp>
      <p:sp>
        <p:nvSpPr>
          <p:cNvPr id="21" name="Текст 6"/>
          <p:cNvSpPr>
            <a:spLocks noGrp="1"/>
          </p:cNvSpPr>
          <p:nvPr>
            <p:ph type="body" sz="quarter" idx="23" hasCustomPrompt="1"/>
          </p:nvPr>
        </p:nvSpPr>
        <p:spPr>
          <a:xfrm>
            <a:off x="16052801" y="5123397"/>
            <a:ext cx="6938961" cy="6542999"/>
          </a:xfrm>
        </p:spPr>
        <p:txBody>
          <a:bodyPr>
            <a:noAutofit/>
          </a:bodyPr>
          <a:lstStyle>
            <a:lvl1pPr marL="723900" indent="-723900">
              <a:lnSpc>
                <a:spcPct val="100000"/>
              </a:lnSpc>
              <a:spcBef>
                <a:spcPts val="0"/>
              </a:spcBef>
              <a:buFontTx/>
              <a:buBlip>
                <a:blip r:embed="rId3"/>
              </a:buBlip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Организация и управление научно-образовательным</a:t>
            </a:r>
            <a:br>
              <a:rPr lang="ru-RU" dirty="0"/>
            </a:br>
            <a:r>
              <a:rPr lang="ru-RU" dirty="0"/>
              <a:t>процессом по программам</a:t>
            </a:r>
            <a:br>
              <a:rPr lang="ru-RU" dirty="0"/>
            </a:br>
            <a:r>
              <a:rPr lang="ru-RU" dirty="0"/>
              <a:t>подготовки научно-</a:t>
            </a:r>
            <a:br>
              <a:rPr lang="ru-RU" dirty="0"/>
            </a:br>
            <a:r>
              <a:rPr lang="ru-RU" dirty="0"/>
              <a:t>педагогических кадров</a:t>
            </a:r>
            <a:br>
              <a:rPr lang="ru-RU" dirty="0"/>
            </a:br>
            <a:r>
              <a:rPr lang="ru-RU" dirty="0"/>
              <a:t>в аспирантуре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ru-RU" dirty="0"/>
              <a:t>Разработка нормативной</a:t>
            </a:r>
            <a:br>
              <a:rPr lang="ru-RU" dirty="0"/>
            </a:br>
            <a:r>
              <a:rPr lang="ru-RU" dirty="0"/>
              <a:t>и методической документации</a:t>
            </a:r>
            <a:br>
              <a:rPr lang="ru-RU" dirty="0"/>
            </a:br>
            <a:r>
              <a:rPr lang="ru-RU" dirty="0"/>
              <a:t>по осуществлению </a:t>
            </a:r>
            <a:br>
              <a:rPr lang="ru-RU" dirty="0"/>
            </a:br>
            <a:r>
              <a:rPr lang="ru-RU" dirty="0"/>
              <a:t>научно-образовательной</a:t>
            </a:r>
            <a:br>
              <a:rPr lang="ru-RU" dirty="0"/>
            </a:br>
            <a:r>
              <a:rPr lang="ru-RU" dirty="0"/>
              <a:t>деятельности в аспирантуре</a:t>
            </a:r>
          </a:p>
        </p:txBody>
      </p:sp>
    </p:spTree>
    <p:extLst>
      <p:ext uri="{BB962C8B-B14F-4D97-AF65-F5344CB8AC3E}">
        <p14:creationId xmlns:p14="http://schemas.microsoft.com/office/powerpoint/2010/main" val="32362601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 userDrawn="1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8516" y="7924800"/>
            <a:ext cx="6936767" cy="379571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Управление науки формирует приоритетные направления научно-исследовательской деятельности университета </a:t>
            </a:r>
            <a:br>
              <a:rPr lang="ru-RU" dirty="0"/>
            </a:br>
            <a:r>
              <a:rPr lang="ru-RU" dirty="0"/>
              <a:t>с целью создания и освоения </a:t>
            </a:r>
            <a:br>
              <a:rPr lang="ru-RU" dirty="0"/>
            </a:br>
            <a:r>
              <a:rPr lang="ru-RU" dirty="0"/>
              <a:t>новых технологий, становления </a:t>
            </a:r>
            <a:br>
              <a:rPr lang="ru-RU" dirty="0"/>
            </a:br>
            <a:r>
              <a:rPr lang="ru-RU" dirty="0"/>
              <a:t>и развития научных школ</a:t>
            </a:r>
          </a:p>
        </p:txBody>
      </p:sp>
      <p:sp>
        <p:nvSpPr>
          <p:cNvPr id="9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1338232" y="7037794"/>
            <a:ext cx="6897051" cy="5935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Достижения науки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8674101" y="7037794"/>
            <a:ext cx="6937374" cy="5935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Научное сообщество</a:t>
            </a:r>
          </a:p>
        </p:txBody>
      </p:sp>
      <p:sp>
        <p:nvSpPr>
          <p:cNvPr id="21" name="Текст 6"/>
          <p:cNvSpPr>
            <a:spLocks noGrp="1"/>
          </p:cNvSpPr>
          <p:nvPr>
            <p:ph type="body" sz="quarter" idx="23" hasCustomPrompt="1"/>
          </p:nvPr>
        </p:nvSpPr>
        <p:spPr>
          <a:xfrm>
            <a:off x="16054389" y="7037793"/>
            <a:ext cx="6937374" cy="5935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События отрасли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24" hasCustomPrompt="1"/>
          </p:nvPr>
        </p:nvSpPr>
        <p:spPr>
          <a:xfrm>
            <a:off x="8674101" y="7924800"/>
            <a:ext cx="6936767" cy="379571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Управление науки занимается развитием научно-технического потенциала подразделений университета, отдельных сотрудников и университета</a:t>
            </a:r>
            <a:br>
              <a:rPr lang="ru-RU" dirty="0"/>
            </a:br>
            <a:r>
              <a:rPr lang="ru-RU" dirty="0"/>
              <a:t>в целом, способствует правовой охране</a:t>
            </a:r>
          </a:p>
        </p:txBody>
      </p:sp>
      <p:sp>
        <p:nvSpPr>
          <p:cNvPr id="23" name="Текст 6"/>
          <p:cNvSpPr>
            <a:spLocks noGrp="1"/>
          </p:cNvSpPr>
          <p:nvPr>
            <p:ph type="body" sz="quarter" idx="25" hasCustomPrompt="1"/>
          </p:nvPr>
        </p:nvSpPr>
        <p:spPr>
          <a:xfrm>
            <a:off x="16054996" y="7924800"/>
            <a:ext cx="6936767" cy="379571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Информация о реализуемых образовательных программах,</a:t>
            </a:r>
            <a:br>
              <a:rPr lang="ru-RU" dirty="0"/>
            </a:br>
            <a:r>
              <a:rPr lang="ru-RU" dirty="0"/>
              <a:t>в том числе о реализуемых адаптированных образователь-</a:t>
            </a:r>
            <a:br>
              <a:rPr lang="ru-RU" dirty="0"/>
            </a:br>
            <a:r>
              <a:rPr lang="ru-RU" dirty="0" err="1"/>
              <a:t>ных</a:t>
            </a:r>
            <a:r>
              <a:rPr lang="ru-RU" dirty="0"/>
              <a:t> программах, с указанием </a:t>
            </a:r>
            <a:br>
              <a:rPr lang="ru-RU" dirty="0"/>
            </a:br>
            <a:r>
              <a:rPr lang="ru-RU" dirty="0"/>
              <a:t>в отношении каждой </a:t>
            </a:r>
            <a:r>
              <a:rPr lang="ru-RU" dirty="0" err="1"/>
              <a:t>образо</a:t>
            </a:r>
            <a:r>
              <a:rPr lang="ru-RU" dirty="0"/>
              <a:t>-</a:t>
            </a:r>
            <a:br>
              <a:rPr lang="ru-RU" dirty="0"/>
            </a:br>
            <a:r>
              <a:rPr lang="ru-RU" dirty="0" err="1"/>
              <a:t>вательной</a:t>
            </a:r>
            <a:r>
              <a:rPr lang="ru-RU" dirty="0"/>
              <a:t> программы</a:t>
            </a:r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650" y="4776190"/>
            <a:ext cx="2217600" cy="18396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351" y="4599790"/>
            <a:ext cx="1764000" cy="2016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6300" y="4401790"/>
            <a:ext cx="1924670" cy="22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035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кцентные плаш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12442825" y="4707604"/>
            <a:ext cx="11939588" cy="5712745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7765" y="4572755"/>
            <a:ext cx="10627535" cy="770020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>
                <a:solidFill>
                  <a:schemeClr val="tx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is simply dummy text </a:t>
            </a:r>
            <a:br>
              <a:rPr lang="en-US" dirty="0"/>
            </a:br>
            <a:r>
              <a:rPr lang="en-US" dirty="0"/>
              <a:t>of the printing and typesetting industry</a:t>
            </a:r>
          </a:p>
          <a:p>
            <a:pPr lvl="0"/>
            <a:r>
              <a:rPr lang="en-US" dirty="0"/>
              <a:t>Lorem Ipsum has been the industry's standard dummy text ever since the 1500s, when an unknown printer took a galley </a:t>
            </a:r>
            <a:br>
              <a:rPr lang="en-US" dirty="0"/>
            </a:br>
            <a:r>
              <a:rPr lang="en-US" dirty="0"/>
              <a:t>of type and scrambled it to make a type </a:t>
            </a:r>
            <a:br>
              <a:rPr lang="en-US" dirty="0"/>
            </a:br>
            <a:r>
              <a:rPr lang="en-US" dirty="0"/>
              <a:t>specimen book. It has survived not only </a:t>
            </a:r>
            <a:br>
              <a:rPr lang="en-US" dirty="0"/>
            </a:br>
            <a:r>
              <a:rPr lang="en-US" dirty="0"/>
              <a:t>five centuries, but also the leap into electronic typesetting, remaining essentially unchanged. It was </a:t>
            </a:r>
            <a:r>
              <a:rPr lang="en-US" dirty="0" err="1"/>
              <a:t>popularised</a:t>
            </a:r>
            <a:endParaRPr lang="en-US" dirty="0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1" name="Текст 6"/>
          <p:cNvSpPr>
            <a:spLocks noGrp="1"/>
          </p:cNvSpPr>
          <p:nvPr>
            <p:ph type="body" sz="quarter" idx="23" hasCustomPrompt="1"/>
          </p:nvPr>
        </p:nvSpPr>
        <p:spPr>
          <a:xfrm>
            <a:off x="16035339" y="5373052"/>
            <a:ext cx="6937374" cy="118014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1-е место</a:t>
            </a:r>
          </a:p>
        </p:txBody>
      </p:sp>
      <p:sp>
        <p:nvSpPr>
          <p:cNvPr id="23" name="Текст 6"/>
          <p:cNvSpPr>
            <a:spLocks noGrp="1"/>
          </p:cNvSpPr>
          <p:nvPr>
            <p:ph type="body" sz="quarter" idx="25" hasCustomPrompt="1"/>
          </p:nvPr>
        </p:nvSpPr>
        <p:spPr>
          <a:xfrm>
            <a:off x="16035946" y="6648450"/>
            <a:ext cx="6936767" cy="33147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>
                <a:solidFill>
                  <a:schemeClr val="bg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 err="1"/>
              <a:t>cреди</a:t>
            </a:r>
            <a:r>
              <a:rPr lang="ru-RU" dirty="0"/>
              <a:t> вузов Проекта 5–100 </a:t>
            </a:r>
            <a:br>
              <a:rPr lang="ru-RU" dirty="0"/>
            </a:br>
            <a:r>
              <a:rPr lang="ru-RU" dirty="0"/>
              <a:t>по количеству публикаций </a:t>
            </a:r>
            <a:br>
              <a:rPr lang="ru-RU" dirty="0"/>
            </a:br>
            <a:r>
              <a:rPr lang="ru-RU" dirty="0"/>
              <a:t>в материаловедении </a:t>
            </a:r>
            <a:br>
              <a:rPr lang="ru-RU" dirty="0"/>
            </a:br>
            <a:r>
              <a:rPr lang="ru-RU" dirty="0"/>
              <a:t>в журналах первого квартиля по SNIP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3279" y="5430202"/>
            <a:ext cx="2167200" cy="1813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4152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кцентные плашки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 userDrawn="1"/>
        </p:nvSpPr>
        <p:spPr>
          <a:xfrm>
            <a:off x="0" y="4707604"/>
            <a:ext cx="24382413" cy="737009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7765" y="6553200"/>
            <a:ext cx="10627535" cy="20574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baseline="0">
                <a:solidFill>
                  <a:schemeClr val="bg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is simply dummy text </a:t>
            </a:r>
            <a:br>
              <a:rPr lang="en-US" dirty="0"/>
            </a:br>
            <a:r>
              <a:rPr lang="en-US" dirty="0"/>
              <a:t>of the printing and typesetting industry</a:t>
            </a:r>
          </a:p>
          <a:p>
            <a:pPr lvl="0"/>
            <a:r>
              <a:rPr lang="en-US" dirty="0"/>
              <a:t>Lorem Ipsum is simply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14" name="Текст 6"/>
          <p:cNvSpPr>
            <a:spLocks noGrp="1"/>
          </p:cNvSpPr>
          <p:nvPr>
            <p:ph type="body" sz="quarter" idx="26" hasCustomPrompt="1"/>
          </p:nvPr>
        </p:nvSpPr>
        <p:spPr>
          <a:xfrm>
            <a:off x="1297765" y="5646681"/>
            <a:ext cx="10627535" cy="103986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0" baseline="0">
                <a:solidFill>
                  <a:schemeClr val="accent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Lorem</a:t>
            </a:r>
          </a:p>
        </p:txBody>
      </p:sp>
      <p:sp>
        <p:nvSpPr>
          <p:cNvPr id="20" name="Текст 6"/>
          <p:cNvSpPr>
            <a:spLocks noGrp="1"/>
          </p:cNvSpPr>
          <p:nvPr>
            <p:ph type="body" sz="quarter" idx="27" hasCustomPrompt="1"/>
          </p:nvPr>
        </p:nvSpPr>
        <p:spPr>
          <a:xfrm>
            <a:off x="1297765" y="9692640"/>
            <a:ext cx="10627535" cy="20574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baseline="0">
                <a:solidFill>
                  <a:schemeClr val="bg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is simply dummy text </a:t>
            </a:r>
            <a:br>
              <a:rPr lang="en-US" dirty="0"/>
            </a:br>
            <a:r>
              <a:rPr lang="en-US" dirty="0"/>
              <a:t>of the printing and typesetting industry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28" hasCustomPrompt="1"/>
          </p:nvPr>
        </p:nvSpPr>
        <p:spPr>
          <a:xfrm>
            <a:off x="1297765" y="8786121"/>
            <a:ext cx="10627535" cy="103986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0" baseline="0">
                <a:solidFill>
                  <a:schemeClr val="accent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Lorem</a:t>
            </a:r>
          </a:p>
        </p:txBody>
      </p:sp>
      <p:sp>
        <p:nvSpPr>
          <p:cNvPr id="24" name="Текст 6"/>
          <p:cNvSpPr>
            <a:spLocks noGrp="1"/>
          </p:cNvSpPr>
          <p:nvPr>
            <p:ph type="body" sz="quarter" idx="29" hasCustomPrompt="1"/>
          </p:nvPr>
        </p:nvSpPr>
        <p:spPr>
          <a:xfrm>
            <a:off x="12364228" y="6553200"/>
            <a:ext cx="10627535" cy="519684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baseline="0">
                <a:solidFill>
                  <a:schemeClr val="bg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  <a:br>
              <a:rPr lang="en-US" dirty="0"/>
            </a:br>
            <a:r>
              <a:rPr lang="en-US" dirty="0"/>
              <a:t>It has survived not only five centuries</a:t>
            </a:r>
          </a:p>
        </p:txBody>
      </p:sp>
      <p:sp>
        <p:nvSpPr>
          <p:cNvPr id="25" name="Текст 6"/>
          <p:cNvSpPr>
            <a:spLocks noGrp="1"/>
          </p:cNvSpPr>
          <p:nvPr>
            <p:ph type="body" sz="quarter" idx="30" hasCustomPrompt="1"/>
          </p:nvPr>
        </p:nvSpPr>
        <p:spPr>
          <a:xfrm>
            <a:off x="12364228" y="5646681"/>
            <a:ext cx="10627535" cy="103986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0" baseline="0">
                <a:solidFill>
                  <a:schemeClr val="accent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Lorem</a:t>
            </a:r>
          </a:p>
        </p:txBody>
      </p:sp>
    </p:spTree>
    <p:extLst>
      <p:ext uri="{BB962C8B-B14F-4D97-AF65-F5344CB8AC3E}">
        <p14:creationId xmlns:p14="http://schemas.microsoft.com/office/powerpoint/2010/main" val="766217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кцентные плашки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 userDrawn="1"/>
        </p:nvSpPr>
        <p:spPr>
          <a:xfrm>
            <a:off x="1" y="3907504"/>
            <a:ext cx="11668538" cy="737009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7" hasCustomPrompt="1"/>
          </p:nvPr>
        </p:nvSpPr>
        <p:spPr>
          <a:xfrm>
            <a:off x="1297766" y="5697107"/>
            <a:ext cx="9217834" cy="507691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baseline="0">
                <a:solidFill>
                  <a:schemeClr val="bg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28" hasCustomPrompt="1"/>
          </p:nvPr>
        </p:nvSpPr>
        <p:spPr>
          <a:xfrm>
            <a:off x="1297765" y="4790588"/>
            <a:ext cx="9217835" cy="103986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0" baseline="0">
                <a:solidFill>
                  <a:schemeClr val="accent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Lorem</a:t>
            </a:r>
          </a:p>
        </p:txBody>
      </p:sp>
      <p:sp>
        <p:nvSpPr>
          <p:cNvPr id="21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2297582" y="4370696"/>
            <a:ext cx="3749905" cy="209748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62%</a:t>
            </a:r>
            <a:endParaRPr lang="ru-RU" dirty="0"/>
          </a:p>
        </p:txBody>
      </p:sp>
      <p:sp>
        <p:nvSpPr>
          <p:cNvPr id="23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2354962" y="6468184"/>
            <a:ext cx="3761338" cy="14197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is simply dummy</a:t>
            </a:r>
            <a:br>
              <a:rPr lang="en-US" dirty="0"/>
            </a:br>
            <a:r>
              <a:rPr lang="en-US" dirty="0"/>
              <a:t>text of the printing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1510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516" y="7281725"/>
            <a:ext cx="10626783" cy="105070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What is Lorem Ipsum?</a:t>
            </a:r>
            <a:endParaRPr lang="ru-RU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8516" y="8328993"/>
            <a:ext cx="14312959" cy="367747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</a:t>
            </a:r>
            <a:br>
              <a:rPr lang="en-US" dirty="0"/>
            </a:br>
            <a:r>
              <a:rPr lang="en-US" dirty="0"/>
              <a:t>typesetting industry. Lorem Ipsum has been the industry's</a:t>
            </a:r>
            <a:br>
              <a:rPr lang="en-US" dirty="0"/>
            </a:br>
            <a:r>
              <a:rPr lang="en-US" dirty="0"/>
              <a:t>standard dummy text ever since the 1500s, when </a:t>
            </a:r>
            <a:br>
              <a:rPr lang="en-US" dirty="0"/>
            </a:br>
            <a:r>
              <a:rPr lang="en-US" dirty="0"/>
              <a:t>an unknown printer took a galley of type and scrambled</a:t>
            </a:r>
            <a:br>
              <a:rPr lang="en-US" dirty="0"/>
            </a:br>
            <a:r>
              <a:rPr lang="en-US" dirty="0"/>
              <a:t>it to make a type specimen book</a:t>
            </a:r>
            <a:endParaRPr lang="ru-RU" dirty="0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85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я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8517" y="4572001"/>
            <a:ext cx="10626784" cy="367747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Стратегической целью НИТУ «МИСИС», согласно </a:t>
            </a:r>
            <a:br>
              <a:rPr lang="ru-RU" dirty="0"/>
            </a:br>
            <a:r>
              <a:rPr lang="ru-RU" dirty="0"/>
              <a:t>участию в Проекте «5–100», является вхождение </a:t>
            </a:r>
            <a:br>
              <a:rPr lang="ru-RU" dirty="0"/>
            </a:br>
            <a:r>
              <a:rPr lang="ru-RU" dirty="0"/>
              <a:t>и закрепление в числе ведущих мировых университетов </a:t>
            </a:r>
            <a:br>
              <a:rPr lang="ru-RU" dirty="0"/>
            </a:br>
            <a:r>
              <a:rPr lang="ru-RU" dirty="0"/>
              <a:t>по основным международным рейтингам (THE, QS), </a:t>
            </a:r>
            <a:br>
              <a:rPr lang="ru-RU" dirty="0"/>
            </a:br>
            <a:r>
              <a:rPr lang="ru-RU" dirty="0"/>
              <a:t>за счёт фундаментальных и прикладных исследований мирового уровня в материаловедении, нано- и </a:t>
            </a:r>
            <a:r>
              <a:rPr lang="ru-RU" dirty="0" err="1"/>
              <a:t>био</a:t>
            </a:r>
            <a:r>
              <a:rPr lang="ru-RU" dirty="0"/>
              <a:t>-</a:t>
            </a:r>
            <a:br>
              <a:rPr lang="ru-RU" dirty="0"/>
            </a:br>
            <a:r>
              <a:rPr lang="ru-RU" dirty="0"/>
              <a:t>технологиях, металлургии и горном деле.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8533870"/>
            <a:ext cx="11939588" cy="339308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23" hasCustomPrompt="1"/>
          </p:nvPr>
        </p:nvSpPr>
        <p:spPr>
          <a:xfrm>
            <a:off x="4943270" y="8909945"/>
            <a:ext cx="6982029" cy="118014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ТОП-10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25" hasCustomPrompt="1"/>
          </p:nvPr>
        </p:nvSpPr>
        <p:spPr>
          <a:xfrm>
            <a:off x="4956411" y="10189483"/>
            <a:ext cx="6968889" cy="137966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spc="-70" baseline="0">
                <a:solidFill>
                  <a:schemeClr val="bg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Среди лучших вузов России, </a:t>
            </a:r>
            <a:br>
              <a:rPr lang="ru-RU" dirty="0"/>
            </a:br>
            <a:r>
              <a:rPr lang="ru-RU" dirty="0"/>
              <a:t>по версии «Интерфакс»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581" y="9141922"/>
            <a:ext cx="2286000" cy="189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09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103759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раздела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6035130" y="2029598"/>
            <a:ext cx="6956632" cy="10507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Название данного</a:t>
            </a:r>
            <a:br>
              <a:rPr lang="ru-RU" dirty="0"/>
            </a:br>
            <a:r>
              <a:rPr lang="ru-RU" dirty="0"/>
              <a:t>блока информации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6056666" y="3664028"/>
            <a:ext cx="6937374" cy="26572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Постоянный поиск наиболее эффективных действующих</a:t>
            </a:r>
            <a:br>
              <a:rPr lang="ru-RU" dirty="0"/>
            </a:br>
            <a:r>
              <a:rPr lang="ru-RU" dirty="0"/>
              <a:t>веществ и их комбинаций,</a:t>
            </a:r>
            <a:br>
              <a:rPr lang="ru-RU" dirty="0"/>
            </a:br>
            <a:r>
              <a:rPr lang="ru-RU" dirty="0"/>
              <a:t>а также оригинальные</a:t>
            </a:r>
            <a:br>
              <a:rPr lang="ru-RU" dirty="0"/>
            </a:br>
            <a:r>
              <a:rPr lang="ru-RU" dirty="0"/>
              <a:t>инновационные препараты</a:t>
            </a:r>
          </a:p>
        </p:txBody>
      </p:sp>
    </p:spTree>
    <p:extLst>
      <p:ext uri="{BB962C8B-B14F-4D97-AF65-F5344CB8AC3E}">
        <p14:creationId xmlns:p14="http://schemas.microsoft.com/office/powerpoint/2010/main" val="2522694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рафик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6035130" y="2029598"/>
            <a:ext cx="6956632" cy="10507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Название данного</a:t>
            </a:r>
            <a:br>
              <a:rPr lang="ru-RU" dirty="0"/>
            </a:br>
            <a:r>
              <a:rPr lang="ru-RU" dirty="0"/>
              <a:t>блока информации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6056666" y="3664028"/>
            <a:ext cx="6937374" cy="26572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Постоянный поиск наиболее эффективных действующих</a:t>
            </a:r>
            <a:br>
              <a:rPr lang="ru-RU" dirty="0"/>
            </a:br>
            <a:r>
              <a:rPr lang="ru-RU" dirty="0"/>
              <a:t>веществ и их комбинаций,</a:t>
            </a:r>
            <a:br>
              <a:rPr lang="ru-RU" dirty="0"/>
            </a:br>
            <a:r>
              <a:rPr lang="ru-RU" dirty="0"/>
              <a:t>а также оригинальные</a:t>
            </a:r>
            <a:br>
              <a:rPr lang="ru-RU" dirty="0"/>
            </a:br>
            <a:r>
              <a:rPr lang="ru-RU" dirty="0"/>
              <a:t>инновационные препараты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042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103759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раздела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368" y="3512130"/>
            <a:ext cx="3259345" cy="10507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Таблица 2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5007804" y="3512131"/>
            <a:ext cx="6937374" cy="10507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Сопроводительный текст</a:t>
            </a:r>
            <a:br>
              <a:rPr lang="ru-RU" dirty="0"/>
            </a:br>
            <a:r>
              <a:rPr lang="ru-RU" dirty="0"/>
              <a:t>к данной таблице</a:t>
            </a:r>
          </a:p>
        </p:txBody>
      </p:sp>
    </p:spTree>
    <p:extLst>
      <p:ext uri="{BB962C8B-B14F-4D97-AF65-F5344CB8AC3E}">
        <p14:creationId xmlns:p14="http://schemas.microsoft.com/office/powerpoint/2010/main" val="1398338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298516" y="10086693"/>
            <a:ext cx="6937374" cy="26572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Ленинский проспект, д. 4</a:t>
            </a:r>
            <a:br>
              <a:rPr lang="ru-RU" dirty="0"/>
            </a:br>
            <a:r>
              <a:rPr lang="ru-RU" dirty="0"/>
              <a:t>Москва, 119049</a:t>
            </a:r>
            <a:br>
              <a:rPr lang="ru-RU" dirty="0"/>
            </a:br>
            <a:r>
              <a:rPr lang="ru-RU" dirty="0"/>
              <a:t>тел. +7 (495) 955-00-32</a:t>
            </a:r>
            <a:br>
              <a:rPr lang="ru-RU" dirty="0"/>
            </a:br>
            <a:r>
              <a:rPr lang="ru-RU" dirty="0"/>
              <a:t>e-</a:t>
            </a:r>
            <a:r>
              <a:rPr lang="ru-RU" dirty="0" err="1"/>
              <a:t>mail</a:t>
            </a:r>
            <a:r>
              <a:rPr lang="ru-RU" dirty="0"/>
              <a:t>: kancela@misis.ru</a:t>
            </a:r>
            <a:br>
              <a:rPr lang="ru-RU" dirty="0"/>
            </a:br>
            <a:r>
              <a:rPr lang="ru-RU" dirty="0"/>
              <a:t>misis.ru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7184650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Спасибо</a:t>
            </a:r>
            <a:br>
              <a:rPr lang="ru-RU" dirty="0"/>
            </a:br>
            <a:r>
              <a:rPr lang="ru-RU" dirty="0"/>
              <a:t>за внимание!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6584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5E2A4-72D4-4DC4-9470-54C0EE06E4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532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6" r:id="rId3"/>
    <p:sldLayoutId id="2147483677" r:id="rId4"/>
    <p:sldLayoutId id="2147483678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</p:sldLayoutIdLst>
  <p:timing>
    <p:tnLst>
      <p:par>
        <p:cTn id="1" dur="indefinite" restart="never" nodeType="tmRoot"/>
      </p:par>
    </p:tnLst>
  </p:timing>
  <p:hf hdr="0"/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98516" y="4158222"/>
            <a:ext cx="9952581" cy="4314960"/>
          </a:xfrm>
        </p:spPr>
        <p:txBody>
          <a:bodyPr/>
          <a:lstStyle/>
          <a:p>
            <a:endParaRPr lang="ru-RU" sz="8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8516" y="8542069"/>
            <a:ext cx="9952581" cy="1999559"/>
          </a:xfrm>
        </p:spPr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Фамилия Имя Отчество</a:t>
            </a:r>
          </a:p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Должность (не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более двух строк)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1300459" y="11867187"/>
            <a:ext cx="5761821" cy="730250"/>
          </a:xfrm>
        </p:spPr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Дата проведения (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пример: 12.04.2023)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Дата 11">
            <a:extLst>
              <a:ext uri="{FF2B5EF4-FFF2-40B4-BE49-F238E27FC236}">
                <a16:creationId xmlns:a16="http://schemas.microsoft.com/office/drawing/2014/main" id="{EC80368E-2407-E700-0EAC-FFDA58FBA3C2}"/>
              </a:ext>
            </a:extLst>
          </p:cNvPr>
          <p:cNvSpPr txBox="1">
            <a:spLocks/>
          </p:cNvSpPr>
          <p:nvPr/>
        </p:nvSpPr>
        <p:spPr>
          <a:xfrm>
            <a:off x="1300459" y="11322004"/>
            <a:ext cx="593692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1828709" rtl="0" eaLnBrk="1" latinLnBrk="0" hangingPunct="1"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914354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09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063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417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771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126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480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834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Место проведения (пример: Ректорат)</a:t>
            </a:r>
          </a:p>
        </p:txBody>
      </p:sp>
    </p:spTree>
    <p:extLst>
      <p:ext uri="{BB962C8B-B14F-4D97-AF65-F5344CB8AC3E}">
        <p14:creationId xmlns:p14="http://schemas.microsoft.com/office/powerpoint/2010/main" val="89716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6" t="20078" r="33918"/>
          <a:stretch/>
        </p:blipFill>
        <p:spPr>
          <a:xfrm>
            <a:off x="17883049" y="8010939"/>
            <a:ext cx="5200075" cy="50772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2" t="4345" r="17177"/>
          <a:stretch/>
        </p:blipFill>
        <p:spPr>
          <a:xfrm>
            <a:off x="11668536" y="1053547"/>
            <a:ext cx="4899685" cy="47458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8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67069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800" y="-17755"/>
            <a:ext cx="16556805" cy="137337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7" y="0"/>
            <a:ext cx="24384000" cy="13716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8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99429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666" y="0"/>
            <a:ext cx="15621002" cy="13716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8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Дата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90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133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98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133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71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80" b="7086"/>
          <a:stretch/>
        </p:blipFill>
        <p:spPr>
          <a:xfrm>
            <a:off x="9603780" y="1310306"/>
            <a:ext cx="14760556" cy="123761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8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88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158" y="-9834"/>
            <a:ext cx="16547255" cy="137258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80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10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158" y="-9834"/>
            <a:ext cx="16547255" cy="137258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8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05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2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Текст 2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Текст 2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Текст 2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sz="11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Текст 2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20000"/>
          </a:bodyPr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Текст 30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Текст 3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12599223" y="4547939"/>
            <a:ext cx="11783190" cy="6139111"/>
            <a:chOff x="12599223" y="4547939"/>
            <a:chExt cx="11783190" cy="6139111"/>
          </a:xfrm>
        </p:grpSpPr>
        <p:sp>
          <p:nvSpPr>
            <p:cNvPr id="9" name="Овал 8"/>
            <p:cNvSpPr/>
            <p:nvPr/>
          </p:nvSpPr>
          <p:spPr>
            <a:xfrm>
              <a:off x="12599223" y="4547939"/>
              <a:ext cx="2916000" cy="2916000"/>
            </a:xfrm>
            <a:prstGeom prst="ellipse">
              <a:avLst/>
            </a:prstGeom>
            <a:blipFill>
              <a:blip r:embed="rId3"/>
              <a:srcRect/>
              <a:stretch>
                <a:fillRect l="-2726" t="-2938" r="-3741" b="-3978"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 flipH="1">
              <a:off x="14033491" y="7463939"/>
              <a:ext cx="23733" cy="3223111"/>
            </a:xfrm>
            <a:prstGeom prst="line">
              <a:avLst/>
            </a:prstGeom>
            <a:ln w="25400" cmpd="sng"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flipH="1">
              <a:off x="14057224" y="8510587"/>
              <a:ext cx="10325189" cy="0"/>
            </a:xfrm>
            <a:prstGeom prst="line">
              <a:avLst/>
            </a:prstGeom>
            <a:ln w="25400" cmpd="sng"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Нижний колонтитул 3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Номер слайда 3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10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21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7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sz="117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85000" lnSpcReduction="20000"/>
          </a:bodyPr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Текст 1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Текст 20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Текст 22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ru-RU" sz="117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Текст 23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 sz="117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0" y="3892612"/>
            <a:ext cx="11709778" cy="6750829"/>
            <a:chOff x="0" y="3892612"/>
            <a:chExt cx="11709778" cy="6750829"/>
          </a:xfrm>
        </p:grpSpPr>
        <p:sp>
          <p:nvSpPr>
            <p:cNvPr id="27" name="Овал 26"/>
            <p:cNvSpPr/>
            <p:nvPr/>
          </p:nvSpPr>
          <p:spPr>
            <a:xfrm>
              <a:off x="8793778" y="7727441"/>
              <a:ext cx="2916000" cy="2916000"/>
            </a:xfrm>
            <a:prstGeom prst="ellipse">
              <a:avLst/>
            </a:prstGeom>
            <a:blipFill>
              <a:blip r:embed="rId3"/>
              <a:srcRect/>
              <a:stretch>
                <a:fillRect t="-210" b="-210"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8" name="Прямая соединительная линия 27"/>
            <p:cNvCxnSpPr>
              <a:stCxn id="27" idx="0"/>
            </p:cNvCxnSpPr>
            <p:nvPr/>
          </p:nvCxnSpPr>
          <p:spPr>
            <a:xfrm flipV="1">
              <a:off x="10251778" y="3892612"/>
              <a:ext cx="0" cy="3834829"/>
            </a:xfrm>
            <a:prstGeom prst="line">
              <a:avLst/>
            </a:prstGeom>
            <a:ln w="25400" cmpd="sng"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0" y="6968531"/>
              <a:ext cx="10251778" cy="0"/>
            </a:xfrm>
            <a:prstGeom prst="line">
              <a:avLst/>
            </a:prstGeom>
            <a:ln w="25400" cmpd="sng"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Номер слайда 39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169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sz="117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85000" lnSpcReduction="20000"/>
          </a:bodyPr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0" y="0"/>
            <a:ext cx="10944900" cy="10024330"/>
            <a:chOff x="0" y="0"/>
            <a:chExt cx="10944900" cy="10024330"/>
          </a:xfrm>
        </p:grpSpPr>
        <p:sp>
          <p:nvSpPr>
            <p:cNvPr id="27" name="Овал 26"/>
            <p:cNvSpPr/>
            <p:nvPr/>
          </p:nvSpPr>
          <p:spPr>
            <a:xfrm>
              <a:off x="8028900" y="7108330"/>
              <a:ext cx="2916000" cy="2916000"/>
            </a:xfrm>
            <a:prstGeom prst="ellipse">
              <a:avLst/>
            </a:prstGeom>
            <a:blipFill>
              <a:blip r:embed="rId3"/>
              <a:srcRect/>
              <a:stretch>
                <a:fillRect t="-210" b="-210"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8" name="Прямая соединительная линия 27"/>
            <p:cNvCxnSpPr/>
            <p:nvPr/>
          </p:nvCxnSpPr>
          <p:spPr>
            <a:xfrm flipH="1" flipV="1">
              <a:off x="9486900" y="0"/>
              <a:ext cx="28198" cy="7107496"/>
            </a:xfrm>
            <a:prstGeom prst="line">
              <a:avLst/>
            </a:prstGeom>
            <a:ln w="25400" cmpd="sng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0" y="6339881"/>
              <a:ext cx="9515098" cy="0"/>
            </a:xfrm>
            <a:prstGeom prst="line">
              <a:avLst/>
            </a:prstGeom>
            <a:ln w="25400" cmpd="sng"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3" name="Диаграмма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32230"/>
              </p:ext>
            </p:extLst>
          </p:nvPr>
        </p:nvGraphicFramePr>
        <p:xfrm>
          <a:off x="16373475" y="1630858"/>
          <a:ext cx="6877050" cy="6967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4" name="Группа 33"/>
          <p:cNvGrpSpPr/>
          <p:nvPr/>
        </p:nvGrpSpPr>
        <p:grpSpPr>
          <a:xfrm>
            <a:off x="12462703" y="6254662"/>
            <a:ext cx="3845616" cy="1448484"/>
            <a:chOff x="16135350" y="6053998"/>
            <a:chExt cx="3845616" cy="1448484"/>
          </a:xfrm>
        </p:grpSpPr>
        <p:grpSp>
          <p:nvGrpSpPr>
            <p:cNvPr id="35" name="Группа 34"/>
            <p:cNvGrpSpPr/>
            <p:nvPr/>
          </p:nvGrpSpPr>
          <p:grpSpPr>
            <a:xfrm>
              <a:off x="16135350" y="6053998"/>
              <a:ext cx="3832088" cy="677108"/>
              <a:chOff x="16135350" y="6053998"/>
              <a:chExt cx="3832088" cy="677108"/>
            </a:xfrm>
          </p:grpSpPr>
          <p:sp>
            <p:nvSpPr>
              <p:cNvPr id="40" name="Прямоугольник 39"/>
              <p:cNvSpPr/>
              <p:nvPr/>
            </p:nvSpPr>
            <p:spPr>
              <a:xfrm>
                <a:off x="16135350" y="6083153"/>
                <a:ext cx="323999" cy="32399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>
                  <a:solidFill>
                    <a:schemeClr val="tx2"/>
                  </a:solidFill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6669868" y="6053998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Параметр 1.</a:t>
                </a:r>
              </a:p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Описание параметра</a:t>
                </a:r>
              </a:p>
            </p:txBody>
          </p:sp>
        </p:grpSp>
        <p:grpSp>
          <p:nvGrpSpPr>
            <p:cNvPr id="36" name="Группа 35"/>
            <p:cNvGrpSpPr/>
            <p:nvPr/>
          </p:nvGrpSpPr>
          <p:grpSpPr>
            <a:xfrm>
              <a:off x="16135350" y="6825374"/>
              <a:ext cx="3845616" cy="677108"/>
              <a:chOff x="16135350" y="6825374"/>
              <a:chExt cx="3845616" cy="677108"/>
            </a:xfrm>
          </p:grpSpPr>
          <p:sp>
            <p:nvSpPr>
              <p:cNvPr id="37" name="Прямоугольник 36"/>
              <p:cNvSpPr/>
              <p:nvPr/>
            </p:nvSpPr>
            <p:spPr>
              <a:xfrm>
                <a:off x="16135350" y="6855798"/>
                <a:ext cx="323999" cy="3239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>
                  <a:solidFill>
                    <a:schemeClr val="tx2"/>
                  </a:solidFill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6683396" y="6825374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Параметр </a:t>
                </a:r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</a:t>
                </a:r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Описание параметра</a:t>
                </a:r>
              </a:p>
            </p:txBody>
          </p:sp>
        </p:grpSp>
      </p:grpSp>
      <p:sp>
        <p:nvSpPr>
          <p:cNvPr id="32" name="Номер слайда 31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12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7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72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13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60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7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14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43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7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15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416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72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16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8598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7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sz="11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2462703" y="8977982"/>
            <a:ext cx="3845616" cy="1448484"/>
            <a:chOff x="16135350" y="6053998"/>
            <a:chExt cx="3845616" cy="1448484"/>
          </a:xfrm>
        </p:grpSpPr>
        <p:grpSp>
          <p:nvGrpSpPr>
            <p:cNvPr id="19" name="Группа 18"/>
            <p:cNvGrpSpPr/>
            <p:nvPr/>
          </p:nvGrpSpPr>
          <p:grpSpPr>
            <a:xfrm>
              <a:off x="16135350" y="6053998"/>
              <a:ext cx="3832088" cy="677108"/>
              <a:chOff x="16135350" y="6053998"/>
              <a:chExt cx="3832088" cy="677108"/>
            </a:xfrm>
          </p:grpSpPr>
          <p:sp>
            <p:nvSpPr>
              <p:cNvPr id="26" name="Прямоугольник 25"/>
              <p:cNvSpPr/>
              <p:nvPr/>
            </p:nvSpPr>
            <p:spPr>
              <a:xfrm>
                <a:off x="16135350" y="6083153"/>
                <a:ext cx="323999" cy="32399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>
                  <a:solidFill>
                    <a:schemeClr val="tx2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6669868" y="6053998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Параметр 1.</a:t>
                </a:r>
              </a:p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Описание параметра</a:t>
                </a:r>
              </a:p>
            </p:txBody>
          </p:sp>
        </p:grpSp>
        <p:grpSp>
          <p:nvGrpSpPr>
            <p:cNvPr id="20" name="Группа 19"/>
            <p:cNvGrpSpPr/>
            <p:nvPr/>
          </p:nvGrpSpPr>
          <p:grpSpPr>
            <a:xfrm>
              <a:off x="16135350" y="6825374"/>
              <a:ext cx="3845616" cy="677108"/>
              <a:chOff x="16135350" y="6825374"/>
              <a:chExt cx="3845616" cy="677108"/>
            </a:xfrm>
          </p:grpSpPr>
          <p:sp>
            <p:nvSpPr>
              <p:cNvPr id="24" name="Прямоугольник 23"/>
              <p:cNvSpPr/>
              <p:nvPr/>
            </p:nvSpPr>
            <p:spPr>
              <a:xfrm>
                <a:off x="16135350" y="6855798"/>
                <a:ext cx="323999" cy="3239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>
                  <a:solidFill>
                    <a:schemeClr val="tx2"/>
                  </a:solidFill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6683396" y="6825374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Параметр </a:t>
                </a:r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</a:t>
                </a:r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Описание параметра</a:t>
                </a:r>
              </a:p>
            </p:txBody>
          </p:sp>
        </p:grpSp>
      </p:grpSp>
      <p:graphicFrame>
        <p:nvGraphicFramePr>
          <p:cNvPr id="28" name="Диаграмма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5776419"/>
              </p:ext>
            </p:extLst>
          </p:nvPr>
        </p:nvGraphicFramePr>
        <p:xfrm>
          <a:off x="16353596" y="4334301"/>
          <a:ext cx="6877050" cy="6967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" name="Номер слайда 2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17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6317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7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6141148" y="2232989"/>
            <a:ext cx="6838122" cy="4525619"/>
          </a:xfrm>
          <a:prstGeom prst="rect">
            <a:avLst/>
          </a:prstGeom>
          <a:blipFill>
            <a:blip r:embed="rId3"/>
            <a:srcRect/>
            <a:stretch>
              <a:fillRect l="-7558" t="-33125" r="-40988" b="-1644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6141148" y="7281725"/>
            <a:ext cx="6875463" cy="4724745"/>
          </a:xfrm>
          <a:prstGeom prst="rect">
            <a:avLst/>
          </a:prstGeom>
          <a:blipFill>
            <a:blip r:embed="rId4"/>
            <a:srcRect/>
            <a:stretch>
              <a:fillRect l="-217" t="-18181" r="-23129" b="-533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18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01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7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ru-RU" sz="7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465877" y="2133599"/>
            <a:ext cx="10525885" cy="9813235"/>
          </a:xfrm>
          <a:prstGeom prst="rect">
            <a:avLst/>
          </a:prstGeom>
          <a:blipFill>
            <a:blip r:embed="rId3"/>
            <a:srcRect/>
            <a:stretch>
              <a:fillRect l="-63286" t="-204" r="-15810" b="-2778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19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8030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72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4" name="Chart 6"/>
          <p:cNvGraphicFramePr/>
          <p:nvPr>
            <p:extLst>
              <p:ext uri="{D42A27DB-BD31-4B8C-83A1-F6EECF244321}">
                <p14:modId xmlns:p14="http://schemas.microsoft.com/office/powerpoint/2010/main" val="3708698489"/>
              </p:ext>
            </p:extLst>
          </p:nvPr>
        </p:nvGraphicFramePr>
        <p:xfrm>
          <a:off x="975416" y="3549491"/>
          <a:ext cx="12823884" cy="7928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5" name="Группа 14"/>
          <p:cNvGrpSpPr/>
          <p:nvPr/>
        </p:nvGrpSpPr>
        <p:grpSpPr>
          <a:xfrm>
            <a:off x="16116300" y="7922553"/>
            <a:ext cx="3845616" cy="2993425"/>
            <a:chOff x="16135350" y="6053998"/>
            <a:chExt cx="3845616" cy="2993425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16135350" y="6053998"/>
              <a:ext cx="3832088" cy="677108"/>
              <a:chOff x="16135350" y="6053998"/>
              <a:chExt cx="3832088" cy="677108"/>
            </a:xfrm>
          </p:grpSpPr>
          <p:sp>
            <p:nvSpPr>
              <p:cNvPr id="26" name="Прямоугольник 25"/>
              <p:cNvSpPr/>
              <p:nvPr/>
            </p:nvSpPr>
            <p:spPr>
              <a:xfrm>
                <a:off x="16135350" y="6083153"/>
                <a:ext cx="323999" cy="32399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>
                  <a:solidFill>
                    <a:schemeClr val="tx2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6669868" y="6053998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Параметр 1.</a:t>
                </a:r>
              </a:p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Описание параметра</a:t>
                </a:r>
              </a:p>
            </p:txBody>
          </p:sp>
        </p:grpSp>
        <p:grpSp>
          <p:nvGrpSpPr>
            <p:cNvPr id="17" name="Группа 16"/>
            <p:cNvGrpSpPr/>
            <p:nvPr/>
          </p:nvGrpSpPr>
          <p:grpSpPr>
            <a:xfrm>
              <a:off x="16135350" y="6825374"/>
              <a:ext cx="3845616" cy="677108"/>
              <a:chOff x="16135350" y="6825374"/>
              <a:chExt cx="3845616" cy="677108"/>
            </a:xfrm>
          </p:grpSpPr>
          <p:sp>
            <p:nvSpPr>
              <p:cNvPr id="24" name="Прямоугольник 23"/>
              <p:cNvSpPr/>
              <p:nvPr/>
            </p:nvSpPr>
            <p:spPr>
              <a:xfrm>
                <a:off x="16135350" y="6855798"/>
                <a:ext cx="323999" cy="3239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>
                  <a:solidFill>
                    <a:schemeClr val="tx2"/>
                  </a:solidFill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6683396" y="6825374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Параметр </a:t>
                </a:r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</a:t>
                </a:r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Описание параметра</a:t>
                </a:r>
              </a:p>
            </p:txBody>
          </p:sp>
        </p:grpSp>
        <p:grpSp>
          <p:nvGrpSpPr>
            <p:cNvPr id="18" name="Группа 17"/>
            <p:cNvGrpSpPr/>
            <p:nvPr/>
          </p:nvGrpSpPr>
          <p:grpSpPr>
            <a:xfrm>
              <a:off x="16135350" y="7598017"/>
              <a:ext cx="3839266" cy="677108"/>
              <a:chOff x="16135350" y="7598017"/>
              <a:chExt cx="3839266" cy="677108"/>
            </a:xfrm>
          </p:grpSpPr>
          <p:sp>
            <p:nvSpPr>
              <p:cNvPr id="22" name="Прямоугольник 21"/>
              <p:cNvSpPr/>
              <p:nvPr/>
            </p:nvSpPr>
            <p:spPr>
              <a:xfrm>
                <a:off x="16135350" y="7628440"/>
                <a:ext cx="323999" cy="32399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>
                  <a:solidFill>
                    <a:schemeClr val="tx2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6677046" y="7598017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Параметр </a:t>
                </a:r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3</a:t>
                </a:r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Описание параметра</a:t>
                </a:r>
              </a:p>
            </p:txBody>
          </p:sp>
        </p:grpSp>
        <p:grpSp>
          <p:nvGrpSpPr>
            <p:cNvPr id="19" name="Группа 18"/>
            <p:cNvGrpSpPr/>
            <p:nvPr/>
          </p:nvGrpSpPr>
          <p:grpSpPr>
            <a:xfrm>
              <a:off x="16135350" y="8370315"/>
              <a:ext cx="3839266" cy="677108"/>
              <a:chOff x="16135350" y="8370315"/>
              <a:chExt cx="3839266" cy="677108"/>
            </a:xfrm>
          </p:grpSpPr>
          <p:sp>
            <p:nvSpPr>
              <p:cNvPr id="20" name="Прямоугольник 19"/>
              <p:cNvSpPr/>
              <p:nvPr/>
            </p:nvSpPr>
            <p:spPr>
              <a:xfrm>
                <a:off x="16135350" y="8401088"/>
                <a:ext cx="323999" cy="32399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>
                  <a:solidFill>
                    <a:schemeClr val="tx2"/>
                  </a:solidFill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6677046" y="8370315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Параметр </a:t>
                </a:r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4</a:t>
                </a:r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Описание параметра</a:t>
                </a:r>
              </a:p>
            </p:txBody>
          </p:sp>
        </p:grpSp>
      </p:grpSp>
      <p:sp>
        <p:nvSpPr>
          <p:cNvPr id="28" name="Номер слайда 2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20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6047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7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16116300" y="8465374"/>
            <a:ext cx="3845616" cy="2221127"/>
            <a:chOff x="16135350" y="6053998"/>
            <a:chExt cx="3845616" cy="2221127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16135350" y="6053998"/>
              <a:ext cx="3832088" cy="677108"/>
              <a:chOff x="16135350" y="6053998"/>
              <a:chExt cx="3832088" cy="677108"/>
            </a:xfrm>
          </p:grpSpPr>
          <p:sp>
            <p:nvSpPr>
              <p:cNvPr id="26" name="Прямоугольник 25"/>
              <p:cNvSpPr/>
              <p:nvPr/>
            </p:nvSpPr>
            <p:spPr>
              <a:xfrm>
                <a:off x="16135350" y="6083153"/>
                <a:ext cx="323999" cy="32399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>
                  <a:solidFill>
                    <a:schemeClr val="tx2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6669868" y="6053998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Параметр 1.</a:t>
                </a:r>
              </a:p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Описание параметра</a:t>
                </a:r>
              </a:p>
            </p:txBody>
          </p:sp>
        </p:grpSp>
        <p:grpSp>
          <p:nvGrpSpPr>
            <p:cNvPr id="17" name="Группа 16"/>
            <p:cNvGrpSpPr/>
            <p:nvPr/>
          </p:nvGrpSpPr>
          <p:grpSpPr>
            <a:xfrm>
              <a:off x="16135350" y="6825374"/>
              <a:ext cx="3845616" cy="677108"/>
              <a:chOff x="16135350" y="6825374"/>
              <a:chExt cx="3845616" cy="677108"/>
            </a:xfrm>
          </p:grpSpPr>
          <p:sp>
            <p:nvSpPr>
              <p:cNvPr id="24" name="Прямоугольник 23"/>
              <p:cNvSpPr/>
              <p:nvPr/>
            </p:nvSpPr>
            <p:spPr>
              <a:xfrm>
                <a:off x="16135350" y="6855798"/>
                <a:ext cx="323999" cy="32399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>
                  <a:solidFill>
                    <a:schemeClr val="tx2"/>
                  </a:solidFill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6683396" y="6825374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Параметр </a:t>
                </a:r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</a:t>
                </a:r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Описание параметра</a:t>
                </a:r>
              </a:p>
            </p:txBody>
          </p:sp>
        </p:grpSp>
        <p:grpSp>
          <p:nvGrpSpPr>
            <p:cNvPr id="18" name="Группа 17"/>
            <p:cNvGrpSpPr/>
            <p:nvPr/>
          </p:nvGrpSpPr>
          <p:grpSpPr>
            <a:xfrm>
              <a:off x="16135350" y="7598017"/>
              <a:ext cx="3839266" cy="677108"/>
              <a:chOff x="16135350" y="7598017"/>
              <a:chExt cx="3839266" cy="677108"/>
            </a:xfrm>
          </p:grpSpPr>
          <p:sp>
            <p:nvSpPr>
              <p:cNvPr id="22" name="Прямоугольник 21"/>
              <p:cNvSpPr/>
              <p:nvPr/>
            </p:nvSpPr>
            <p:spPr>
              <a:xfrm>
                <a:off x="16135350" y="7628440"/>
                <a:ext cx="323999" cy="3239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>
                  <a:solidFill>
                    <a:schemeClr val="tx2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6677046" y="7598017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Параметр </a:t>
                </a:r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3</a:t>
                </a:r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Описание параметра</a:t>
                </a:r>
              </a:p>
            </p:txBody>
          </p:sp>
        </p:grpSp>
      </p:grpSp>
      <p:graphicFrame>
        <p:nvGraphicFramePr>
          <p:cNvPr id="28" name="Диаграмма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3656252"/>
              </p:ext>
            </p:extLst>
          </p:nvPr>
        </p:nvGraphicFramePr>
        <p:xfrm>
          <a:off x="886968" y="4981763"/>
          <a:ext cx="6877050" cy="6967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9" name="Диаграмма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841280"/>
              </p:ext>
            </p:extLst>
          </p:nvPr>
        </p:nvGraphicFramePr>
        <p:xfrm>
          <a:off x="8257428" y="4961885"/>
          <a:ext cx="6877050" cy="6967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21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98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7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992789"/>
              </p:ext>
            </p:extLst>
          </p:nvPr>
        </p:nvGraphicFramePr>
        <p:xfrm>
          <a:off x="1390650" y="5220584"/>
          <a:ext cx="21601112" cy="64021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6724">
                  <a:extLst>
                    <a:ext uri="{9D8B030D-6E8A-4147-A177-3AD203B41FA5}">
                      <a16:colId xmlns:a16="http://schemas.microsoft.com/office/drawing/2014/main" val="3354955119"/>
                    </a:ext>
                  </a:extLst>
                </a:gridCol>
                <a:gridCol w="2523484">
                  <a:extLst>
                    <a:ext uri="{9D8B030D-6E8A-4147-A177-3AD203B41FA5}">
                      <a16:colId xmlns:a16="http://schemas.microsoft.com/office/drawing/2014/main" val="242051139"/>
                    </a:ext>
                  </a:extLst>
                </a:gridCol>
                <a:gridCol w="2523484">
                  <a:extLst>
                    <a:ext uri="{9D8B030D-6E8A-4147-A177-3AD203B41FA5}">
                      <a16:colId xmlns:a16="http://schemas.microsoft.com/office/drawing/2014/main" val="2557695792"/>
                    </a:ext>
                  </a:extLst>
                </a:gridCol>
                <a:gridCol w="2523484">
                  <a:extLst>
                    <a:ext uri="{9D8B030D-6E8A-4147-A177-3AD203B41FA5}">
                      <a16:colId xmlns:a16="http://schemas.microsoft.com/office/drawing/2014/main" val="953257865"/>
                    </a:ext>
                  </a:extLst>
                </a:gridCol>
                <a:gridCol w="2523484">
                  <a:extLst>
                    <a:ext uri="{9D8B030D-6E8A-4147-A177-3AD203B41FA5}">
                      <a16:colId xmlns:a16="http://schemas.microsoft.com/office/drawing/2014/main" val="3283969896"/>
                    </a:ext>
                  </a:extLst>
                </a:gridCol>
                <a:gridCol w="25234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34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3484">
                  <a:extLst>
                    <a:ext uri="{9D8B030D-6E8A-4147-A177-3AD203B41FA5}">
                      <a16:colId xmlns:a16="http://schemas.microsoft.com/office/drawing/2014/main" val="1874910530"/>
                    </a:ext>
                  </a:extLst>
                </a:gridCol>
              </a:tblGrid>
              <a:tr h="1100703">
                <a:tc>
                  <a:txBody>
                    <a:bodyPr/>
                    <a:lstStyle/>
                    <a:p>
                      <a:pPr algn="l"/>
                      <a:r>
                        <a:rPr lang="ru-RU" sz="2200" b="0" dirty="0">
                          <a:solidFill>
                            <a:schemeClr val="accent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Категория</a:t>
                      </a:r>
                    </a:p>
                  </a:txBody>
                  <a:tcPr marL="0" marR="75813" marT="90000" marB="37907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Программа</a:t>
                      </a:r>
                    </a:p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«Название»</a:t>
                      </a:r>
                      <a:endParaRPr lang="ru-RU" sz="2200" b="0" dirty="0">
                        <a:solidFill>
                          <a:schemeClr val="accent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90000" marB="3790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Программа</a:t>
                      </a:r>
                    </a:p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«Название»</a:t>
                      </a:r>
                      <a:endParaRPr lang="ru-RU" sz="2200" b="0" dirty="0">
                        <a:solidFill>
                          <a:schemeClr val="accent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90000" marB="3790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Программа</a:t>
                      </a:r>
                    </a:p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«Название»</a:t>
                      </a:r>
                      <a:endParaRPr lang="ru-RU" sz="2200" b="0" dirty="0">
                        <a:solidFill>
                          <a:schemeClr val="accent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90000" marB="3790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Программа</a:t>
                      </a:r>
                    </a:p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«Название»</a:t>
                      </a:r>
                      <a:endParaRPr lang="ru-RU" sz="2200" b="0" dirty="0">
                        <a:solidFill>
                          <a:schemeClr val="accent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90000" marB="3790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Программа</a:t>
                      </a:r>
                    </a:p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«Название»</a:t>
                      </a:r>
                      <a:endParaRPr lang="ru-RU" sz="2200" b="0" dirty="0">
                        <a:solidFill>
                          <a:schemeClr val="accent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90000" marB="3790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Программа</a:t>
                      </a:r>
                    </a:p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«Название»</a:t>
                      </a:r>
                      <a:endParaRPr lang="ru-RU" sz="2200" b="0" dirty="0">
                        <a:solidFill>
                          <a:schemeClr val="accent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90000" marB="3790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dirty="0">
                          <a:solidFill>
                            <a:schemeClr val="accent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Итого</a:t>
                      </a:r>
                    </a:p>
                  </a:txBody>
                  <a:tcPr marL="75813" marR="75813" marT="90000" marB="3790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2031791"/>
                  </a:ext>
                </a:extLst>
              </a:tr>
              <a:tr h="13253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ru-RU" sz="2200" b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Название </a:t>
                      </a:r>
                    </a:p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ru-RU" sz="2200" b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строки</a:t>
                      </a:r>
                    </a:p>
                  </a:txBody>
                  <a:tcPr marL="0" marR="75813" marT="219600" marB="37907" anchor="ctr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b="1" dirty="0">
                        <a:solidFill>
                          <a:schemeClr val="accent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53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ru-RU" sz="2200" b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Название </a:t>
                      </a:r>
                    </a:p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ru-RU" sz="2200" b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строки</a:t>
                      </a:r>
                    </a:p>
                  </a:txBody>
                  <a:tcPr marL="0" marR="75813" marT="219600" marB="37907" anchor="ctr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accent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5544529"/>
                  </a:ext>
                </a:extLst>
              </a:tr>
              <a:tr h="13253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ru-RU" sz="2200" b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Название </a:t>
                      </a:r>
                    </a:p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ru-RU" sz="2200" b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строки</a:t>
                      </a:r>
                    </a:p>
                  </a:txBody>
                  <a:tcPr marL="0" marR="75813" marT="219600" marB="37907" anchor="ctr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accent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253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ru-RU" sz="2200" b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Название </a:t>
                      </a:r>
                    </a:p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ru-RU" sz="2200" b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строки</a:t>
                      </a:r>
                    </a:p>
                  </a:txBody>
                  <a:tcPr marL="0" marR="75813" marT="219600" marB="37907" anchor="ctr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accent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3352338"/>
                  </a:ext>
                </a:extLst>
              </a:tr>
            </a:tbl>
          </a:graphicData>
        </a:graphic>
      </p:graphicFrame>
      <p:sp>
        <p:nvSpPr>
          <p:cNvPr id="12" name="Номер слайда 11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22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03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Ленинский проспект, д. 4</a:t>
            </a:r>
            <a:b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Москва, 119049</a:t>
            </a:r>
            <a:b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тел. +7 (495) 955-00-32</a:t>
            </a:r>
            <a:b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e-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mail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kancela@misis.ru</a:t>
            </a:r>
            <a:b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misis.ru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7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Спасибо</a:t>
            </a:r>
            <a:br>
              <a:rPr lang="ru-RU" sz="7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7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91267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7b046ea12b569ac8bf86d82b576cb1034ccd2f"/>
</p:tagLst>
</file>

<file path=ppt/theme/theme1.xml><?xml version="1.0" encoding="utf-8"?>
<a:theme xmlns:a="http://schemas.openxmlformats.org/drawingml/2006/main" name="Misis">
  <a:themeElements>
    <a:clrScheme name="MISIS">
      <a:dk1>
        <a:sysClr val="windowText" lastClr="000000"/>
      </a:dk1>
      <a:lt1>
        <a:srgbClr val="FFFFFF"/>
      </a:lt1>
      <a:dk2>
        <a:srgbClr val="505569"/>
      </a:dk2>
      <a:lt2>
        <a:srgbClr val="FFFFFF"/>
      </a:lt2>
      <a:accent1>
        <a:srgbClr val="0541F0"/>
      </a:accent1>
      <a:accent2>
        <a:srgbClr val="37EBFF"/>
      </a:accent2>
      <a:accent3>
        <a:srgbClr val="505569"/>
      </a:accent3>
      <a:accent4>
        <a:srgbClr val="0541F0"/>
      </a:accent4>
      <a:accent5>
        <a:srgbClr val="0A1E64"/>
      </a:accent5>
      <a:accent6>
        <a:srgbClr val="0A1E64"/>
      </a:accent6>
      <a:hlink>
        <a:srgbClr val="00B5E2"/>
      </a:hlink>
      <a:folHlink>
        <a:srgbClr val="E4002B"/>
      </a:folHlink>
    </a:clrScheme>
    <a:fontScheme name="Другая 9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611</TotalTime>
  <Words>786</Words>
  <Application>Microsoft Office PowerPoint</Application>
  <PresentationFormat>Произвольный</PresentationFormat>
  <Paragraphs>182</Paragraphs>
  <Slides>23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TT Norms Pro Medium</vt:lpstr>
      <vt:lpstr>Tahoma</vt:lpstr>
      <vt:lpstr>TT Norms Pro</vt:lpstr>
      <vt:lpstr>Arial</vt:lpstr>
      <vt:lpstr>Calibri</vt:lpstr>
      <vt:lpstr>Misis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ДД</dc:creator>
  <cp:lastModifiedBy>User</cp:lastModifiedBy>
  <cp:revision>87</cp:revision>
  <dcterms:created xsi:type="dcterms:W3CDTF">2022-07-26T11:52:44Z</dcterms:created>
  <dcterms:modified xsi:type="dcterms:W3CDTF">2023-04-13T08:42:37Z</dcterms:modified>
</cp:coreProperties>
</file>