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89" r:id="rId2"/>
    <p:sldId id="390" r:id="rId3"/>
    <p:sldId id="305" r:id="rId4"/>
    <p:sldId id="306" r:id="rId5"/>
    <p:sldId id="345" r:id="rId6"/>
    <p:sldId id="340" r:id="rId7"/>
    <p:sldId id="373" r:id="rId8"/>
    <p:sldId id="362" r:id="rId9"/>
    <p:sldId id="359" r:id="rId10"/>
    <p:sldId id="341" r:id="rId11"/>
    <p:sldId id="342" r:id="rId12"/>
    <p:sldId id="355" r:id="rId13"/>
    <p:sldId id="364" r:id="rId14"/>
    <p:sldId id="343" r:id="rId15"/>
    <p:sldId id="387" r:id="rId16"/>
    <p:sldId id="356" r:id="rId17"/>
    <p:sldId id="354" r:id="rId18"/>
    <p:sldId id="363" r:id="rId19"/>
    <p:sldId id="358" r:id="rId20"/>
    <p:sldId id="330" r:id="rId21"/>
    <p:sldId id="384" r:id="rId22"/>
    <p:sldId id="365" r:id="rId23"/>
    <p:sldId id="335" r:id="rId24"/>
    <p:sldId id="388" r:id="rId25"/>
    <p:sldId id="379" r:id="rId26"/>
    <p:sldId id="366" r:id="rId27"/>
    <p:sldId id="326" r:id="rId28"/>
    <p:sldId id="370" r:id="rId29"/>
    <p:sldId id="371" r:id="rId30"/>
    <p:sldId id="367" r:id="rId31"/>
    <p:sldId id="369" r:id="rId32"/>
    <p:sldId id="374" r:id="rId33"/>
    <p:sldId id="375" r:id="rId34"/>
    <p:sldId id="385" r:id="rId35"/>
    <p:sldId id="376" r:id="rId36"/>
    <p:sldId id="377" r:id="rId37"/>
    <p:sldId id="378" r:id="rId38"/>
    <p:sldId id="344" r:id="rId39"/>
    <p:sldId id="380" r:id="rId40"/>
    <p:sldId id="381" r:id="rId41"/>
    <p:sldId id="386" r:id="rId42"/>
  </p:sldIdLst>
  <p:sldSz cx="9144000" cy="6858000" type="screen4x3"/>
  <p:notesSz cx="9926638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66FFCC"/>
    <a:srgbClr val="CCFFFF"/>
    <a:srgbClr val="FF9933"/>
    <a:srgbClr val="FFFF00"/>
    <a:srgbClr val="66FFFF"/>
    <a:srgbClr val="C0C0C0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9" autoAdjust="0"/>
    <p:restoredTop sz="94660"/>
  </p:normalViewPr>
  <p:slideViewPr>
    <p:cSldViewPr>
      <p:cViewPr>
        <p:scale>
          <a:sx n="75" d="100"/>
          <a:sy n="75" d="100"/>
        </p:scale>
        <p:origin x="-78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2"/>
    </p:cViewPr>
  </p:sorterViewPr>
  <p:notesViewPr>
    <p:cSldViewPr>
      <p:cViewPr>
        <p:scale>
          <a:sx n="75" d="100"/>
          <a:sy n="75" d="100"/>
        </p:scale>
        <p:origin x="-642" y="-60"/>
      </p:cViewPr>
      <p:guideLst>
        <p:guide orient="horz" pos="2141"/>
        <p:guide pos="3127"/>
      </p:guideLst>
    </p:cSldViewPr>
  </p:notesViewPr>
  <p:gridSpacing cx="58989913" cy="58989913"/>
</p:viewPr>
</file>

<file path=ppt/_rels/presentation.xml.rels><?xml version="1.0" encoding="UTF-8" standalone="yes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338" y="0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C4C0BA-D53D-4630-8800-0D5FD9F39EAE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338" y="6456363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930F21-902D-4511-A92C-7D410DD7F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716338" y="509588"/>
            <a:ext cx="2493962" cy="1870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2650" y="2549525"/>
            <a:ext cx="8161338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6A4A93C6-0AA4-4356-8629-55E6920420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B65605-E704-4A86-A669-DC5F0CE6BEF9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263900" y="509588"/>
            <a:ext cx="3398838" cy="254952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2188" y="3230563"/>
            <a:ext cx="7942262" cy="3057525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Lets apply some of the tests to the EQ&amp;PDF. Taking Integration of education and training: The first question that arises is “at what level?”</a:t>
            </a:r>
          </a:p>
          <a:p>
            <a:pPr eaLnBrk="1" hangingPunct="1"/>
            <a:r>
              <a:rPr lang="en-US" smtClean="0"/>
              <a:t>Over the whole process or within its components.</a:t>
            </a:r>
          </a:p>
          <a:p>
            <a:pPr eaLnBrk="1" hangingPunct="1"/>
            <a:r>
              <a:rPr lang="en-US" smtClean="0"/>
              <a:t>We will then go on to look at access articulation and progression.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0D3B4-3D8D-4961-8AA3-1CE46334BC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09B95-09BB-4BC2-9EC3-2AD9C6B5A2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DEB1B-1DA3-4C76-8C73-81AE065A7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55725"/>
            <a:ext cx="396875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6950" y="1355725"/>
            <a:ext cx="3970338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2FB28-E02F-4188-B435-4C7C65056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9B969-AC67-4DD5-9383-ECC967167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FD7F-5947-48E6-AFCB-DF9B26610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09A20-C3BD-4936-88A6-EFE3171FC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E629C6-49D1-46DF-B284-1DC6B0232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CAA57-942B-4C0B-AAEF-4DB0CB4B91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477C7-DBC7-4525-85C5-220F5B97E9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4813" y="203200"/>
            <a:ext cx="2022475" cy="6105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03200"/>
            <a:ext cx="5916613" cy="6105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ACED1-6D19-4466-B5E5-D7031F483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03200"/>
            <a:ext cx="8091488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55725"/>
            <a:ext cx="809148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8500" y="630872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C2949AA9-7559-4C6C-9ED8-40C487997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0" y="0"/>
            <a:ext cx="635000" cy="6858000"/>
          </a:xfrm>
          <a:prstGeom prst="rect">
            <a:avLst/>
          </a:prstGeom>
          <a:gradFill rotWithShape="1">
            <a:gsLst>
              <a:gs pos="0">
                <a:srgbClr val="33CCCC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2" name="Picture 14" descr="IEA 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216650"/>
            <a:ext cx="180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0A85F-3DFE-411B-B282-8B80130D04F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914400"/>
            <a:ext cx="7772400" cy="2362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Quality Assurance, Continuous Improvement and Accreditation of Professional Technical Education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400" dirty="0" smtClean="0"/>
              <a:t>with Primary Emphasis on Engineering Education and Accreditation – Module </a:t>
            </a:r>
            <a:r>
              <a:rPr lang="en-US" sz="2400" dirty="0" smtClean="0"/>
              <a:t>5</a:t>
            </a:r>
            <a:endParaRPr lang="en-US" sz="4000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10" y="2449681"/>
            <a:ext cx="7772400" cy="3733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  <a:p>
            <a:pPr algn="ctr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/>
              <a:t>David K. Holger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Associate Provost for Academic Programs and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Dean </a:t>
            </a:r>
            <a:r>
              <a:rPr lang="en-US" sz="1800" dirty="0"/>
              <a:t>of the Graduate College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/>
              <a:t>Iowa State University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Past President of ABET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Deputy Chair IEA Governing Group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12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600" dirty="0" smtClean="0"/>
              <a:t>NUST </a:t>
            </a:r>
            <a:r>
              <a:rPr lang="en-US" sz="1600" dirty="0" err="1" smtClean="0"/>
              <a:t>MISiS</a:t>
            </a:r>
            <a:r>
              <a:rPr lang="en-US" sz="1600" dirty="0" smtClean="0"/>
              <a:t> Seminar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600" dirty="0" smtClean="0"/>
              <a:t>4 – 7 October 2011</a:t>
            </a:r>
            <a:endParaRPr lang="en-US" sz="16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600" dirty="0" smtClean="0"/>
              <a:t>Moscow, Russia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81E2-B759-4993-8645-A0BA58103119}" type="slidenum">
              <a:rPr lang="en-US"/>
              <a:pPr/>
              <a:t>2</a:t>
            </a:fld>
            <a:endParaRPr 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4296" y="203008"/>
            <a:ext cx="7772400" cy="898525"/>
          </a:xfrm>
        </p:spPr>
        <p:txBody>
          <a:bodyPr/>
          <a:lstStyle/>
          <a:p>
            <a:pPr algn="ctr">
              <a:buClr>
                <a:schemeClr val="tx1"/>
              </a:buClr>
            </a:pPr>
            <a:r>
              <a:rPr lang="en-US" dirty="0"/>
              <a:t>Overview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082" y="1182327"/>
            <a:ext cx="8610600" cy="4114800"/>
          </a:xfrm>
        </p:spPr>
        <p:txBody>
          <a:bodyPr/>
          <a:lstStyle/>
          <a:p>
            <a:r>
              <a:rPr lang="en-US" sz="2400" dirty="0"/>
              <a:t>Background and </a:t>
            </a:r>
            <a:r>
              <a:rPr lang="en-US" sz="2400" dirty="0" smtClean="0"/>
              <a:t>Introduction</a:t>
            </a:r>
          </a:p>
          <a:p>
            <a:r>
              <a:rPr lang="en-US" sz="2400" dirty="0" smtClean="0"/>
              <a:t>Global Context of Professional Technical Education</a:t>
            </a:r>
            <a:endParaRPr lang="en-US" sz="2400" dirty="0"/>
          </a:p>
          <a:p>
            <a:r>
              <a:rPr lang="en-US" sz="2400" dirty="0" smtClean="0"/>
              <a:t>ABET – History and Structure </a:t>
            </a:r>
            <a:endParaRPr lang="en-US" sz="2400" dirty="0"/>
          </a:p>
          <a:p>
            <a:r>
              <a:rPr lang="en-US" sz="2400" dirty="0"/>
              <a:t>Engineering Accreditation in the USA</a:t>
            </a:r>
          </a:p>
          <a:p>
            <a:r>
              <a:rPr lang="en-US" sz="2400" dirty="0" smtClean="0"/>
              <a:t>International Engineering Alliance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Washington Accord Graduate Attributes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/>
              <a:t>Globalization; International PTE Organizations</a:t>
            </a:r>
          </a:p>
          <a:p>
            <a:r>
              <a:rPr lang="en-US" sz="2400" dirty="0" smtClean="0"/>
              <a:t>An Overview of Iowa State University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1B1DA5-9053-4277-9586-5F2417FB4B3F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82688"/>
            <a:ext cx="8148638" cy="3225800"/>
          </a:xfrm>
        </p:spPr>
        <p:txBody>
          <a:bodyPr/>
          <a:lstStyle/>
          <a:p>
            <a:pPr eaLnBrk="1" hangingPunct="1"/>
            <a:r>
              <a:rPr lang="en-US" sz="3600" smtClean="0"/>
              <a:t>The Washington Accord</a:t>
            </a:r>
            <a:br>
              <a:rPr lang="en-US" sz="3600" smtClean="0"/>
            </a:br>
            <a:r>
              <a:rPr lang="en-US" sz="3600" smtClean="0"/>
              <a:t>Graduate Attributes </a:t>
            </a: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84750"/>
            <a:ext cx="6400800" cy="1266825"/>
          </a:xfrm>
        </p:spPr>
        <p:txBody>
          <a:bodyPr/>
          <a:lstStyle/>
          <a:p>
            <a:pPr eaLnBrk="1" hangingPunct="1"/>
            <a:r>
              <a:rPr lang="en-US" dirty="0" smtClean="0"/>
              <a:t>I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6351EA-DF88-4486-AF78-D299733D5854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  <a:endParaRPr lang="en-US" dirty="0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lnSpc>
                <a:spcPct val="105000"/>
              </a:lnSpc>
              <a:buFontTx/>
              <a:buNone/>
            </a:pPr>
            <a:endParaRPr lang="en-US" altLang="zh-TW" dirty="0" smtClean="0">
              <a:ea typeface="新細明體" charset="-120"/>
            </a:endParaRPr>
          </a:p>
          <a:p>
            <a:pPr marL="381000" indent="-381000" eaLnBrk="1" hangingPunct="1">
              <a:lnSpc>
                <a:spcPct val="105000"/>
              </a:lnSpc>
              <a:buFontTx/>
              <a:buAutoNum type="arabicPeriod"/>
            </a:pPr>
            <a:r>
              <a:rPr lang="en-US" altLang="zh-TW" dirty="0" smtClean="0">
                <a:ea typeface="新細明體" charset="-120"/>
              </a:rPr>
              <a:t>What are the Washington Accord* Graduate Attributes?</a:t>
            </a:r>
          </a:p>
          <a:p>
            <a:pPr marL="381000" indent="-381000" eaLnBrk="1" hangingPunct="1">
              <a:lnSpc>
                <a:spcPct val="45000"/>
              </a:lnSpc>
              <a:buFontTx/>
              <a:buAutoNum type="arabicPeriod"/>
            </a:pPr>
            <a:endParaRPr lang="en-US" altLang="zh-TW" dirty="0" smtClean="0">
              <a:ea typeface="新細明體" charset="-120"/>
            </a:endParaRPr>
          </a:p>
          <a:p>
            <a:pPr marL="381000" indent="-381000" eaLnBrk="1" hangingPunct="1">
              <a:lnSpc>
                <a:spcPct val="105000"/>
              </a:lnSpc>
              <a:buFontTx/>
              <a:buAutoNum type="arabicPeriod"/>
            </a:pPr>
            <a:r>
              <a:rPr lang="en-US" altLang="zh-TW" dirty="0" smtClean="0">
                <a:ea typeface="新細明體" charset="-120"/>
              </a:rPr>
              <a:t>What are the WA’s expectations of the signatories with regard to the Graduate Attributes</a:t>
            </a:r>
          </a:p>
          <a:p>
            <a:pPr marL="381000" indent="-381000" eaLnBrk="1" hangingPunct="1">
              <a:lnSpc>
                <a:spcPct val="45000"/>
              </a:lnSpc>
              <a:buFontTx/>
              <a:buAutoNum type="arabicPeriod"/>
            </a:pPr>
            <a:endParaRPr lang="en-US" altLang="zh-TW" dirty="0" smtClean="0">
              <a:ea typeface="新細明體" charset="-120"/>
            </a:endParaRPr>
          </a:p>
          <a:p>
            <a:pPr marL="381000" indent="-381000" eaLnBrk="1" hangingPunct="1">
              <a:lnSpc>
                <a:spcPct val="105000"/>
              </a:lnSpc>
              <a:buFontTx/>
              <a:buAutoNum type="arabicPeriod"/>
            </a:pPr>
            <a:r>
              <a:rPr lang="en-US" altLang="zh-TW" dirty="0" smtClean="0">
                <a:ea typeface="新細明體" charset="-120"/>
              </a:rPr>
              <a:t>Why accreditation evaluators, academics and employers should have understanding of the WA Graduate Attributes</a:t>
            </a:r>
          </a:p>
          <a:p>
            <a:pPr marL="381000" indent="-381000" eaLnBrk="1" hangingPunct="1">
              <a:lnSpc>
                <a:spcPct val="105000"/>
              </a:lnSpc>
              <a:buFontTx/>
              <a:buAutoNum type="arabicPeriod"/>
            </a:pPr>
            <a:endParaRPr lang="en-US" altLang="zh-TW" dirty="0" smtClean="0">
              <a:ea typeface="新細明體" charset="-120"/>
            </a:endParaRPr>
          </a:p>
          <a:p>
            <a:pPr marL="381000" indent="-381000" eaLnBrk="1" hangingPunct="1">
              <a:lnSpc>
                <a:spcPct val="105000"/>
              </a:lnSpc>
              <a:buFontTx/>
              <a:buNone/>
            </a:pPr>
            <a:endParaRPr lang="en-US" altLang="zh-TW" dirty="0" smtClean="0">
              <a:ea typeface="新細明體" charset="-120"/>
            </a:endParaRPr>
          </a:p>
          <a:p>
            <a:pPr marL="381000" indent="-381000" eaLnBrk="1" hangingPunct="1">
              <a:lnSpc>
                <a:spcPct val="105000"/>
              </a:lnSpc>
              <a:buFontTx/>
              <a:buNone/>
            </a:pPr>
            <a:r>
              <a:rPr lang="en-US" sz="1800" dirty="0" smtClean="0"/>
              <a:t>*See </a:t>
            </a:r>
            <a:r>
              <a:rPr lang="en-US" sz="1800" dirty="0" smtClean="0"/>
              <a:t/>
            </a:r>
            <a:r>
              <a:rPr lang="en-US" sz="1800" dirty="0" smtClean="0"/>
              <a:t>presentation “The Washington Accord: Past, Present and Future”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70D172-F041-4F2D-AC5A-DD54310A4C7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1. What Are the Graduate Attributes?</a:t>
            </a:r>
          </a:p>
        </p:txBody>
      </p:sp>
      <p:sp>
        <p:nvSpPr>
          <p:cNvPr id="4100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08A067-9B93-430B-8D55-76605CAEC26C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Purpose of Engineering Education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The </a:t>
            </a:r>
            <a:r>
              <a:rPr lang="en-GB" i="1" smtClean="0"/>
              <a:t>purpose of</a:t>
            </a:r>
            <a:r>
              <a:rPr lang="en-GB" smtClean="0"/>
              <a:t/>
            </a:r>
            <a:r>
              <a:rPr lang="en-GB" i="1" smtClean="0"/>
              <a:t>engineering education</a:t>
            </a:r>
            <a:r>
              <a:rPr lang="en-GB" smtClean="0"/>
              <a:t> must include: </a:t>
            </a:r>
          </a:p>
          <a:p>
            <a:pPr eaLnBrk="1" hangingPunct="1"/>
            <a:r>
              <a:rPr lang="en-GB" smtClean="0"/>
              <a:t>to build knowledge, skill and attitudes to enable the graduate to proceed to training and experience that will develop the competencies required for independent practice in an engineering role</a:t>
            </a:r>
          </a:p>
          <a:p>
            <a:pPr eaLnBrk="1" hangingPunct="1">
              <a:lnSpc>
                <a:spcPct val="45000"/>
              </a:lnSpc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How do we know that the purpose is achieved?</a:t>
            </a:r>
          </a:p>
          <a:p>
            <a:pPr eaLnBrk="1" hangingPunct="1"/>
            <a:r>
              <a:rPr lang="en-US" smtClean="0"/>
              <a:t>Ensure that the graduates have agreed characteristics or </a:t>
            </a:r>
            <a:r>
              <a:rPr lang="en-US" i="1" smtClean="0"/>
              <a:t>graduate attributes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A26933-B6BA-47E8-B4CA-CBF47CED007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Graduate Attributes Defined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i="1" smtClean="0"/>
              <a:t>Graduate attributes</a:t>
            </a:r>
            <a:r>
              <a:rPr lang="en-GB" smtClean="0"/>
              <a:t> form a set of individually assessable outcomes that indicate the graduate's potential to acquire competence to practise at the appropriate level. </a:t>
            </a:r>
          </a:p>
          <a:p>
            <a:pPr eaLnBrk="1" hangingPunct="1">
              <a:lnSpc>
                <a:spcPct val="45000"/>
              </a:lnSpc>
            </a:pPr>
            <a:endParaRPr lang="en-GB" smtClean="0"/>
          </a:p>
          <a:p>
            <a:pPr eaLnBrk="1" hangingPunct="1"/>
            <a:r>
              <a:rPr lang="en-GB" smtClean="0"/>
              <a:t>The Graduate Attributes are exemplars of the attributes expected of graduate from an accredited programme. </a:t>
            </a:r>
          </a:p>
          <a:p>
            <a:pPr eaLnBrk="1" hangingPunct="1">
              <a:lnSpc>
                <a:spcPct val="35000"/>
              </a:lnSpc>
            </a:pPr>
            <a:endParaRPr lang="en-GB" smtClean="0"/>
          </a:p>
          <a:p>
            <a:pPr eaLnBrk="1" hangingPunct="1"/>
            <a:r>
              <a:rPr lang="en-GB" smtClean="0"/>
              <a:t>Graduate Attributes are clear, succinct statements of the expected capability, qualified if necessary by a range indication appropriate to the type of programme.</a:t>
            </a:r>
            <a:endParaRPr lang="en-US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DE370C-1017-46D8-8EC5-1EC266F7A4C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Development of Graduate Attributes and Professional Competencies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2001: Washington Accord started developing graduate attributes for engineering programmes</a:t>
            </a:r>
          </a:p>
          <a:p>
            <a:pPr eaLnBrk="1" hangingPunct="1">
              <a:buFontTx/>
              <a:buNone/>
            </a:pPr>
            <a:r>
              <a:rPr lang="en-US" smtClean="0"/>
              <a:t>2003: Similar need recognised by Sydney Accord and Dublin Accord: initial work by IPENZ</a:t>
            </a:r>
          </a:p>
          <a:p>
            <a:pPr eaLnBrk="1" hangingPunct="1">
              <a:buFontTx/>
              <a:buNone/>
            </a:pPr>
            <a:r>
              <a:rPr lang="en-US" smtClean="0"/>
              <a:t>2004: Workshop held in London developed first version of Graduate Attributes and Professional Competencies (GA&amp;PC)</a:t>
            </a:r>
          </a:p>
          <a:p>
            <a:pPr eaLnBrk="1" hangingPunct="1">
              <a:buFontTx/>
              <a:buNone/>
            </a:pPr>
            <a:r>
              <a:rPr lang="en-US" smtClean="0"/>
              <a:t>2005: GA&amp;PC Version 1.1 adopted by signatories as exemplar</a:t>
            </a:r>
          </a:p>
          <a:p>
            <a:pPr eaLnBrk="1" hangingPunct="1">
              <a:buFontTx/>
              <a:buNone/>
            </a:pPr>
            <a:r>
              <a:rPr lang="en-US" smtClean="0"/>
              <a:t>2009: GA&amp;PC Version 2 adopted (Knowledge Profile added)</a:t>
            </a:r>
          </a:p>
          <a:p>
            <a:pPr eaLnBrk="1" hangingPunct="1">
              <a:buFontTx/>
              <a:buNone/>
            </a:pPr>
            <a:r>
              <a:rPr lang="en-US" smtClean="0"/>
              <a:t>2011: Rules and Procedures for Education Accords make the Graduate attributes the exemplar for judging substantial equivalence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D8E26B-91FA-4AC2-8B56-343C6B40AFE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8195" name="Rectangle 52"/>
          <p:cNvSpPr>
            <a:spLocks noChangeArrowheads="1"/>
          </p:cNvSpPr>
          <p:nvPr/>
        </p:nvSpPr>
        <p:spPr bwMode="auto">
          <a:xfrm>
            <a:off x="5724525" y="1123950"/>
            <a:ext cx="2592388" cy="4899025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pPr algn="ctr"/>
            <a:r>
              <a:rPr lang="en-US"/>
              <a:t>National Definition</a:t>
            </a: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827088" y="2852738"/>
            <a:ext cx="2362200" cy="299720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pPr algn="ctr"/>
            <a:r>
              <a:rPr lang="en-US"/>
              <a:t>IEA Definition</a:t>
            </a:r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2788" y="203200"/>
            <a:ext cx="8091487" cy="920750"/>
          </a:xfrm>
        </p:spPr>
        <p:txBody>
          <a:bodyPr/>
          <a:lstStyle/>
          <a:p>
            <a:pPr eaLnBrk="1" hangingPunct="1"/>
            <a:r>
              <a:rPr lang="en-US" smtClean="0"/>
              <a:t>Locating the GA&amp;PC</a:t>
            </a:r>
          </a:p>
        </p:txBody>
      </p:sp>
      <p:sp>
        <p:nvSpPr>
          <p:cNvPr id="8198" name="AutoShape 3"/>
          <p:cNvSpPr>
            <a:spLocks noChangeArrowheads="1"/>
          </p:cNvSpPr>
          <p:nvPr/>
        </p:nvSpPr>
        <p:spPr bwMode="auto">
          <a:xfrm rot="-5400000">
            <a:off x="3821907" y="5272881"/>
            <a:ext cx="1439862" cy="1209675"/>
          </a:xfrm>
          <a:prstGeom prst="chevron">
            <a:avLst>
              <a:gd name="adj" fmla="val 13650"/>
            </a:avLst>
          </a:prstGeom>
          <a:solidFill>
            <a:srgbClr val="FFFF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Accredited</a:t>
            </a:r>
          </a:p>
          <a:p>
            <a:pPr algn="ctr" eaLnBrk="0" hangingPunct="0"/>
            <a:r>
              <a:rPr lang="en-US"/>
              <a:t>Programme</a:t>
            </a:r>
          </a:p>
        </p:txBody>
      </p:sp>
      <p:sp>
        <p:nvSpPr>
          <p:cNvPr id="8199" name="AutoShape 4"/>
          <p:cNvSpPr>
            <a:spLocks noChangeArrowheads="1"/>
          </p:cNvSpPr>
          <p:nvPr/>
        </p:nvSpPr>
        <p:spPr bwMode="auto">
          <a:xfrm rot="-5400000">
            <a:off x="3707607" y="3890169"/>
            <a:ext cx="1671637" cy="1209675"/>
          </a:xfrm>
          <a:prstGeom prst="chevron">
            <a:avLst>
              <a:gd name="adj" fmla="val 16672"/>
            </a:avLst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Training </a:t>
            </a:r>
          </a:p>
          <a:p>
            <a:pPr algn="ctr" eaLnBrk="0" hangingPunct="0"/>
            <a:r>
              <a:rPr lang="en-US"/>
              <a:t>And</a:t>
            </a:r>
          </a:p>
          <a:p>
            <a:pPr algn="ctr" eaLnBrk="0" hangingPunct="0"/>
            <a:r>
              <a:rPr lang="en-US"/>
              <a:t>Experience</a:t>
            </a:r>
          </a:p>
        </p:txBody>
      </p:sp>
      <p:sp>
        <p:nvSpPr>
          <p:cNvPr id="8200" name="AutoShape 5"/>
          <p:cNvSpPr>
            <a:spLocks noChangeArrowheads="1"/>
          </p:cNvSpPr>
          <p:nvPr/>
        </p:nvSpPr>
        <p:spPr bwMode="auto">
          <a:xfrm rot="-5400000">
            <a:off x="3189288" y="1931988"/>
            <a:ext cx="2708275" cy="1209675"/>
          </a:xfrm>
          <a:prstGeom prst="chevron">
            <a:avLst>
              <a:gd name="adj" fmla="val 16543"/>
            </a:avLst>
          </a:prstGeom>
          <a:solidFill>
            <a:srgbClr val="00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Practice</a:t>
            </a:r>
          </a:p>
        </p:txBody>
      </p:sp>
      <p:grpSp>
        <p:nvGrpSpPr>
          <p:cNvPr id="8201" name="Group 6"/>
          <p:cNvGrpSpPr>
            <a:grpSpLocks/>
          </p:cNvGrpSpPr>
          <p:nvPr/>
        </p:nvGrpSpPr>
        <p:grpSpPr bwMode="auto">
          <a:xfrm>
            <a:off x="4398963" y="3429000"/>
            <a:ext cx="230187" cy="574675"/>
            <a:chOff x="3715" y="1725"/>
            <a:chExt cx="145" cy="435"/>
          </a:xfrm>
        </p:grpSpPr>
        <p:sp>
          <p:nvSpPr>
            <p:cNvPr id="8237" name="Oval 7"/>
            <p:cNvSpPr>
              <a:spLocks noChangeArrowheads="1"/>
            </p:cNvSpPr>
            <p:nvPr/>
          </p:nvSpPr>
          <p:spPr bwMode="auto">
            <a:xfrm>
              <a:off x="3751" y="1725"/>
              <a:ext cx="72" cy="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8" name="Line 8"/>
            <p:cNvSpPr>
              <a:spLocks noChangeShapeType="1"/>
            </p:cNvSpPr>
            <p:nvPr/>
          </p:nvSpPr>
          <p:spPr bwMode="auto">
            <a:xfrm>
              <a:off x="3787" y="1797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9" name="Line 9"/>
            <p:cNvSpPr>
              <a:spLocks noChangeShapeType="1"/>
            </p:cNvSpPr>
            <p:nvPr/>
          </p:nvSpPr>
          <p:spPr bwMode="auto">
            <a:xfrm>
              <a:off x="3787" y="1979"/>
              <a:ext cx="73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40" name="Line 10"/>
            <p:cNvSpPr>
              <a:spLocks noChangeShapeType="1"/>
            </p:cNvSpPr>
            <p:nvPr/>
          </p:nvSpPr>
          <p:spPr bwMode="auto">
            <a:xfrm flipH="1">
              <a:off x="3715" y="1979"/>
              <a:ext cx="72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41" name="Line 11"/>
            <p:cNvSpPr>
              <a:spLocks noChangeShapeType="1"/>
            </p:cNvSpPr>
            <p:nvPr/>
          </p:nvSpPr>
          <p:spPr bwMode="auto">
            <a:xfrm>
              <a:off x="3787" y="1833"/>
              <a:ext cx="73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42" name="Line 12"/>
            <p:cNvSpPr>
              <a:spLocks noChangeShapeType="1"/>
            </p:cNvSpPr>
            <p:nvPr/>
          </p:nvSpPr>
          <p:spPr bwMode="auto">
            <a:xfrm flipH="1">
              <a:off x="3715" y="1833"/>
              <a:ext cx="72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02" name="Group 13"/>
          <p:cNvGrpSpPr>
            <a:grpSpLocks/>
          </p:cNvGrpSpPr>
          <p:nvPr/>
        </p:nvGrpSpPr>
        <p:grpSpPr bwMode="auto">
          <a:xfrm>
            <a:off x="4398963" y="1528763"/>
            <a:ext cx="230187" cy="574675"/>
            <a:chOff x="3715" y="1725"/>
            <a:chExt cx="145" cy="435"/>
          </a:xfrm>
        </p:grpSpPr>
        <p:sp>
          <p:nvSpPr>
            <p:cNvPr id="8231" name="Oval 14"/>
            <p:cNvSpPr>
              <a:spLocks noChangeArrowheads="1"/>
            </p:cNvSpPr>
            <p:nvPr/>
          </p:nvSpPr>
          <p:spPr bwMode="auto">
            <a:xfrm>
              <a:off x="3751" y="1725"/>
              <a:ext cx="72" cy="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2" name="Line 15"/>
            <p:cNvSpPr>
              <a:spLocks noChangeShapeType="1"/>
            </p:cNvSpPr>
            <p:nvPr/>
          </p:nvSpPr>
          <p:spPr bwMode="auto">
            <a:xfrm>
              <a:off x="3787" y="1797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3" name="Line 16"/>
            <p:cNvSpPr>
              <a:spLocks noChangeShapeType="1"/>
            </p:cNvSpPr>
            <p:nvPr/>
          </p:nvSpPr>
          <p:spPr bwMode="auto">
            <a:xfrm>
              <a:off x="3787" y="1979"/>
              <a:ext cx="73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4" name="Line 17"/>
            <p:cNvSpPr>
              <a:spLocks noChangeShapeType="1"/>
            </p:cNvSpPr>
            <p:nvPr/>
          </p:nvSpPr>
          <p:spPr bwMode="auto">
            <a:xfrm flipH="1">
              <a:off x="3715" y="1979"/>
              <a:ext cx="72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5" name="Line 18"/>
            <p:cNvSpPr>
              <a:spLocks noChangeShapeType="1"/>
            </p:cNvSpPr>
            <p:nvPr/>
          </p:nvSpPr>
          <p:spPr bwMode="auto">
            <a:xfrm>
              <a:off x="3787" y="1833"/>
              <a:ext cx="73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6" name="Line 19"/>
            <p:cNvSpPr>
              <a:spLocks noChangeShapeType="1"/>
            </p:cNvSpPr>
            <p:nvPr/>
          </p:nvSpPr>
          <p:spPr bwMode="auto">
            <a:xfrm flipH="1">
              <a:off x="3715" y="1833"/>
              <a:ext cx="72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03" name="Group 20"/>
          <p:cNvGrpSpPr>
            <a:grpSpLocks/>
          </p:cNvGrpSpPr>
          <p:nvPr/>
        </p:nvGrpSpPr>
        <p:grpSpPr bwMode="auto">
          <a:xfrm>
            <a:off x="4398963" y="4926013"/>
            <a:ext cx="230187" cy="574675"/>
            <a:chOff x="3715" y="1725"/>
            <a:chExt cx="145" cy="435"/>
          </a:xfrm>
        </p:grpSpPr>
        <p:sp>
          <p:nvSpPr>
            <p:cNvPr id="8225" name="Oval 21"/>
            <p:cNvSpPr>
              <a:spLocks noChangeArrowheads="1"/>
            </p:cNvSpPr>
            <p:nvPr/>
          </p:nvSpPr>
          <p:spPr bwMode="auto">
            <a:xfrm>
              <a:off x="3751" y="1725"/>
              <a:ext cx="72" cy="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6" name="Line 22"/>
            <p:cNvSpPr>
              <a:spLocks noChangeShapeType="1"/>
            </p:cNvSpPr>
            <p:nvPr/>
          </p:nvSpPr>
          <p:spPr bwMode="auto">
            <a:xfrm>
              <a:off x="3787" y="1797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7" name="Line 23"/>
            <p:cNvSpPr>
              <a:spLocks noChangeShapeType="1"/>
            </p:cNvSpPr>
            <p:nvPr/>
          </p:nvSpPr>
          <p:spPr bwMode="auto">
            <a:xfrm>
              <a:off x="3787" y="1979"/>
              <a:ext cx="73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8" name="Line 24"/>
            <p:cNvSpPr>
              <a:spLocks noChangeShapeType="1"/>
            </p:cNvSpPr>
            <p:nvPr/>
          </p:nvSpPr>
          <p:spPr bwMode="auto">
            <a:xfrm flipH="1">
              <a:off x="3715" y="1979"/>
              <a:ext cx="72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9" name="Line 25"/>
            <p:cNvSpPr>
              <a:spLocks noChangeShapeType="1"/>
            </p:cNvSpPr>
            <p:nvPr/>
          </p:nvSpPr>
          <p:spPr bwMode="auto">
            <a:xfrm>
              <a:off x="3787" y="1833"/>
              <a:ext cx="73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0" name="Line 26"/>
            <p:cNvSpPr>
              <a:spLocks noChangeShapeType="1"/>
            </p:cNvSpPr>
            <p:nvPr/>
          </p:nvSpPr>
          <p:spPr bwMode="auto">
            <a:xfrm flipH="1">
              <a:off x="3715" y="1833"/>
              <a:ext cx="72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04" name="Group 27"/>
          <p:cNvGrpSpPr>
            <a:grpSpLocks/>
          </p:cNvGrpSpPr>
          <p:nvPr/>
        </p:nvGrpSpPr>
        <p:grpSpPr bwMode="auto">
          <a:xfrm>
            <a:off x="4398963" y="6135688"/>
            <a:ext cx="230187" cy="574675"/>
            <a:chOff x="3715" y="1725"/>
            <a:chExt cx="145" cy="435"/>
          </a:xfrm>
        </p:grpSpPr>
        <p:sp>
          <p:nvSpPr>
            <p:cNvPr id="8219" name="Oval 28"/>
            <p:cNvSpPr>
              <a:spLocks noChangeArrowheads="1"/>
            </p:cNvSpPr>
            <p:nvPr/>
          </p:nvSpPr>
          <p:spPr bwMode="auto">
            <a:xfrm>
              <a:off x="3751" y="1725"/>
              <a:ext cx="72" cy="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0" name="Line 29"/>
            <p:cNvSpPr>
              <a:spLocks noChangeShapeType="1"/>
            </p:cNvSpPr>
            <p:nvPr/>
          </p:nvSpPr>
          <p:spPr bwMode="auto">
            <a:xfrm>
              <a:off x="3787" y="1797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1" name="Line 30"/>
            <p:cNvSpPr>
              <a:spLocks noChangeShapeType="1"/>
            </p:cNvSpPr>
            <p:nvPr/>
          </p:nvSpPr>
          <p:spPr bwMode="auto">
            <a:xfrm>
              <a:off x="3787" y="1979"/>
              <a:ext cx="73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2" name="Line 31"/>
            <p:cNvSpPr>
              <a:spLocks noChangeShapeType="1"/>
            </p:cNvSpPr>
            <p:nvPr/>
          </p:nvSpPr>
          <p:spPr bwMode="auto">
            <a:xfrm flipH="1">
              <a:off x="3715" y="1979"/>
              <a:ext cx="72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3" name="Line 32"/>
            <p:cNvSpPr>
              <a:spLocks noChangeShapeType="1"/>
            </p:cNvSpPr>
            <p:nvPr/>
          </p:nvSpPr>
          <p:spPr bwMode="auto">
            <a:xfrm>
              <a:off x="3787" y="1833"/>
              <a:ext cx="73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4" name="Line 33"/>
            <p:cNvSpPr>
              <a:spLocks noChangeShapeType="1"/>
            </p:cNvSpPr>
            <p:nvPr/>
          </p:nvSpPr>
          <p:spPr bwMode="auto">
            <a:xfrm flipH="1">
              <a:off x="3715" y="1833"/>
              <a:ext cx="72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05" name="Line 34"/>
          <p:cNvSpPr>
            <a:spLocks noChangeShapeType="1"/>
          </p:cNvSpPr>
          <p:nvPr/>
        </p:nvSpPr>
        <p:spPr bwMode="auto">
          <a:xfrm flipV="1">
            <a:off x="4513263" y="5214938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206" name="Line 35"/>
          <p:cNvSpPr>
            <a:spLocks noChangeShapeType="1"/>
          </p:cNvSpPr>
          <p:nvPr/>
        </p:nvSpPr>
        <p:spPr bwMode="auto">
          <a:xfrm flipV="1">
            <a:off x="4513263" y="3946525"/>
            <a:ext cx="0" cy="3460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207" name="Line 36"/>
          <p:cNvSpPr>
            <a:spLocks noChangeShapeType="1"/>
          </p:cNvSpPr>
          <p:nvPr/>
        </p:nvSpPr>
        <p:spPr bwMode="auto">
          <a:xfrm flipV="1">
            <a:off x="4514850" y="273685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208" name="AutoShape 37"/>
          <p:cNvSpPr>
            <a:spLocks noChangeArrowheads="1"/>
          </p:cNvSpPr>
          <p:nvPr/>
        </p:nvSpPr>
        <p:spPr bwMode="auto">
          <a:xfrm>
            <a:off x="942975" y="4926013"/>
            <a:ext cx="2073275" cy="806450"/>
          </a:xfrm>
          <a:prstGeom prst="homePlate">
            <a:avLst>
              <a:gd name="adj" fmla="val 29303"/>
            </a:avLst>
          </a:prstGeom>
          <a:solidFill>
            <a:srgbClr val="FFFF99">
              <a:alpha val="87842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/>
              <a:t>Washington Accord</a:t>
            </a:r>
          </a:p>
          <a:p>
            <a:pPr algn="ctr" eaLnBrk="0" hangingPunct="0"/>
            <a:r>
              <a:rPr lang="en-US"/>
              <a:t>Graduate Attributes</a:t>
            </a:r>
          </a:p>
        </p:txBody>
      </p:sp>
      <p:sp>
        <p:nvSpPr>
          <p:cNvPr id="8209" name="AutoShape 38"/>
          <p:cNvSpPr>
            <a:spLocks noChangeArrowheads="1"/>
          </p:cNvSpPr>
          <p:nvPr/>
        </p:nvSpPr>
        <p:spPr bwMode="auto">
          <a:xfrm flipH="1">
            <a:off x="5781675" y="3486150"/>
            <a:ext cx="2420938" cy="806450"/>
          </a:xfrm>
          <a:prstGeom prst="homePlate">
            <a:avLst>
              <a:gd name="adj" fmla="val 34217"/>
            </a:avLst>
          </a:prstGeom>
          <a:solidFill>
            <a:srgbClr val="99FFCC">
              <a:alpha val="87842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/>
              <a:t>Meet Standard</a:t>
            </a:r>
          </a:p>
          <a:p>
            <a:pPr algn="ctr" eaLnBrk="0" hangingPunct="0"/>
            <a:r>
              <a:rPr lang="en-US"/>
              <a:t>For Professional</a:t>
            </a:r>
          </a:p>
          <a:p>
            <a:pPr algn="ctr" eaLnBrk="0" hangingPunct="0"/>
            <a:r>
              <a:rPr lang="en-US"/>
              <a:t>Competency</a:t>
            </a:r>
          </a:p>
        </p:txBody>
      </p:sp>
      <p:sp>
        <p:nvSpPr>
          <p:cNvPr id="8210" name="Line 68"/>
          <p:cNvSpPr>
            <a:spLocks noChangeShapeType="1"/>
          </p:cNvSpPr>
          <p:nvPr/>
        </p:nvSpPr>
        <p:spPr bwMode="auto">
          <a:xfrm flipV="1">
            <a:off x="3016250" y="5329238"/>
            <a:ext cx="92233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211" name="Line 71"/>
          <p:cNvSpPr>
            <a:spLocks noChangeShapeType="1"/>
          </p:cNvSpPr>
          <p:nvPr/>
        </p:nvSpPr>
        <p:spPr bwMode="auto">
          <a:xfrm flipH="1">
            <a:off x="5148263" y="5329238"/>
            <a:ext cx="633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212" name="Line 72"/>
          <p:cNvSpPr>
            <a:spLocks noChangeShapeType="1"/>
          </p:cNvSpPr>
          <p:nvPr/>
        </p:nvSpPr>
        <p:spPr bwMode="auto">
          <a:xfrm flipH="1">
            <a:off x="5148263" y="3889375"/>
            <a:ext cx="633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213" name="AutoShape 73"/>
          <p:cNvSpPr>
            <a:spLocks noChangeArrowheads="1"/>
          </p:cNvSpPr>
          <p:nvPr/>
        </p:nvSpPr>
        <p:spPr bwMode="auto">
          <a:xfrm flipH="1">
            <a:off x="5781675" y="1989138"/>
            <a:ext cx="2420938" cy="806450"/>
          </a:xfrm>
          <a:prstGeom prst="homePlate">
            <a:avLst>
              <a:gd name="adj" fmla="val 34217"/>
            </a:avLst>
          </a:prstGeom>
          <a:solidFill>
            <a:srgbClr val="99FFCC">
              <a:alpha val="87842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/>
              <a:t>Observe Code of </a:t>
            </a:r>
          </a:p>
          <a:p>
            <a:pPr algn="ctr" eaLnBrk="0" hangingPunct="0"/>
            <a:r>
              <a:rPr lang="en-US"/>
              <a:t>Conduct and </a:t>
            </a:r>
          </a:p>
          <a:p>
            <a:pPr algn="ctr" eaLnBrk="0" hangingPunct="0"/>
            <a:r>
              <a:rPr lang="en-US"/>
              <a:t>Maintain CPD</a:t>
            </a:r>
          </a:p>
        </p:txBody>
      </p:sp>
      <p:sp>
        <p:nvSpPr>
          <p:cNvPr id="8214" name="AutoShape 74"/>
          <p:cNvSpPr>
            <a:spLocks/>
          </p:cNvSpPr>
          <p:nvPr/>
        </p:nvSpPr>
        <p:spPr bwMode="auto">
          <a:xfrm>
            <a:off x="5262563" y="1585913"/>
            <a:ext cx="173037" cy="1727200"/>
          </a:xfrm>
          <a:prstGeom prst="rightBrace">
            <a:avLst>
              <a:gd name="adj1" fmla="val 8318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Line 75"/>
          <p:cNvSpPr>
            <a:spLocks noChangeShapeType="1"/>
          </p:cNvSpPr>
          <p:nvPr/>
        </p:nvSpPr>
        <p:spPr bwMode="auto">
          <a:xfrm flipH="1">
            <a:off x="5435600" y="2392363"/>
            <a:ext cx="3460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216" name="AutoShape 37"/>
          <p:cNvSpPr>
            <a:spLocks noChangeArrowheads="1"/>
          </p:cNvSpPr>
          <p:nvPr/>
        </p:nvSpPr>
        <p:spPr bwMode="auto">
          <a:xfrm flipH="1">
            <a:off x="5781675" y="4926013"/>
            <a:ext cx="2362200" cy="806450"/>
          </a:xfrm>
          <a:prstGeom prst="homePlate">
            <a:avLst>
              <a:gd name="adj" fmla="val 33387"/>
            </a:avLst>
          </a:prstGeom>
          <a:solidFill>
            <a:srgbClr val="FFFF99">
              <a:alpha val="87842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/>
              <a:t>Meet Standard</a:t>
            </a:r>
          </a:p>
          <a:p>
            <a:pPr algn="ctr" eaLnBrk="0" hangingPunct="0"/>
            <a:r>
              <a:rPr lang="en-US"/>
              <a:t>for Engineering</a:t>
            </a:r>
          </a:p>
          <a:p>
            <a:pPr algn="ctr" eaLnBrk="0" hangingPunct="0"/>
            <a:r>
              <a:rPr lang="en-US"/>
              <a:t>Education</a:t>
            </a:r>
          </a:p>
        </p:txBody>
      </p:sp>
      <p:sp>
        <p:nvSpPr>
          <p:cNvPr id="8217" name="AutoShape 37"/>
          <p:cNvSpPr>
            <a:spLocks noChangeArrowheads="1"/>
          </p:cNvSpPr>
          <p:nvPr/>
        </p:nvSpPr>
        <p:spPr bwMode="auto">
          <a:xfrm>
            <a:off x="942975" y="3486150"/>
            <a:ext cx="2073275" cy="806450"/>
          </a:xfrm>
          <a:prstGeom prst="homePlate">
            <a:avLst>
              <a:gd name="adj" fmla="val 29303"/>
            </a:avLst>
          </a:prstGeom>
          <a:solidFill>
            <a:srgbClr val="FFFF99">
              <a:alpha val="87842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/>
              <a:t>Professional</a:t>
            </a:r>
          </a:p>
          <a:p>
            <a:pPr algn="ctr" eaLnBrk="0" hangingPunct="0"/>
            <a:r>
              <a:rPr lang="en-US"/>
              <a:t>Engineer</a:t>
            </a:r>
          </a:p>
          <a:p>
            <a:pPr algn="ctr" eaLnBrk="0" hangingPunct="0"/>
            <a:r>
              <a:rPr lang="en-US"/>
              <a:t>Competency Profile</a:t>
            </a:r>
          </a:p>
        </p:txBody>
      </p:sp>
      <p:sp>
        <p:nvSpPr>
          <p:cNvPr id="8218" name="Line 68"/>
          <p:cNvSpPr>
            <a:spLocks noChangeShapeType="1"/>
          </p:cNvSpPr>
          <p:nvPr/>
        </p:nvSpPr>
        <p:spPr bwMode="auto">
          <a:xfrm flipV="1">
            <a:off x="3016250" y="3889375"/>
            <a:ext cx="981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94B392-980B-458F-8CB7-E6FE3A95B045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IEA GA &amp; PC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Graduate Attributes (GA) are defined for programmes with the purpose of providing educational base for </a:t>
            </a:r>
          </a:p>
          <a:p>
            <a:pPr lvl="1" eaLnBrk="1" hangingPunct="1"/>
            <a:r>
              <a:rPr lang="en-US" smtClean="0"/>
              <a:t>Professional, Chartered or similarly titled Engineers</a:t>
            </a:r>
          </a:p>
          <a:p>
            <a:pPr lvl="1" eaLnBrk="1" hangingPunct="1"/>
            <a:r>
              <a:rPr lang="en-US" smtClean="0"/>
              <a:t>Professional, Incorporated or similarly titled Engineering Technologists</a:t>
            </a:r>
          </a:p>
          <a:p>
            <a:pPr lvl="1" eaLnBrk="1" hangingPunct="1"/>
            <a:r>
              <a:rPr lang="en-US" smtClean="0"/>
              <a:t>Engineering Technicians</a:t>
            </a:r>
          </a:p>
          <a:p>
            <a:pPr eaLnBrk="1" hangingPunct="1">
              <a:lnSpc>
                <a:spcPct val="35000"/>
              </a:lnSpc>
            </a:pPr>
            <a:endParaRPr lang="en-US" smtClean="0"/>
          </a:p>
          <a:p>
            <a:pPr eaLnBrk="1" hangingPunct="1"/>
            <a:r>
              <a:rPr lang="en-US" smtClean="0"/>
              <a:t>Professional Competency (PC) Profiles are defined by the IEA for the same groups</a:t>
            </a:r>
          </a:p>
          <a:p>
            <a:pPr eaLnBrk="1" hangingPunct="1">
              <a:lnSpc>
                <a:spcPct val="35000"/>
              </a:lnSpc>
            </a:pPr>
            <a:endParaRPr lang="en-US" smtClean="0"/>
          </a:p>
          <a:p>
            <a:pPr eaLnBrk="1" hangingPunct="1"/>
            <a:r>
              <a:rPr lang="en-US" smtClean="0"/>
              <a:t>The GA are consistent with the PC profiles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04D8C7-A437-4662-8D1B-08A91B24CA4E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0243" name="AutoShape 22"/>
          <p:cNvSpPr>
            <a:spLocks noChangeArrowheads="1"/>
          </p:cNvSpPr>
          <p:nvPr/>
        </p:nvSpPr>
        <p:spPr bwMode="auto">
          <a:xfrm>
            <a:off x="712788" y="1758950"/>
            <a:ext cx="3225800" cy="230505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/>
              <a:t>Graduate Attributes</a:t>
            </a: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Components of the Graduate Attributes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25925" y="1355725"/>
            <a:ext cx="4551363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Rugarcia et al* describe the desired graduate profile in terms of </a:t>
            </a:r>
          </a:p>
          <a:p>
            <a:pPr eaLnBrk="1" hangingPunct="1"/>
            <a:r>
              <a:rPr lang="en-US" i="1" smtClean="0"/>
              <a:t>knowledge, </a:t>
            </a:r>
            <a:r>
              <a:rPr lang="en-US" smtClean="0"/>
              <a:t>“the facts they know and concepts they understand” </a:t>
            </a:r>
          </a:p>
          <a:p>
            <a:pPr eaLnBrk="1" hangingPunct="1"/>
            <a:r>
              <a:rPr lang="en-US" i="1" smtClean="0"/>
              <a:t>skills  </a:t>
            </a:r>
            <a:r>
              <a:rPr lang="en-US" smtClean="0"/>
              <a:t>“they use in managing and applying their knowledge” and</a:t>
            </a:r>
          </a:p>
          <a:p>
            <a:pPr eaLnBrk="1" hangingPunct="1"/>
            <a:r>
              <a:rPr lang="en-US" i="1" smtClean="0"/>
              <a:t>attitudes </a:t>
            </a:r>
            <a:r>
              <a:rPr lang="en-US" smtClean="0"/>
              <a:t>“that dictate the goals toward which their </a:t>
            </a:r>
            <a:r>
              <a:rPr lang="en-US" i="1" smtClean="0"/>
              <a:t>skills</a:t>
            </a:r>
            <a:r>
              <a:rPr lang="en-US" smtClean="0"/>
              <a:t> and </a:t>
            </a:r>
            <a:r>
              <a:rPr lang="en-US" i="1" smtClean="0"/>
              <a:t>knowledge</a:t>
            </a:r>
            <a:r>
              <a:rPr lang="en-US" smtClean="0"/>
              <a:t> will be directed” </a:t>
            </a:r>
          </a:p>
        </p:txBody>
      </p:sp>
      <p:sp>
        <p:nvSpPr>
          <p:cNvPr id="10246" name="AutoShape 14"/>
          <p:cNvSpPr>
            <a:spLocks noChangeArrowheads="1"/>
          </p:cNvSpPr>
          <p:nvPr/>
        </p:nvSpPr>
        <p:spPr bwMode="auto">
          <a:xfrm>
            <a:off x="1692275" y="2219325"/>
            <a:ext cx="1193800" cy="576263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Knowledge</a:t>
            </a:r>
          </a:p>
        </p:txBody>
      </p:sp>
      <p:sp>
        <p:nvSpPr>
          <p:cNvPr id="10247" name="AutoShape 15"/>
          <p:cNvSpPr>
            <a:spLocks noChangeArrowheads="1"/>
          </p:cNvSpPr>
          <p:nvPr/>
        </p:nvSpPr>
        <p:spPr bwMode="auto">
          <a:xfrm>
            <a:off x="885825" y="3257550"/>
            <a:ext cx="1193800" cy="576263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Skills</a:t>
            </a:r>
          </a:p>
        </p:txBody>
      </p:sp>
      <p:sp>
        <p:nvSpPr>
          <p:cNvPr id="10248" name="AutoShape 16"/>
          <p:cNvSpPr>
            <a:spLocks noChangeArrowheads="1"/>
          </p:cNvSpPr>
          <p:nvPr/>
        </p:nvSpPr>
        <p:spPr bwMode="auto">
          <a:xfrm>
            <a:off x="2557463" y="3257550"/>
            <a:ext cx="1193800" cy="576263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Attitudes</a:t>
            </a:r>
          </a:p>
        </p:txBody>
      </p:sp>
      <p:cxnSp>
        <p:nvCxnSpPr>
          <p:cNvPr id="10249" name="AutoShape 17"/>
          <p:cNvCxnSpPr>
            <a:cxnSpLocks noChangeShapeType="1"/>
            <a:stCxn id="10247" idx="3"/>
            <a:endCxn id="10248" idx="1"/>
          </p:cNvCxnSpPr>
          <p:nvPr/>
        </p:nvCxnSpPr>
        <p:spPr bwMode="auto">
          <a:xfrm>
            <a:off x="2079625" y="3546475"/>
            <a:ext cx="47783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</p:cxnSp>
      <p:sp>
        <p:nvSpPr>
          <p:cNvPr id="10250" name="Line 20"/>
          <p:cNvSpPr>
            <a:spLocks noChangeShapeType="1"/>
          </p:cNvSpPr>
          <p:nvPr/>
        </p:nvSpPr>
        <p:spPr bwMode="auto">
          <a:xfrm flipH="1" flipV="1">
            <a:off x="2670175" y="2795588"/>
            <a:ext cx="361950" cy="461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1" name="Line 21"/>
          <p:cNvSpPr>
            <a:spLocks noChangeShapeType="1"/>
          </p:cNvSpPr>
          <p:nvPr/>
        </p:nvSpPr>
        <p:spPr bwMode="auto">
          <a:xfrm flipV="1">
            <a:off x="1692275" y="2795588"/>
            <a:ext cx="287338" cy="461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2" name="Text Box 23"/>
          <p:cNvSpPr txBox="1">
            <a:spLocks noChangeArrowheads="1"/>
          </p:cNvSpPr>
          <p:nvPr/>
        </p:nvSpPr>
        <p:spPr bwMode="auto">
          <a:xfrm>
            <a:off x="1771650" y="6286500"/>
            <a:ext cx="6775450" cy="4572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lIns="18000" rIns="18000">
            <a:spAutoFit/>
          </a:bodyPr>
          <a:lstStyle/>
          <a:p>
            <a:pPr marL="88900" indent="-88900"/>
            <a:r>
              <a:rPr lang="en-US" sz="1200" b="0">
                <a:latin typeface="Arial Narrow" pitchFamily="34" charset="0"/>
              </a:rPr>
              <a:t>*A. Rugarcia, R.M. Felder, D.R. Woods, J.E. Stice, The Future of Engineering Education I. A Vision for a New Century,</a:t>
            </a:r>
            <a:r>
              <a:rPr lang="en-US" sz="1200" b="0" i="1">
                <a:latin typeface="Arial Narrow" pitchFamily="34" charset="0"/>
              </a:rPr>
              <a:t> Chem. Engr. Education, 34</a:t>
            </a:r>
            <a:r>
              <a:rPr lang="en-US" sz="1200" b="0">
                <a:latin typeface="Arial Narrow" pitchFamily="34" charset="0"/>
              </a:rPr>
              <a:t>(1), 16–25 (2000).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6E61E8-BFBE-4431-8C31-F2425D4572B7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Graduate Attribute Overview 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2788" y="1470025"/>
            <a:ext cx="4002087" cy="1785938"/>
          </a:xfrm>
          <a:solidFill>
            <a:srgbClr val="CCFFFF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b="1" smtClean="0"/>
              <a:t>Knowledge-oriented</a:t>
            </a:r>
          </a:p>
          <a:p>
            <a:pPr eaLnBrk="1" hangingPunct="1">
              <a:buFontTx/>
              <a:buNone/>
            </a:pPr>
            <a:r>
              <a:rPr lang="en-US" sz="1800" smtClean="0"/>
              <a:t>1: Using engineering knowledge</a:t>
            </a:r>
          </a:p>
        </p:txBody>
      </p:sp>
      <p:sp>
        <p:nvSpPr>
          <p:cNvPr id="1126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2188" y="1470025"/>
            <a:ext cx="4032250" cy="2303463"/>
          </a:xfrm>
          <a:solidFill>
            <a:srgbClr val="CCFFFF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b="1" smtClean="0"/>
              <a:t>Skill-oriented Group</a:t>
            </a:r>
          </a:p>
          <a:p>
            <a:pPr eaLnBrk="1" hangingPunct="1">
              <a:buFontTx/>
              <a:buNone/>
            </a:pPr>
            <a:r>
              <a:rPr lang="en-US" sz="1800" smtClean="0"/>
              <a:t>5: Modern Tool Usage</a:t>
            </a:r>
          </a:p>
          <a:p>
            <a:pPr eaLnBrk="1" hangingPunct="1">
              <a:buFontTx/>
              <a:buNone/>
            </a:pPr>
            <a:r>
              <a:rPr lang="en-US" sz="1800" smtClean="0"/>
              <a:t>9: Individual and teamwork</a:t>
            </a:r>
          </a:p>
          <a:p>
            <a:pPr eaLnBrk="1" hangingPunct="1">
              <a:buFontTx/>
              <a:buNone/>
            </a:pPr>
            <a:r>
              <a:rPr lang="en-US" sz="1800" smtClean="0"/>
              <a:t>10: Communication</a:t>
            </a:r>
          </a:p>
          <a:p>
            <a:pPr eaLnBrk="1" hangingPunct="1">
              <a:buFontTx/>
              <a:buNone/>
            </a:pPr>
            <a:r>
              <a:rPr lang="en-US" sz="1800" smtClean="0"/>
              <a:t>11: Project/Engineering Management</a:t>
            </a: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4802188" y="3830638"/>
            <a:ext cx="4032250" cy="24209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50000"/>
              </a:spcBef>
            </a:pPr>
            <a:r>
              <a:rPr lang="en-US" sz="2000"/>
              <a:t>Attitude-oriented Group</a:t>
            </a:r>
          </a:p>
          <a:p>
            <a:pPr marL="342900" indent="-342900">
              <a:lnSpc>
                <a:spcPct val="115000"/>
              </a:lnSpc>
              <a:spcBef>
                <a:spcPct val="50000"/>
              </a:spcBef>
            </a:pPr>
            <a:r>
              <a:rPr lang="en-US" sz="1800" b="0"/>
              <a:t>6: The Engineer in Society</a:t>
            </a:r>
          </a:p>
          <a:p>
            <a:pPr marL="342900" indent="-342900">
              <a:lnSpc>
                <a:spcPct val="115000"/>
              </a:lnSpc>
              <a:spcBef>
                <a:spcPct val="50000"/>
              </a:spcBef>
            </a:pPr>
            <a:r>
              <a:rPr lang="en-US" sz="1800" b="0"/>
              <a:t>7: Environment and Sustainability</a:t>
            </a:r>
          </a:p>
          <a:p>
            <a:pPr marL="342900" indent="-342900">
              <a:lnSpc>
                <a:spcPct val="115000"/>
              </a:lnSpc>
              <a:spcBef>
                <a:spcPct val="50000"/>
              </a:spcBef>
            </a:pPr>
            <a:r>
              <a:rPr lang="en-US" sz="1800" b="0"/>
              <a:t>8: Ethics</a:t>
            </a:r>
          </a:p>
          <a:p>
            <a:pPr marL="342900" indent="-342900">
              <a:lnSpc>
                <a:spcPct val="115000"/>
              </a:lnSpc>
              <a:spcBef>
                <a:spcPct val="50000"/>
              </a:spcBef>
            </a:pPr>
            <a:r>
              <a:rPr lang="en-US" sz="1800" b="0"/>
              <a:t>12: Life long learning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712788" y="3371850"/>
            <a:ext cx="4002087" cy="2879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50000"/>
              </a:spcBef>
            </a:pPr>
            <a:r>
              <a:rPr lang="en-US" sz="2000"/>
              <a:t>Problem-solving Skill Group</a:t>
            </a:r>
          </a:p>
          <a:p>
            <a:pPr marL="342900" indent="-342900">
              <a:lnSpc>
                <a:spcPct val="115000"/>
              </a:lnSpc>
              <a:spcBef>
                <a:spcPct val="50000"/>
              </a:spcBef>
            </a:pPr>
            <a:r>
              <a:rPr lang="en-US" sz="1800" b="0"/>
              <a:t>2: Problem analysis</a:t>
            </a:r>
          </a:p>
          <a:p>
            <a:pPr marL="342900" indent="-342900">
              <a:lnSpc>
                <a:spcPct val="115000"/>
              </a:lnSpc>
              <a:spcBef>
                <a:spcPct val="50000"/>
              </a:spcBef>
            </a:pPr>
            <a:r>
              <a:rPr lang="en-US" sz="1800" b="0"/>
              <a:t>3: Design/development of solutions</a:t>
            </a:r>
          </a:p>
          <a:p>
            <a:pPr marL="342900" indent="-342900">
              <a:lnSpc>
                <a:spcPct val="115000"/>
              </a:lnSpc>
              <a:spcBef>
                <a:spcPct val="50000"/>
              </a:spcBef>
            </a:pPr>
            <a:r>
              <a:rPr lang="en-US" sz="1800" b="0"/>
              <a:t>4: Investigations</a:t>
            </a:r>
          </a:p>
        </p:txBody>
      </p:sp>
      <p:sp>
        <p:nvSpPr>
          <p:cNvPr id="11272" name="Rectangle 7"/>
          <p:cNvSpPr>
            <a:spLocks noChangeArrowheads="1"/>
          </p:cNvSpPr>
          <p:nvPr/>
        </p:nvSpPr>
        <p:spPr bwMode="auto">
          <a:xfrm>
            <a:off x="1000125" y="5272088"/>
            <a:ext cx="3571875" cy="690562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Defined Level of Problem Solving</a:t>
            </a:r>
          </a:p>
        </p:txBody>
      </p:sp>
      <p:sp>
        <p:nvSpPr>
          <p:cNvPr id="11273" name="Rectangle 8"/>
          <p:cNvSpPr>
            <a:spLocks noChangeArrowheads="1"/>
          </p:cNvSpPr>
          <p:nvPr/>
        </p:nvSpPr>
        <p:spPr bwMode="auto">
          <a:xfrm>
            <a:off x="1000125" y="2449513"/>
            <a:ext cx="3571875" cy="6921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Defined Knowledge Profile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65ED77-363E-4057-B57D-8B3862EA9FD9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Discipline-independence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Graduate Attributes have three components that apply equally in all engineering disciplines:</a:t>
            </a:r>
          </a:p>
          <a:p>
            <a:pPr lvl="1" eaLnBrk="1" hangingPunct="1"/>
            <a:r>
              <a:rPr lang="en-US" smtClean="0"/>
              <a:t>Outcomes: what the graduate is able to do</a:t>
            </a:r>
          </a:p>
          <a:p>
            <a:pPr lvl="1" eaLnBrk="1" hangingPunct="1"/>
            <a:r>
              <a:rPr lang="en-US" smtClean="0"/>
              <a:t>Level of problem solving</a:t>
            </a:r>
          </a:p>
          <a:p>
            <a:pPr lvl="1" eaLnBrk="1" hangingPunct="1"/>
            <a:r>
              <a:rPr lang="en-US" smtClean="0"/>
              <a:t>Knowledge profile</a:t>
            </a:r>
          </a:p>
          <a:p>
            <a:pPr eaLnBrk="1" hangingPunct="1"/>
            <a:r>
              <a:rPr lang="en-US" smtClean="0"/>
              <a:t>Many accreditation systems have no discipline-specific criteria</a:t>
            </a:r>
          </a:p>
          <a:p>
            <a:pPr eaLnBrk="1" hangingPunct="1"/>
            <a:r>
              <a:rPr lang="en-US" smtClean="0"/>
              <a:t>Discipline specific requirements are considered by peer-judgement during the accreditation visit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6FB3A9-1B32-428C-ADC4-632C8A3F60DB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3315" name="Freeform 2"/>
          <p:cNvSpPr>
            <a:spLocks noChangeAspect="1"/>
          </p:cNvSpPr>
          <p:nvPr/>
        </p:nvSpPr>
        <p:spPr bwMode="auto">
          <a:xfrm rot="5400000">
            <a:off x="425450" y="1470026"/>
            <a:ext cx="5126037" cy="4551362"/>
          </a:xfrm>
          <a:custGeom>
            <a:avLst/>
            <a:gdLst>
              <a:gd name="T0" fmla="*/ 2147483647 w 1114"/>
              <a:gd name="T1" fmla="*/ 2147483647 h 965"/>
              <a:gd name="T2" fmla="*/ 2147483647 w 1114"/>
              <a:gd name="T3" fmla="*/ 2147483647 h 965"/>
              <a:gd name="T4" fmla="*/ 0 w 1114"/>
              <a:gd name="T5" fmla="*/ 2147483647 h 965"/>
              <a:gd name="T6" fmla="*/ 2147483647 w 1114"/>
              <a:gd name="T7" fmla="*/ 0 h 965"/>
              <a:gd name="T8" fmla="*/ 2147483647 w 1114"/>
              <a:gd name="T9" fmla="*/ 0 h 965"/>
              <a:gd name="T10" fmla="*/ 2147483647 w 1114"/>
              <a:gd name="T11" fmla="*/ 2147483647 h 965"/>
              <a:gd name="T12" fmla="*/ 2147483647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CCFFFF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03200"/>
            <a:ext cx="8264525" cy="920750"/>
          </a:xfrm>
        </p:spPr>
        <p:txBody>
          <a:bodyPr/>
          <a:lstStyle/>
          <a:p>
            <a:pPr eaLnBrk="1" hangingPunct="1"/>
            <a:r>
              <a:rPr lang="en-US" smtClean="0"/>
              <a:t>Elements of the Graduate-level Competence</a:t>
            </a:r>
          </a:p>
        </p:txBody>
      </p:sp>
      <p:sp>
        <p:nvSpPr>
          <p:cNvPr id="1331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435600" y="1355725"/>
            <a:ext cx="3514725" cy="5184775"/>
          </a:xfrm>
        </p:spPr>
        <p:txBody>
          <a:bodyPr/>
          <a:lstStyle/>
          <a:p>
            <a:pPr marL="177800" indent="-177800" eaLnBrk="1" hangingPunct="1"/>
            <a:r>
              <a:rPr lang="en-US" smtClean="0"/>
              <a:t>The GA have 12 outcomes that are consistent with the purpose of the education phase of professional development</a:t>
            </a:r>
          </a:p>
          <a:p>
            <a:pPr marL="177800" indent="-177800" eaLnBrk="1" hangingPunct="1"/>
            <a:r>
              <a:rPr lang="en-US" smtClean="0"/>
              <a:t>Note central position of Problem Solving</a:t>
            </a:r>
          </a:p>
          <a:p>
            <a:pPr marL="177800" indent="-177800" eaLnBrk="1" hangingPunct="1"/>
            <a:r>
              <a:rPr lang="en-US" smtClean="0"/>
              <a:t>See Graduate Attributes and professional competencies document for details</a:t>
            </a:r>
          </a:p>
        </p:txBody>
      </p:sp>
      <p:sp>
        <p:nvSpPr>
          <p:cNvPr id="13318" name="Freeform 5"/>
          <p:cNvSpPr>
            <a:spLocks noChangeAspect="1"/>
          </p:cNvSpPr>
          <p:nvPr/>
        </p:nvSpPr>
        <p:spPr bwMode="auto">
          <a:xfrm rot="5400000">
            <a:off x="2176463" y="3038475"/>
            <a:ext cx="1612900" cy="1412875"/>
          </a:xfrm>
          <a:custGeom>
            <a:avLst/>
            <a:gdLst>
              <a:gd name="T0" fmla="*/ 2147483647 w 1114"/>
              <a:gd name="T1" fmla="*/ 2147483647 h 965"/>
              <a:gd name="T2" fmla="*/ 2147483647 w 1114"/>
              <a:gd name="T3" fmla="*/ 2147483647 h 965"/>
              <a:gd name="T4" fmla="*/ 0 w 1114"/>
              <a:gd name="T5" fmla="*/ 2147483647 h 965"/>
              <a:gd name="T6" fmla="*/ 2147483647 w 1114"/>
              <a:gd name="T7" fmla="*/ 0 h 965"/>
              <a:gd name="T8" fmla="*/ 2147483647 w 1114"/>
              <a:gd name="T9" fmla="*/ 0 h 965"/>
              <a:gd name="T10" fmla="*/ 2147483647 w 1114"/>
              <a:gd name="T11" fmla="*/ 2147483647 h 965"/>
              <a:gd name="T12" fmla="*/ 2147483647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9966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19" name="Text Box 6"/>
          <p:cNvSpPr txBox="1">
            <a:spLocks noChangeArrowheads="1"/>
          </p:cNvSpPr>
          <p:nvPr/>
        </p:nvSpPr>
        <p:spPr bwMode="auto">
          <a:xfrm>
            <a:off x="2427288" y="3254375"/>
            <a:ext cx="1090612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Problem</a:t>
            </a:r>
          </a:p>
          <a:p>
            <a:pPr algn="ctr" eaLnBrk="0" hangingPunct="0"/>
            <a:r>
              <a:rPr lang="en-US" sz="1400"/>
              <a:t>Analysis &amp;</a:t>
            </a:r>
          </a:p>
          <a:p>
            <a:pPr algn="ctr" eaLnBrk="0" hangingPunct="0"/>
            <a:r>
              <a:rPr lang="en-US" sz="1400"/>
              <a:t>Solution</a:t>
            </a:r>
          </a:p>
          <a:p>
            <a:pPr algn="ctr" eaLnBrk="0" hangingPunct="0"/>
            <a:r>
              <a:rPr lang="en-US" sz="1400"/>
              <a:t>Synthesis</a:t>
            </a:r>
          </a:p>
        </p:txBody>
      </p:sp>
      <p:sp>
        <p:nvSpPr>
          <p:cNvPr id="13320" name="Freeform 7"/>
          <p:cNvSpPr>
            <a:spLocks noChangeAspect="1"/>
          </p:cNvSpPr>
          <p:nvPr/>
        </p:nvSpPr>
        <p:spPr bwMode="auto">
          <a:xfrm rot="5400000">
            <a:off x="3586163" y="3040062"/>
            <a:ext cx="1612900" cy="1412875"/>
          </a:xfrm>
          <a:custGeom>
            <a:avLst/>
            <a:gdLst>
              <a:gd name="T0" fmla="*/ 2147483647 w 1114"/>
              <a:gd name="T1" fmla="*/ 2147483647 h 965"/>
              <a:gd name="T2" fmla="*/ 2147483647 w 1114"/>
              <a:gd name="T3" fmla="*/ 2147483647 h 965"/>
              <a:gd name="T4" fmla="*/ 0 w 1114"/>
              <a:gd name="T5" fmla="*/ 2147483647 h 965"/>
              <a:gd name="T6" fmla="*/ 2147483647 w 1114"/>
              <a:gd name="T7" fmla="*/ 0 h 965"/>
              <a:gd name="T8" fmla="*/ 2147483647 w 1114"/>
              <a:gd name="T9" fmla="*/ 0 h 965"/>
              <a:gd name="T10" fmla="*/ 2147483647 w 1114"/>
              <a:gd name="T11" fmla="*/ 2147483647 h 965"/>
              <a:gd name="T12" fmla="*/ 2147483647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FF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21" name="Text Box 8"/>
          <p:cNvSpPr txBox="1">
            <a:spLocks noChangeArrowheads="1"/>
          </p:cNvSpPr>
          <p:nvPr/>
        </p:nvSpPr>
        <p:spPr bwMode="auto">
          <a:xfrm>
            <a:off x="3765550" y="3254375"/>
            <a:ext cx="1276350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Use of</a:t>
            </a:r>
          </a:p>
          <a:p>
            <a:pPr algn="ctr" eaLnBrk="0" hangingPunct="0"/>
            <a:r>
              <a:rPr lang="en-US" sz="1400"/>
              <a:t>Engineering</a:t>
            </a:r>
          </a:p>
          <a:p>
            <a:pPr algn="ctr" eaLnBrk="0" hangingPunct="0"/>
            <a:r>
              <a:rPr lang="en-US" sz="1400"/>
              <a:t>&amp; Contextual</a:t>
            </a:r>
          </a:p>
          <a:p>
            <a:pPr algn="ctr" eaLnBrk="0" hangingPunct="0"/>
            <a:r>
              <a:rPr lang="en-US" sz="1400"/>
              <a:t>Knowledge</a:t>
            </a:r>
          </a:p>
        </p:txBody>
      </p:sp>
      <p:sp>
        <p:nvSpPr>
          <p:cNvPr id="13322" name="Text Box 9"/>
          <p:cNvSpPr txBox="1">
            <a:spLocks noChangeArrowheads="1"/>
          </p:cNvSpPr>
          <p:nvPr/>
        </p:nvSpPr>
        <p:spPr bwMode="auto">
          <a:xfrm>
            <a:off x="4341813" y="2392363"/>
            <a:ext cx="981075" cy="51752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Learning </a:t>
            </a:r>
          </a:p>
          <a:p>
            <a:pPr algn="ctr" eaLnBrk="0" hangingPunct="0"/>
            <a:r>
              <a:rPr lang="en-US" sz="1400"/>
              <a:t>Ability</a:t>
            </a:r>
          </a:p>
        </p:txBody>
      </p:sp>
      <p:sp>
        <p:nvSpPr>
          <p:cNvPr id="13323" name="Freeform 10"/>
          <p:cNvSpPr>
            <a:spLocks noChangeAspect="1"/>
          </p:cNvSpPr>
          <p:nvPr/>
        </p:nvSpPr>
        <p:spPr bwMode="auto">
          <a:xfrm rot="5400000">
            <a:off x="2859088" y="1857375"/>
            <a:ext cx="1612900" cy="1412875"/>
          </a:xfrm>
          <a:custGeom>
            <a:avLst/>
            <a:gdLst>
              <a:gd name="T0" fmla="*/ 2147483647 w 1114"/>
              <a:gd name="T1" fmla="*/ 2147483647 h 965"/>
              <a:gd name="T2" fmla="*/ 2147483647 w 1114"/>
              <a:gd name="T3" fmla="*/ 2147483647 h 965"/>
              <a:gd name="T4" fmla="*/ 0 w 1114"/>
              <a:gd name="T5" fmla="*/ 2147483647 h 965"/>
              <a:gd name="T6" fmla="*/ 2147483647 w 1114"/>
              <a:gd name="T7" fmla="*/ 0 h 965"/>
              <a:gd name="T8" fmla="*/ 2147483647 w 1114"/>
              <a:gd name="T9" fmla="*/ 0 h 965"/>
              <a:gd name="T10" fmla="*/ 2147483647 w 1114"/>
              <a:gd name="T11" fmla="*/ 2147483647 h 965"/>
              <a:gd name="T12" fmla="*/ 2147483647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CC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24" name="Text Box 11"/>
          <p:cNvSpPr txBox="1">
            <a:spLocks noChangeArrowheads="1"/>
          </p:cNvSpPr>
          <p:nvPr/>
        </p:nvSpPr>
        <p:spPr bwMode="auto">
          <a:xfrm>
            <a:off x="3008313" y="2046288"/>
            <a:ext cx="1336675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/>
              <a:t>Impacts of</a:t>
            </a:r>
          </a:p>
          <a:p>
            <a:pPr algn="ctr" eaLnBrk="0" hangingPunct="0"/>
            <a:r>
              <a:rPr lang="en-US" sz="1400"/>
              <a:t>Engineering</a:t>
            </a:r>
          </a:p>
          <a:p>
            <a:pPr algn="ctr" eaLnBrk="0" hangingPunct="0"/>
            <a:r>
              <a:rPr lang="en-US" sz="1400"/>
              <a:t>On Society &amp; </a:t>
            </a:r>
          </a:p>
          <a:p>
            <a:pPr algn="ctr" eaLnBrk="0" hangingPunct="0"/>
            <a:r>
              <a:rPr lang="en-US" sz="1400"/>
              <a:t>Environment</a:t>
            </a:r>
          </a:p>
        </p:txBody>
      </p:sp>
      <p:sp>
        <p:nvSpPr>
          <p:cNvPr id="13325" name="Freeform 12"/>
          <p:cNvSpPr>
            <a:spLocks noChangeAspect="1"/>
          </p:cNvSpPr>
          <p:nvPr/>
        </p:nvSpPr>
        <p:spPr bwMode="auto">
          <a:xfrm rot="5400000">
            <a:off x="1447801" y="1855787"/>
            <a:ext cx="1612900" cy="1412875"/>
          </a:xfrm>
          <a:custGeom>
            <a:avLst/>
            <a:gdLst>
              <a:gd name="T0" fmla="*/ 2147483647 w 1114"/>
              <a:gd name="T1" fmla="*/ 2147483647 h 965"/>
              <a:gd name="T2" fmla="*/ 2147483647 w 1114"/>
              <a:gd name="T3" fmla="*/ 2147483647 h 965"/>
              <a:gd name="T4" fmla="*/ 0 w 1114"/>
              <a:gd name="T5" fmla="*/ 2147483647 h 965"/>
              <a:gd name="T6" fmla="*/ 2147483647 w 1114"/>
              <a:gd name="T7" fmla="*/ 0 h 965"/>
              <a:gd name="T8" fmla="*/ 2147483647 w 1114"/>
              <a:gd name="T9" fmla="*/ 0 h 965"/>
              <a:gd name="T10" fmla="*/ 2147483647 w 1114"/>
              <a:gd name="T11" fmla="*/ 2147483647 h 965"/>
              <a:gd name="T12" fmla="*/ 2147483647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9966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26" name="Text Box 13"/>
          <p:cNvSpPr txBox="1">
            <a:spLocks noChangeArrowheads="1"/>
          </p:cNvSpPr>
          <p:nvPr/>
        </p:nvSpPr>
        <p:spPr bwMode="auto">
          <a:xfrm>
            <a:off x="1598613" y="2071688"/>
            <a:ext cx="1257300" cy="730250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Perform</a:t>
            </a:r>
          </a:p>
          <a:p>
            <a:pPr algn="ctr" eaLnBrk="0" hangingPunct="0"/>
            <a:r>
              <a:rPr lang="en-US" sz="1400"/>
              <a:t>Engineering </a:t>
            </a:r>
          </a:p>
          <a:p>
            <a:pPr algn="ctr" eaLnBrk="0" hangingPunct="0"/>
            <a:r>
              <a:rPr lang="en-US" sz="1400"/>
              <a:t>Design</a:t>
            </a:r>
          </a:p>
        </p:txBody>
      </p:sp>
      <p:sp>
        <p:nvSpPr>
          <p:cNvPr id="13327" name="Freeform 14"/>
          <p:cNvSpPr>
            <a:spLocks noChangeAspect="1"/>
          </p:cNvSpPr>
          <p:nvPr/>
        </p:nvSpPr>
        <p:spPr bwMode="auto">
          <a:xfrm rot="5400000">
            <a:off x="785813" y="3068637"/>
            <a:ext cx="1612900" cy="1412875"/>
          </a:xfrm>
          <a:custGeom>
            <a:avLst/>
            <a:gdLst>
              <a:gd name="T0" fmla="*/ 2147483647 w 1114"/>
              <a:gd name="T1" fmla="*/ 2147483647 h 965"/>
              <a:gd name="T2" fmla="*/ 2147483647 w 1114"/>
              <a:gd name="T3" fmla="*/ 2147483647 h 965"/>
              <a:gd name="T4" fmla="*/ 0 w 1114"/>
              <a:gd name="T5" fmla="*/ 2147483647 h 965"/>
              <a:gd name="T6" fmla="*/ 2147483647 w 1114"/>
              <a:gd name="T7" fmla="*/ 0 h 965"/>
              <a:gd name="T8" fmla="*/ 2147483647 w 1114"/>
              <a:gd name="T9" fmla="*/ 0 h 965"/>
              <a:gd name="T10" fmla="*/ 2147483647 w 1114"/>
              <a:gd name="T11" fmla="*/ 2147483647 h 965"/>
              <a:gd name="T12" fmla="*/ 2147483647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9966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28" name="Text Box 15"/>
          <p:cNvSpPr txBox="1">
            <a:spLocks noChangeArrowheads="1"/>
          </p:cNvSpPr>
          <p:nvPr/>
        </p:nvSpPr>
        <p:spPr bwMode="auto">
          <a:xfrm>
            <a:off x="1009650" y="3284538"/>
            <a:ext cx="1108075" cy="51752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1400"/>
          </a:p>
          <a:p>
            <a:pPr algn="ctr" eaLnBrk="0" hangingPunct="0"/>
            <a:r>
              <a:rPr lang="en-US" sz="1400"/>
              <a:t>Investigate</a:t>
            </a:r>
          </a:p>
        </p:txBody>
      </p:sp>
      <p:sp>
        <p:nvSpPr>
          <p:cNvPr id="13329" name="Freeform 16"/>
          <p:cNvSpPr>
            <a:spLocks noChangeAspect="1"/>
          </p:cNvSpPr>
          <p:nvPr/>
        </p:nvSpPr>
        <p:spPr bwMode="auto">
          <a:xfrm rot="5400000">
            <a:off x="1476376" y="4219575"/>
            <a:ext cx="1612900" cy="1412875"/>
          </a:xfrm>
          <a:custGeom>
            <a:avLst/>
            <a:gdLst>
              <a:gd name="T0" fmla="*/ 2147483647 w 1114"/>
              <a:gd name="T1" fmla="*/ 2147483647 h 965"/>
              <a:gd name="T2" fmla="*/ 2147483647 w 1114"/>
              <a:gd name="T3" fmla="*/ 2147483647 h 965"/>
              <a:gd name="T4" fmla="*/ 0 w 1114"/>
              <a:gd name="T5" fmla="*/ 2147483647 h 965"/>
              <a:gd name="T6" fmla="*/ 2147483647 w 1114"/>
              <a:gd name="T7" fmla="*/ 0 h 965"/>
              <a:gd name="T8" fmla="*/ 2147483647 w 1114"/>
              <a:gd name="T9" fmla="*/ 0 h 965"/>
              <a:gd name="T10" fmla="*/ 2147483647 w 1114"/>
              <a:gd name="T11" fmla="*/ 2147483647 h 965"/>
              <a:gd name="T12" fmla="*/ 2147483647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CC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30" name="Text Box 17"/>
          <p:cNvSpPr txBox="1">
            <a:spLocks noChangeArrowheads="1"/>
          </p:cNvSpPr>
          <p:nvPr/>
        </p:nvSpPr>
        <p:spPr bwMode="auto">
          <a:xfrm>
            <a:off x="1490663" y="4435475"/>
            <a:ext cx="1524000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Teamwork,</a:t>
            </a:r>
          </a:p>
          <a:p>
            <a:pPr algn="ctr" eaLnBrk="0" hangingPunct="0"/>
            <a:r>
              <a:rPr lang="en-US" sz="1400"/>
              <a:t>Communication</a:t>
            </a:r>
          </a:p>
          <a:p>
            <a:pPr algn="ctr" eaLnBrk="0" hangingPunct="0"/>
            <a:r>
              <a:rPr lang="en-US" sz="1400"/>
              <a:t>&amp; Project </a:t>
            </a:r>
          </a:p>
          <a:p>
            <a:pPr algn="ctr" eaLnBrk="0" hangingPunct="0"/>
            <a:r>
              <a:rPr lang="en-US" sz="1400"/>
              <a:t>Management</a:t>
            </a:r>
          </a:p>
        </p:txBody>
      </p:sp>
      <p:sp>
        <p:nvSpPr>
          <p:cNvPr id="13331" name="Freeform 18"/>
          <p:cNvSpPr>
            <a:spLocks noChangeAspect="1"/>
          </p:cNvSpPr>
          <p:nvPr/>
        </p:nvSpPr>
        <p:spPr bwMode="auto">
          <a:xfrm rot="5400000">
            <a:off x="2859088" y="4219575"/>
            <a:ext cx="1612900" cy="1412875"/>
          </a:xfrm>
          <a:custGeom>
            <a:avLst/>
            <a:gdLst>
              <a:gd name="T0" fmla="*/ 2147483647 w 1114"/>
              <a:gd name="T1" fmla="*/ 2147483647 h 965"/>
              <a:gd name="T2" fmla="*/ 2147483647 w 1114"/>
              <a:gd name="T3" fmla="*/ 2147483647 h 965"/>
              <a:gd name="T4" fmla="*/ 0 w 1114"/>
              <a:gd name="T5" fmla="*/ 2147483647 h 965"/>
              <a:gd name="T6" fmla="*/ 2147483647 w 1114"/>
              <a:gd name="T7" fmla="*/ 0 h 965"/>
              <a:gd name="T8" fmla="*/ 2147483647 w 1114"/>
              <a:gd name="T9" fmla="*/ 0 h 965"/>
              <a:gd name="T10" fmla="*/ 2147483647 w 1114"/>
              <a:gd name="T11" fmla="*/ 2147483647 h 965"/>
              <a:gd name="T12" fmla="*/ 2147483647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CC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32" name="Text Box 19"/>
          <p:cNvSpPr txBox="1">
            <a:spLocks noChangeArrowheads="1"/>
          </p:cNvSpPr>
          <p:nvPr/>
        </p:nvSpPr>
        <p:spPr bwMode="auto">
          <a:xfrm>
            <a:off x="2868613" y="4435475"/>
            <a:ext cx="1543050" cy="730250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Ethics</a:t>
            </a:r>
          </a:p>
          <a:p>
            <a:pPr algn="ctr" eaLnBrk="0" hangingPunct="0"/>
            <a:r>
              <a:rPr lang="en-US" sz="1400"/>
              <a:t>and </a:t>
            </a:r>
          </a:p>
          <a:p>
            <a:pPr algn="ctr" eaLnBrk="0" hangingPunct="0"/>
            <a:r>
              <a:rPr lang="en-US" sz="1400"/>
              <a:t>professionalism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2"/>
          <p:cNvSpPr>
            <a:spLocks noChangeAspect="1"/>
          </p:cNvSpPr>
          <p:nvPr/>
        </p:nvSpPr>
        <p:spPr bwMode="auto">
          <a:xfrm rot="5400000">
            <a:off x="396875" y="1555751"/>
            <a:ext cx="5126037" cy="4494212"/>
          </a:xfrm>
          <a:custGeom>
            <a:avLst/>
            <a:gdLst>
              <a:gd name="T0" fmla="*/ 2147483647 w 1114"/>
              <a:gd name="T1" fmla="*/ 2147483647 h 965"/>
              <a:gd name="T2" fmla="*/ 2147483647 w 1114"/>
              <a:gd name="T3" fmla="*/ 2147483647 h 965"/>
              <a:gd name="T4" fmla="*/ 0 w 1114"/>
              <a:gd name="T5" fmla="*/ 2147483647 h 965"/>
              <a:gd name="T6" fmla="*/ 2147483647 w 1114"/>
              <a:gd name="T7" fmla="*/ 0 h 965"/>
              <a:gd name="T8" fmla="*/ 2147483647 w 1114"/>
              <a:gd name="T9" fmla="*/ 0 h 965"/>
              <a:gd name="T10" fmla="*/ 2147483647 w 1114"/>
              <a:gd name="T11" fmla="*/ 2147483647 h 965"/>
              <a:gd name="T12" fmla="*/ 2147483647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CCFFFF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Elements of Professional Competence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21300" y="1355725"/>
            <a:ext cx="3629025" cy="4953000"/>
          </a:xfrm>
        </p:spPr>
        <p:txBody>
          <a:bodyPr/>
          <a:lstStyle/>
          <a:p>
            <a:pPr marL="177800" indent="-177800"/>
            <a:r>
              <a:rPr lang="en-US" smtClean="0"/>
              <a:t>Professional Competencies have an emphasis that is appropriate to the professional practice context </a:t>
            </a:r>
          </a:p>
          <a:p>
            <a:pPr marL="177800" indent="-177800"/>
            <a:r>
              <a:rPr lang="en-US" smtClean="0"/>
              <a:t>Note central position of Problem Solving including </a:t>
            </a:r>
          </a:p>
          <a:p>
            <a:pPr marL="622300" lvl="1" indent="-265113"/>
            <a:r>
              <a:rPr lang="en-US" smtClean="0"/>
              <a:t>Design</a:t>
            </a:r>
          </a:p>
          <a:p>
            <a:pPr marL="622300" lvl="1" indent="-265113"/>
            <a:r>
              <a:rPr lang="en-US" smtClean="0"/>
              <a:t>Planning</a:t>
            </a:r>
          </a:p>
          <a:p>
            <a:pPr marL="622300" lvl="1" indent="-265113"/>
            <a:r>
              <a:rPr lang="en-US" smtClean="0"/>
              <a:t>Investigation</a:t>
            </a:r>
          </a:p>
          <a:p>
            <a:pPr marL="622300" lvl="1" indent="-265113"/>
            <a:r>
              <a:rPr lang="en-US" smtClean="0"/>
              <a:t>…</a:t>
            </a:r>
          </a:p>
        </p:txBody>
      </p:sp>
      <p:sp>
        <p:nvSpPr>
          <p:cNvPr id="14341" name="Freeform 5"/>
          <p:cNvSpPr>
            <a:spLocks noChangeAspect="1"/>
          </p:cNvSpPr>
          <p:nvPr/>
        </p:nvSpPr>
        <p:spPr bwMode="auto">
          <a:xfrm rot="5400000">
            <a:off x="2141538" y="3065462"/>
            <a:ext cx="1612900" cy="1412875"/>
          </a:xfrm>
          <a:custGeom>
            <a:avLst/>
            <a:gdLst>
              <a:gd name="T0" fmla="*/ 1750374344 w 1114"/>
              <a:gd name="T1" fmla="*/ 2068617582 h 965"/>
              <a:gd name="T2" fmla="*/ 584855707 w 1114"/>
              <a:gd name="T3" fmla="*/ 2068617582 h 965"/>
              <a:gd name="T4" fmla="*/ 0 w 1114"/>
              <a:gd name="T5" fmla="*/ 1033236324 h 965"/>
              <a:gd name="T6" fmla="*/ 584855707 w 1114"/>
              <a:gd name="T7" fmla="*/ 0 h 965"/>
              <a:gd name="T8" fmla="*/ 1750374344 w 1114"/>
              <a:gd name="T9" fmla="*/ 0 h 965"/>
              <a:gd name="T10" fmla="*/ 2147483647 w 1114"/>
              <a:gd name="T11" fmla="*/ 1033236324 h 965"/>
              <a:gd name="T12" fmla="*/ 1750374344 w 1114"/>
              <a:gd name="T13" fmla="*/ 2068617582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7C80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392363" y="3281363"/>
            <a:ext cx="1090612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Problem</a:t>
            </a:r>
          </a:p>
          <a:p>
            <a:pPr algn="ctr" eaLnBrk="0" hangingPunct="0"/>
            <a:r>
              <a:rPr lang="en-US" sz="1400"/>
              <a:t>Analysis &amp;</a:t>
            </a:r>
          </a:p>
          <a:p>
            <a:pPr algn="ctr" eaLnBrk="0" hangingPunct="0"/>
            <a:r>
              <a:rPr lang="en-US" sz="1400"/>
              <a:t>Solution</a:t>
            </a:r>
          </a:p>
          <a:p>
            <a:pPr algn="ctr" eaLnBrk="0" hangingPunct="0"/>
            <a:r>
              <a:rPr lang="en-US" sz="1400"/>
              <a:t>Synthesis</a:t>
            </a:r>
          </a:p>
        </p:txBody>
      </p:sp>
      <p:sp>
        <p:nvSpPr>
          <p:cNvPr id="14343" name="Freeform 7"/>
          <p:cNvSpPr>
            <a:spLocks noChangeAspect="1"/>
          </p:cNvSpPr>
          <p:nvPr/>
        </p:nvSpPr>
        <p:spPr bwMode="auto">
          <a:xfrm rot="5400000">
            <a:off x="3551238" y="3067050"/>
            <a:ext cx="1612900" cy="1412875"/>
          </a:xfrm>
          <a:custGeom>
            <a:avLst/>
            <a:gdLst>
              <a:gd name="T0" fmla="*/ 1750374344 w 1114"/>
              <a:gd name="T1" fmla="*/ 2068617582 h 965"/>
              <a:gd name="T2" fmla="*/ 584855707 w 1114"/>
              <a:gd name="T3" fmla="*/ 2068617582 h 965"/>
              <a:gd name="T4" fmla="*/ 0 w 1114"/>
              <a:gd name="T5" fmla="*/ 1033236324 h 965"/>
              <a:gd name="T6" fmla="*/ 584855707 w 1114"/>
              <a:gd name="T7" fmla="*/ 0 h 965"/>
              <a:gd name="T8" fmla="*/ 1750374344 w 1114"/>
              <a:gd name="T9" fmla="*/ 0 h 965"/>
              <a:gd name="T10" fmla="*/ 2147483647 w 1114"/>
              <a:gd name="T11" fmla="*/ 1033236324 h 965"/>
              <a:gd name="T12" fmla="*/ 1750374344 w 1114"/>
              <a:gd name="T13" fmla="*/ 2068617582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FF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730625" y="3281363"/>
            <a:ext cx="1276350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Use of</a:t>
            </a:r>
          </a:p>
          <a:p>
            <a:pPr algn="ctr" eaLnBrk="0" hangingPunct="0"/>
            <a:r>
              <a:rPr lang="en-US" sz="1400"/>
              <a:t>Engineering</a:t>
            </a:r>
          </a:p>
          <a:p>
            <a:pPr algn="ctr" eaLnBrk="0" hangingPunct="0"/>
            <a:r>
              <a:rPr lang="en-US" sz="1400"/>
              <a:t>&amp; Contextual</a:t>
            </a:r>
          </a:p>
          <a:p>
            <a:pPr algn="ctr" eaLnBrk="0" hangingPunct="0"/>
            <a:r>
              <a:rPr lang="en-US" sz="1400"/>
              <a:t>Knowledge</a:t>
            </a:r>
          </a:p>
        </p:txBody>
      </p:sp>
      <p:sp>
        <p:nvSpPr>
          <p:cNvPr id="14345" name="Freeform 9"/>
          <p:cNvSpPr>
            <a:spLocks noChangeAspect="1"/>
          </p:cNvSpPr>
          <p:nvPr/>
        </p:nvSpPr>
        <p:spPr bwMode="auto">
          <a:xfrm rot="5400000">
            <a:off x="2860676" y="1857375"/>
            <a:ext cx="1612900" cy="1412875"/>
          </a:xfrm>
          <a:custGeom>
            <a:avLst/>
            <a:gdLst>
              <a:gd name="T0" fmla="*/ 1750374344 w 1114"/>
              <a:gd name="T1" fmla="*/ 2068617582 h 965"/>
              <a:gd name="T2" fmla="*/ 584855707 w 1114"/>
              <a:gd name="T3" fmla="*/ 2068617582 h 965"/>
              <a:gd name="T4" fmla="*/ 0 w 1114"/>
              <a:gd name="T5" fmla="*/ 1033236324 h 965"/>
              <a:gd name="T6" fmla="*/ 584855707 w 1114"/>
              <a:gd name="T7" fmla="*/ 0 h 965"/>
              <a:gd name="T8" fmla="*/ 1750374344 w 1114"/>
              <a:gd name="T9" fmla="*/ 0 h 965"/>
              <a:gd name="T10" fmla="*/ 2147483647 w 1114"/>
              <a:gd name="T11" fmla="*/ 1033236324 h 965"/>
              <a:gd name="T12" fmla="*/ 1750374344 w 1114"/>
              <a:gd name="T13" fmla="*/ 2068617582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CC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987675" y="1957388"/>
            <a:ext cx="1366838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Meet</a:t>
            </a:r>
          </a:p>
          <a:p>
            <a:pPr algn="ctr" eaLnBrk="0" hangingPunct="0"/>
            <a:r>
              <a:rPr lang="en-US" sz="1400"/>
              <a:t>Regulatory</a:t>
            </a:r>
          </a:p>
          <a:p>
            <a:pPr algn="ctr" eaLnBrk="0" hangingPunct="0"/>
            <a:r>
              <a:rPr lang="en-US" sz="1400"/>
              <a:t>and Legal</a:t>
            </a:r>
          </a:p>
          <a:p>
            <a:pPr algn="ctr" eaLnBrk="0" hangingPunct="0"/>
            <a:r>
              <a:rPr lang="en-US" sz="1400"/>
              <a:t>Requirements</a:t>
            </a:r>
          </a:p>
        </p:txBody>
      </p:sp>
      <p:sp>
        <p:nvSpPr>
          <p:cNvPr id="14347" name="Freeform 11"/>
          <p:cNvSpPr>
            <a:spLocks noChangeAspect="1"/>
          </p:cNvSpPr>
          <p:nvPr/>
        </p:nvSpPr>
        <p:spPr bwMode="auto">
          <a:xfrm rot="5400000">
            <a:off x="2860676" y="4276725"/>
            <a:ext cx="1612900" cy="1412875"/>
          </a:xfrm>
          <a:custGeom>
            <a:avLst/>
            <a:gdLst>
              <a:gd name="T0" fmla="*/ 1750374344 w 1114"/>
              <a:gd name="T1" fmla="*/ 2068617582 h 965"/>
              <a:gd name="T2" fmla="*/ 584855707 w 1114"/>
              <a:gd name="T3" fmla="*/ 2068617582 h 965"/>
              <a:gd name="T4" fmla="*/ 0 w 1114"/>
              <a:gd name="T5" fmla="*/ 1033236324 h 965"/>
              <a:gd name="T6" fmla="*/ 584855707 w 1114"/>
              <a:gd name="T7" fmla="*/ 0 h 965"/>
              <a:gd name="T8" fmla="*/ 1750374344 w 1114"/>
              <a:gd name="T9" fmla="*/ 0 h 965"/>
              <a:gd name="T10" fmla="*/ 2147483647 w 1114"/>
              <a:gd name="T11" fmla="*/ 1033236324 h 965"/>
              <a:gd name="T12" fmla="*/ 1750374344 w 1114"/>
              <a:gd name="T13" fmla="*/ 2068617582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CC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3086100" y="4492625"/>
            <a:ext cx="1149350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Reconise &amp;</a:t>
            </a:r>
          </a:p>
          <a:p>
            <a:pPr algn="ctr" eaLnBrk="0" hangingPunct="0"/>
            <a:r>
              <a:rPr lang="en-US" sz="1400"/>
              <a:t>Address </a:t>
            </a:r>
          </a:p>
          <a:p>
            <a:pPr algn="ctr" eaLnBrk="0" hangingPunct="0"/>
            <a:r>
              <a:rPr lang="en-US" sz="1400"/>
              <a:t>Risks &amp;</a:t>
            </a:r>
          </a:p>
          <a:p>
            <a:pPr algn="ctr" eaLnBrk="0" hangingPunct="0"/>
            <a:r>
              <a:rPr lang="en-US" sz="1400"/>
              <a:t>Impacts</a:t>
            </a:r>
          </a:p>
        </p:txBody>
      </p:sp>
      <p:sp>
        <p:nvSpPr>
          <p:cNvPr id="14349" name="Freeform 13"/>
          <p:cNvSpPr>
            <a:spLocks noChangeAspect="1"/>
          </p:cNvSpPr>
          <p:nvPr/>
        </p:nvSpPr>
        <p:spPr bwMode="auto">
          <a:xfrm rot="5400000">
            <a:off x="1449388" y="1855787"/>
            <a:ext cx="1612900" cy="1412875"/>
          </a:xfrm>
          <a:custGeom>
            <a:avLst/>
            <a:gdLst>
              <a:gd name="T0" fmla="*/ 1750374344 w 1114"/>
              <a:gd name="T1" fmla="*/ 2068617582 h 965"/>
              <a:gd name="T2" fmla="*/ 584855707 w 1114"/>
              <a:gd name="T3" fmla="*/ 2068617582 h 965"/>
              <a:gd name="T4" fmla="*/ 0 w 1114"/>
              <a:gd name="T5" fmla="*/ 1033236324 h 965"/>
              <a:gd name="T6" fmla="*/ 584855707 w 1114"/>
              <a:gd name="T7" fmla="*/ 0 h 965"/>
              <a:gd name="T8" fmla="*/ 1750374344 w 1114"/>
              <a:gd name="T9" fmla="*/ 0 h 965"/>
              <a:gd name="T10" fmla="*/ 2147483647 w 1114"/>
              <a:gd name="T11" fmla="*/ 1033236324 h 965"/>
              <a:gd name="T12" fmla="*/ 1750374344 w 1114"/>
              <a:gd name="T13" fmla="*/ 2068617582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CC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546225" y="2071688"/>
            <a:ext cx="1357313" cy="730250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Manage</a:t>
            </a:r>
          </a:p>
          <a:p>
            <a:pPr algn="ctr" eaLnBrk="0" hangingPunct="0"/>
            <a:r>
              <a:rPr lang="en-US" sz="1400"/>
              <a:t>Activity &amp;</a:t>
            </a:r>
          </a:p>
          <a:p>
            <a:pPr algn="ctr" eaLnBrk="0" hangingPunct="0"/>
            <a:r>
              <a:rPr lang="en-US" sz="1400"/>
              <a:t>Communicate</a:t>
            </a:r>
          </a:p>
        </p:txBody>
      </p:sp>
      <p:sp>
        <p:nvSpPr>
          <p:cNvPr id="14351" name="Freeform 15"/>
          <p:cNvSpPr>
            <a:spLocks noChangeAspect="1"/>
          </p:cNvSpPr>
          <p:nvPr/>
        </p:nvSpPr>
        <p:spPr bwMode="auto">
          <a:xfrm rot="5400000">
            <a:off x="1448594" y="4247357"/>
            <a:ext cx="1612900" cy="1471612"/>
          </a:xfrm>
          <a:custGeom>
            <a:avLst/>
            <a:gdLst>
              <a:gd name="T0" fmla="*/ 1750374344 w 1114"/>
              <a:gd name="T1" fmla="*/ 2147483647 h 965"/>
              <a:gd name="T2" fmla="*/ 584855707 w 1114"/>
              <a:gd name="T3" fmla="*/ 2147483647 h 965"/>
              <a:gd name="T4" fmla="*/ 0 w 1114"/>
              <a:gd name="T5" fmla="*/ 1120932296 h 965"/>
              <a:gd name="T6" fmla="*/ 584855707 w 1114"/>
              <a:gd name="T7" fmla="*/ 0 h 965"/>
              <a:gd name="T8" fmla="*/ 1750374344 w 1114"/>
              <a:gd name="T9" fmla="*/ 0 h 965"/>
              <a:gd name="T10" fmla="*/ 2147483647 w 1114"/>
              <a:gd name="T11" fmla="*/ 1120932296 h 965"/>
              <a:gd name="T12" fmla="*/ 1750374344 w 1114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CC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593850" y="4376738"/>
            <a:ext cx="1306513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Exercise </a:t>
            </a:r>
          </a:p>
          <a:p>
            <a:pPr algn="ctr" eaLnBrk="0" hangingPunct="0"/>
            <a:r>
              <a:rPr lang="en-US" sz="1400"/>
              <a:t>Judgement &amp;</a:t>
            </a:r>
          </a:p>
          <a:p>
            <a:pPr algn="ctr" eaLnBrk="0" hangingPunct="0"/>
            <a:r>
              <a:rPr lang="en-US" sz="1400"/>
              <a:t>Be</a:t>
            </a:r>
          </a:p>
          <a:p>
            <a:pPr algn="ctr" eaLnBrk="0" hangingPunct="0"/>
            <a:r>
              <a:rPr lang="en-US" sz="1400"/>
              <a:t>Responsible</a:t>
            </a:r>
          </a:p>
        </p:txBody>
      </p:sp>
      <p:sp>
        <p:nvSpPr>
          <p:cNvPr id="14353" name="Freeform 17"/>
          <p:cNvSpPr>
            <a:spLocks noChangeAspect="1"/>
          </p:cNvSpPr>
          <p:nvPr/>
        </p:nvSpPr>
        <p:spPr bwMode="auto">
          <a:xfrm rot="5400000">
            <a:off x="728663" y="3067050"/>
            <a:ext cx="1612900" cy="1412875"/>
          </a:xfrm>
          <a:custGeom>
            <a:avLst/>
            <a:gdLst>
              <a:gd name="T0" fmla="*/ 1750374344 w 1114"/>
              <a:gd name="T1" fmla="*/ 2068617582 h 965"/>
              <a:gd name="T2" fmla="*/ 584855707 w 1114"/>
              <a:gd name="T3" fmla="*/ 2068617582 h 965"/>
              <a:gd name="T4" fmla="*/ 0 w 1114"/>
              <a:gd name="T5" fmla="*/ 1033236324 h 965"/>
              <a:gd name="T6" fmla="*/ 584855707 w 1114"/>
              <a:gd name="T7" fmla="*/ 0 h 965"/>
              <a:gd name="T8" fmla="*/ 1750374344 w 1114"/>
              <a:gd name="T9" fmla="*/ 0 h 965"/>
              <a:gd name="T10" fmla="*/ 2147483647 w 1114"/>
              <a:gd name="T11" fmla="*/ 1033236324 h 965"/>
              <a:gd name="T12" fmla="*/ 1750374344 w 1114"/>
              <a:gd name="T13" fmla="*/ 2068617582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4"/>
              <a:gd name="T22" fmla="*/ 0 h 965"/>
              <a:gd name="T23" fmla="*/ 1114 w 1114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4" h="965">
                <a:moveTo>
                  <a:pt x="835" y="965"/>
                </a:moveTo>
                <a:lnTo>
                  <a:pt x="279" y="965"/>
                </a:lnTo>
                <a:lnTo>
                  <a:pt x="0" y="482"/>
                </a:lnTo>
                <a:lnTo>
                  <a:pt x="279" y="0"/>
                </a:lnTo>
                <a:lnTo>
                  <a:pt x="835" y="0"/>
                </a:lnTo>
                <a:lnTo>
                  <a:pt x="1114" y="482"/>
                </a:lnTo>
                <a:lnTo>
                  <a:pt x="835" y="965"/>
                </a:lnTo>
                <a:close/>
              </a:path>
            </a:pathLst>
          </a:custGeom>
          <a:solidFill>
            <a:srgbClr val="FFCC99"/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1065213" y="3168650"/>
            <a:ext cx="971550" cy="94297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1400"/>
          </a:p>
          <a:p>
            <a:pPr algn="ctr" eaLnBrk="0" hangingPunct="0"/>
            <a:r>
              <a:rPr lang="en-US" sz="1400"/>
              <a:t>Conduct </a:t>
            </a:r>
          </a:p>
          <a:p>
            <a:pPr algn="ctr" eaLnBrk="0" hangingPunct="0"/>
            <a:r>
              <a:rPr lang="en-US" sz="1400"/>
              <a:t>Activities</a:t>
            </a:r>
          </a:p>
          <a:p>
            <a:pPr algn="ctr" eaLnBrk="0" hangingPunct="0"/>
            <a:r>
              <a:rPr lang="en-US" sz="1400"/>
              <a:t>Ethically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4341813" y="2449513"/>
            <a:ext cx="981075" cy="517525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/>
              <a:t>Learning </a:t>
            </a:r>
          </a:p>
          <a:p>
            <a:pPr algn="ctr" eaLnBrk="0" hangingPunct="0"/>
            <a:r>
              <a:rPr lang="en-US" sz="1400"/>
              <a:t>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C751BA-FBF3-4E20-820A-A504873CF6E3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5363" name="AutoShape 2"/>
          <p:cNvSpPr>
            <a:spLocks noChangeArrowheads="1"/>
          </p:cNvSpPr>
          <p:nvPr/>
        </p:nvSpPr>
        <p:spPr bwMode="auto">
          <a:xfrm>
            <a:off x="1035050" y="5041900"/>
            <a:ext cx="3917950" cy="922338"/>
          </a:xfrm>
          <a:prstGeom prst="cube">
            <a:avLst>
              <a:gd name="adj" fmla="val 59037"/>
            </a:avLst>
          </a:prstGeom>
          <a:solidFill>
            <a:srgbClr val="66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Knowledge Profile</a:t>
            </a:r>
          </a:p>
        </p:txBody>
      </p:sp>
      <p:sp>
        <p:nvSpPr>
          <p:cNvPr id="1536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78450" y="2968625"/>
            <a:ext cx="3629025" cy="1036638"/>
          </a:xfrm>
        </p:spPr>
        <p:txBody>
          <a:bodyPr/>
          <a:lstStyle/>
          <a:p>
            <a:pPr eaLnBrk="1" hangingPunct="1">
              <a:lnSpc>
                <a:spcPct val="85000"/>
              </a:lnSpc>
              <a:buFontTx/>
              <a:buNone/>
            </a:pPr>
            <a:r>
              <a:rPr lang="en-US" smtClean="0"/>
              <a:t>Layered model of the </a:t>
            </a:r>
          </a:p>
          <a:p>
            <a:pPr eaLnBrk="1" hangingPunct="1">
              <a:lnSpc>
                <a:spcPct val="85000"/>
              </a:lnSpc>
              <a:buFontTx/>
              <a:buNone/>
            </a:pPr>
            <a:r>
              <a:rPr lang="en-US" smtClean="0"/>
              <a:t>engineering knowledge profile </a:t>
            </a:r>
          </a:p>
        </p:txBody>
      </p:sp>
      <p:sp>
        <p:nvSpPr>
          <p:cNvPr id="15366" name="AutoShape 5"/>
          <p:cNvSpPr>
            <a:spLocks noChangeArrowheads="1"/>
          </p:cNvSpPr>
          <p:nvPr/>
        </p:nvSpPr>
        <p:spPr bwMode="auto">
          <a:xfrm>
            <a:off x="1035050" y="4465638"/>
            <a:ext cx="3917950" cy="922337"/>
          </a:xfrm>
          <a:prstGeom prst="cube">
            <a:avLst>
              <a:gd name="adj" fmla="val 59037"/>
            </a:avLst>
          </a:prstGeom>
          <a:solidFill>
            <a:srgbClr val="66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AutoShape 6"/>
          <p:cNvSpPr>
            <a:spLocks noChangeArrowheads="1"/>
          </p:cNvSpPr>
          <p:nvPr/>
        </p:nvSpPr>
        <p:spPr bwMode="auto">
          <a:xfrm>
            <a:off x="1069975" y="3833813"/>
            <a:ext cx="3917950" cy="922337"/>
          </a:xfrm>
          <a:prstGeom prst="cube">
            <a:avLst>
              <a:gd name="adj" fmla="val 59037"/>
            </a:avLst>
          </a:prstGeom>
          <a:solidFill>
            <a:srgbClr val="66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AutoShape 7"/>
          <p:cNvSpPr>
            <a:spLocks noChangeArrowheads="1"/>
          </p:cNvSpPr>
          <p:nvPr/>
        </p:nvSpPr>
        <p:spPr bwMode="auto">
          <a:xfrm>
            <a:off x="1069975" y="3255963"/>
            <a:ext cx="3917950" cy="922337"/>
          </a:xfrm>
          <a:prstGeom prst="cube">
            <a:avLst>
              <a:gd name="adj" fmla="val 59037"/>
            </a:avLst>
          </a:prstGeom>
          <a:solidFill>
            <a:srgbClr val="66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000" b="0"/>
          </a:p>
        </p:txBody>
      </p:sp>
      <p:sp>
        <p:nvSpPr>
          <p:cNvPr id="15369" name="AutoShape 8"/>
          <p:cNvSpPr>
            <a:spLocks noChangeArrowheads="1"/>
          </p:cNvSpPr>
          <p:nvPr/>
        </p:nvSpPr>
        <p:spPr bwMode="auto">
          <a:xfrm>
            <a:off x="1057275" y="2679700"/>
            <a:ext cx="3917950" cy="922338"/>
          </a:xfrm>
          <a:prstGeom prst="cube">
            <a:avLst>
              <a:gd name="adj" fmla="val 59037"/>
            </a:avLst>
          </a:prstGeom>
          <a:solidFill>
            <a:srgbClr val="66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Text Box 9"/>
          <p:cNvSpPr txBox="1">
            <a:spLocks noChangeArrowheads="1"/>
          </p:cNvSpPr>
          <p:nvPr/>
        </p:nvSpPr>
        <p:spPr bwMode="auto">
          <a:xfrm>
            <a:off x="1035050" y="5041900"/>
            <a:ext cx="3227388" cy="33655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Mathematics</a:t>
            </a:r>
          </a:p>
        </p:txBody>
      </p:sp>
      <p:sp>
        <p:nvSpPr>
          <p:cNvPr id="15371" name="Text Box 10"/>
          <p:cNvSpPr txBox="1">
            <a:spLocks noChangeArrowheads="1"/>
          </p:cNvSpPr>
          <p:nvPr/>
        </p:nvSpPr>
        <p:spPr bwMode="auto">
          <a:xfrm>
            <a:off x="1323975" y="4408488"/>
            <a:ext cx="2790825" cy="33655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Engineering Fundamentals</a:t>
            </a:r>
          </a:p>
        </p:txBody>
      </p:sp>
      <p:sp>
        <p:nvSpPr>
          <p:cNvPr id="15372" name="Text Box 11"/>
          <p:cNvSpPr txBox="1">
            <a:spLocks noChangeArrowheads="1"/>
          </p:cNvSpPr>
          <p:nvPr/>
        </p:nvSpPr>
        <p:spPr bwMode="auto">
          <a:xfrm>
            <a:off x="1323975" y="3832225"/>
            <a:ext cx="2533650" cy="33655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Engineering Specialities</a:t>
            </a:r>
          </a:p>
        </p:txBody>
      </p:sp>
      <p:sp>
        <p:nvSpPr>
          <p:cNvPr id="15373" name="Text Box 12"/>
          <p:cNvSpPr txBox="1">
            <a:spLocks noChangeArrowheads="1"/>
          </p:cNvSpPr>
          <p:nvPr/>
        </p:nvSpPr>
        <p:spPr bwMode="auto">
          <a:xfrm>
            <a:off x="1150938" y="3255963"/>
            <a:ext cx="3141662" cy="33655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Engineering Design &amp; Practice</a:t>
            </a:r>
          </a:p>
        </p:txBody>
      </p:sp>
      <p:sp>
        <p:nvSpPr>
          <p:cNvPr id="15374" name="AutoShape 13"/>
          <p:cNvSpPr>
            <a:spLocks noChangeArrowheads="1"/>
          </p:cNvSpPr>
          <p:nvPr/>
        </p:nvSpPr>
        <p:spPr bwMode="auto">
          <a:xfrm>
            <a:off x="1069975" y="2103438"/>
            <a:ext cx="3917950" cy="922337"/>
          </a:xfrm>
          <a:prstGeom prst="cube">
            <a:avLst>
              <a:gd name="adj" fmla="val 59037"/>
            </a:avLst>
          </a:prstGeom>
          <a:solidFill>
            <a:srgbClr val="66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Text Box 14"/>
          <p:cNvSpPr txBox="1">
            <a:spLocks noChangeArrowheads="1"/>
          </p:cNvSpPr>
          <p:nvPr/>
        </p:nvSpPr>
        <p:spPr bwMode="auto">
          <a:xfrm>
            <a:off x="1554163" y="2679700"/>
            <a:ext cx="2554287" cy="33655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Engineering and Society</a:t>
            </a:r>
          </a:p>
        </p:txBody>
      </p:sp>
      <p:sp>
        <p:nvSpPr>
          <p:cNvPr id="15376" name="Text Box 15"/>
          <p:cNvSpPr txBox="1">
            <a:spLocks noChangeArrowheads="1"/>
          </p:cNvSpPr>
          <p:nvPr/>
        </p:nvSpPr>
        <p:spPr bwMode="auto">
          <a:xfrm>
            <a:off x="1093788" y="5618163"/>
            <a:ext cx="3225800" cy="33655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Natural Sciences</a:t>
            </a:r>
          </a:p>
        </p:txBody>
      </p:sp>
      <p:sp>
        <p:nvSpPr>
          <p:cNvPr id="15377" name="AutoShape 16"/>
          <p:cNvSpPr>
            <a:spLocks noChangeArrowheads="1"/>
          </p:cNvSpPr>
          <p:nvPr/>
        </p:nvSpPr>
        <p:spPr bwMode="auto">
          <a:xfrm>
            <a:off x="1093788" y="1527175"/>
            <a:ext cx="3917950" cy="922338"/>
          </a:xfrm>
          <a:prstGeom prst="cube">
            <a:avLst>
              <a:gd name="adj" fmla="val 59037"/>
            </a:avLst>
          </a:prstGeom>
          <a:solidFill>
            <a:srgbClr val="66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Text Box 17"/>
          <p:cNvSpPr txBox="1">
            <a:spLocks noChangeArrowheads="1"/>
          </p:cNvSpPr>
          <p:nvPr/>
        </p:nvSpPr>
        <p:spPr bwMode="auto">
          <a:xfrm>
            <a:off x="1266825" y="2103438"/>
            <a:ext cx="3141663" cy="33655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Research-informed knowledge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62FFE8-259E-4477-AF10-0DF3B0E79709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85825" y="203200"/>
            <a:ext cx="7718425" cy="966788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 algn="ctr"/>
            <a:r>
              <a:rPr lang="en-US" sz="3200"/>
              <a:t>Knowledge Profile</a:t>
            </a:r>
          </a:p>
          <a:p>
            <a:pPr algn="ctr"/>
            <a:r>
              <a:rPr lang="en-US"/>
              <a:t>A Washington Accord Programme provides …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885825" y="2392363"/>
            <a:ext cx="7718425" cy="576262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>
              <a:buFontTx/>
              <a:buChar char="•"/>
            </a:pPr>
            <a:r>
              <a:rPr lang="en-US">
                <a:latin typeface="Arial Narrow" pitchFamily="34" charset="0"/>
              </a:rPr>
              <a:t>A systematic</a:t>
            </a:r>
            <a:r>
              <a:rPr lang="en-GB">
                <a:latin typeface="Arial Narrow" pitchFamily="34" charset="0"/>
              </a:rPr>
              <a:t>, theory-based </a:t>
            </a:r>
            <a:r>
              <a:rPr lang="en-US">
                <a:latin typeface="Arial Narrow" pitchFamily="34" charset="0"/>
              </a:rPr>
              <a:t>formulation of</a:t>
            </a:r>
            <a:r>
              <a:rPr lang="en-GB">
                <a:latin typeface="Arial Narrow" pitchFamily="34" charset="0"/>
              </a:rPr>
              <a:t/>
            </a:r>
            <a:r>
              <a:rPr lang="en-GB" i="1">
                <a:latin typeface="Arial Narrow" pitchFamily="34" charset="0"/>
              </a:rPr>
              <a:t>engineering fundamentals</a:t>
            </a:r>
            <a:r>
              <a:rPr lang="en-GB">
                <a:latin typeface="Arial Narrow" pitchFamily="34" charset="0"/>
              </a:rPr>
              <a:t> required in the engineering discipline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85825" y="2968625"/>
            <a:ext cx="7718425" cy="8636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>
              <a:buFontTx/>
              <a:buChar char="•"/>
            </a:pPr>
            <a:r>
              <a:rPr lang="en-GB">
                <a:latin typeface="Arial Narrow" pitchFamily="34" charset="0"/>
              </a:rPr>
              <a:t>engineering </a:t>
            </a:r>
            <a:r>
              <a:rPr lang="en-GB" i="1">
                <a:latin typeface="Arial Narrow" pitchFamily="34" charset="0"/>
              </a:rPr>
              <a:t>specialist knowledge</a:t>
            </a:r>
            <a:r>
              <a:rPr lang="en-GB">
                <a:latin typeface="Arial Narrow" pitchFamily="34" charset="0"/>
              </a:rPr>
              <a:t> that provides theoretical frameworks and bodies of knowledge for the accepted practice areas in the engineering discipline; much is at the forefront of the discipline.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885825" y="3832225"/>
            <a:ext cx="7718425" cy="461963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>
              <a:buFontTx/>
              <a:buChar char="•"/>
            </a:pPr>
            <a:r>
              <a:rPr lang="en-GB">
                <a:latin typeface="Arial Narrow" pitchFamily="34" charset="0"/>
              </a:rPr>
              <a:t>knowledge </a:t>
            </a:r>
            <a:r>
              <a:rPr lang="en-US">
                <a:latin typeface="Arial Narrow" pitchFamily="34" charset="0"/>
              </a:rPr>
              <a:t>that supports </a:t>
            </a:r>
            <a:r>
              <a:rPr lang="en-US" i="1">
                <a:latin typeface="Arial Narrow" pitchFamily="34" charset="0"/>
              </a:rPr>
              <a:t>engineering design</a:t>
            </a:r>
            <a:r>
              <a:rPr lang="en-US">
                <a:latin typeface="Arial Narrow" pitchFamily="34" charset="0"/>
              </a:rPr>
              <a:t> in a practice area 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885825" y="4292600"/>
            <a:ext cx="7718425" cy="633413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>
              <a:buFontTx/>
              <a:buChar char="•"/>
            </a:pPr>
            <a:r>
              <a:rPr lang="en-US">
                <a:latin typeface="Arial Narrow" pitchFamily="34" charset="0"/>
              </a:rPr>
              <a:t>knowledge of </a:t>
            </a:r>
            <a:r>
              <a:rPr lang="en-US" i="1">
                <a:latin typeface="Arial Narrow" pitchFamily="34" charset="0"/>
              </a:rPr>
              <a:t>engineering practice</a:t>
            </a:r>
            <a:r>
              <a:rPr lang="en-US">
                <a:latin typeface="Arial Narrow" pitchFamily="34" charset="0"/>
              </a:rPr>
              <a:t> (technology) in the </a:t>
            </a:r>
            <a:r>
              <a:rPr lang="en-GB">
                <a:latin typeface="Arial Narrow" pitchFamily="34" charset="0"/>
              </a:rPr>
              <a:t>practice areas in the engineering </a:t>
            </a:r>
            <a:r>
              <a:rPr lang="en-US">
                <a:latin typeface="Arial Narrow" pitchFamily="34" charset="0"/>
              </a:rPr>
              <a:t>discipline 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885825" y="4926013"/>
            <a:ext cx="7718425" cy="1268412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 marL="88900" indent="-88900">
              <a:buFontTx/>
              <a:buChar char="•"/>
            </a:pPr>
            <a:r>
              <a:rPr lang="en-US">
                <a:latin typeface="Arial Narrow" pitchFamily="34" charset="0"/>
              </a:rPr>
              <a:t>comprehension of  the role of engineering in society and identified issues in engineering practice in the discipline: </a:t>
            </a:r>
          </a:p>
          <a:p>
            <a:pPr marL="357188" lvl="1" indent="-88900">
              <a:buFontTx/>
              <a:buChar char="•"/>
            </a:pPr>
            <a:r>
              <a:rPr lang="en-US">
                <a:latin typeface="Arial Narrow" pitchFamily="34" charset="0"/>
              </a:rPr>
              <a:t>ethics and the professional responsibility of an engineer to public safety; </a:t>
            </a:r>
          </a:p>
          <a:p>
            <a:pPr marL="357188" lvl="1" indent="-88900">
              <a:buFontTx/>
              <a:buChar char="•"/>
            </a:pPr>
            <a:r>
              <a:rPr lang="en-US">
                <a:latin typeface="Arial Narrow" pitchFamily="34" charset="0"/>
              </a:rPr>
              <a:t>the  impacts of engineering activity: economic, social, cultural, environmental and sustainability; 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885825" y="6194425"/>
            <a:ext cx="7718425" cy="403225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>
              <a:buFontTx/>
              <a:buChar char="•"/>
            </a:pPr>
            <a:r>
              <a:rPr lang="en-US">
                <a:latin typeface="Arial Narrow" pitchFamily="34" charset="0"/>
              </a:rPr>
              <a:t>Engagement with selected knowledge in the research literature of the discipline 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885825" y="1066800"/>
            <a:ext cx="7718425" cy="576263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>
              <a:buFontTx/>
              <a:buChar char="•"/>
            </a:pPr>
            <a:r>
              <a:rPr lang="en-US">
                <a:latin typeface="Arial Narrow" pitchFamily="34" charset="0"/>
              </a:rPr>
              <a:t>A </a:t>
            </a:r>
            <a:r>
              <a:rPr lang="en-GB">
                <a:latin typeface="Arial Narrow" pitchFamily="34" charset="0"/>
              </a:rPr>
              <a:t>systematic, theory-based understanding of the </a:t>
            </a:r>
            <a:r>
              <a:rPr lang="en-GB" i="1">
                <a:latin typeface="Arial Narrow" pitchFamily="34" charset="0"/>
              </a:rPr>
              <a:t>natural sciences</a:t>
            </a:r>
            <a:r>
              <a:rPr lang="en-GB">
                <a:latin typeface="Arial Narrow" pitchFamily="34" charset="0"/>
              </a:rPr>
              <a:t> applicable to the discipline (e.g. calculus-based physics)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885825" y="1643063"/>
            <a:ext cx="7718425" cy="7493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>
              <a:buFontTx/>
              <a:buChar char="•"/>
            </a:pPr>
            <a:r>
              <a:rPr lang="en-GB">
                <a:latin typeface="Arial Narrow" pitchFamily="34" charset="0"/>
              </a:rPr>
              <a:t>Conceptually-based </a:t>
            </a:r>
            <a:r>
              <a:rPr lang="en-GB" i="1">
                <a:latin typeface="Arial Narrow" pitchFamily="34" charset="0"/>
              </a:rPr>
              <a:t>mathematics</a:t>
            </a:r>
            <a:r>
              <a:rPr lang="en-GB">
                <a:latin typeface="Arial Narrow" pitchFamily="34" charset="0"/>
              </a:rPr>
              <a:t>, numerical analysis, statistics and formal aspects of computer and information science to support analysis and modelling applicable to the discipline</a:t>
            </a:r>
            <a:r>
              <a:rPr lang="en-US">
                <a:latin typeface="Arial Narrow" pitchFamily="34" charset="0"/>
              </a:rPr>
              <a:t/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A38B41-70E9-4B0C-AE1C-3533895B3467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Problem Solving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3950"/>
            <a:ext cx="8091488" cy="5473700"/>
          </a:xfrm>
        </p:spPr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en-US" smtClean="0"/>
              <a:t>Problem solving is a process carried out by individuals or teams to remove barriers between an given state and a desired state</a:t>
            </a:r>
          </a:p>
          <a:p>
            <a:pPr eaLnBrk="1" hangingPunct="1">
              <a:lnSpc>
                <a:spcPct val="95000"/>
              </a:lnSpc>
            </a:pPr>
            <a:r>
              <a:rPr lang="en-US" smtClean="0"/>
              <a:t>Problem solving is carried out by multistep or multipath activities using knowledge and abilities and taking the situation into account</a:t>
            </a:r>
          </a:p>
          <a:p>
            <a:pPr eaLnBrk="1" hangingPunct="1">
              <a:lnSpc>
                <a:spcPct val="95000"/>
              </a:lnSpc>
            </a:pPr>
            <a:endParaRPr lang="en-US" sz="1800" smtClean="0"/>
          </a:p>
          <a:p>
            <a:pPr eaLnBrk="1" hangingPunct="1">
              <a:lnSpc>
                <a:spcPct val="95000"/>
              </a:lnSpc>
            </a:pPr>
            <a:endParaRPr lang="en-US" sz="1800" smtClean="0"/>
          </a:p>
          <a:p>
            <a:pPr eaLnBrk="1" hangingPunct="1">
              <a:lnSpc>
                <a:spcPct val="95000"/>
              </a:lnSpc>
            </a:pPr>
            <a:endParaRPr lang="en-US" sz="1800" smtClean="0"/>
          </a:p>
          <a:p>
            <a:pPr eaLnBrk="1" hangingPunct="1">
              <a:lnSpc>
                <a:spcPct val="95000"/>
              </a:lnSpc>
            </a:pPr>
            <a:endParaRPr lang="en-US" sz="1800" smtClean="0"/>
          </a:p>
          <a:p>
            <a:pPr eaLnBrk="1" hangingPunct="1">
              <a:lnSpc>
                <a:spcPct val="95000"/>
              </a:lnSpc>
            </a:pPr>
            <a:endParaRPr lang="en-US" sz="1800" smtClean="0"/>
          </a:p>
          <a:p>
            <a:pPr eaLnBrk="1" hangingPunct="1">
              <a:lnSpc>
                <a:spcPct val="95000"/>
              </a:lnSpc>
            </a:pPr>
            <a:r>
              <a:rPr lang="en-US" smtClean="0"/>
              <a:t>Demand of problem solving depend on</a:t>
            </a:r>
          </a:p>
          <a:p>
            <a:pPr lvl="1" eaLnBrk="1" hangingPunct="1">
              <a:lnSpc>
                <a:spcPct val="75000"/>
              </a:lnSpc>
            </a:pPr>
            <a:r>
              <a:rPr lang="en-US" smtClean="0"/>
              <a:t>Initial State: how complex, what is known</a:t>
            </a:r>
          </a:p>
          <a:p>
            <a:pPr lvl="1" eaLnBrk="1" hangingPunct="1">
              <a:lnSpc>
                <a:spcPct val="75000"/>
              </a:lnSpc>
            </a:pPr>
            <a:r>
              <a:rPr lang="en-US" smtClean="0"/>
              <a:t>Goal State: how well defined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mtClean="0"/>
              <a:t>Path: number of steps        , no of branches   , barriers  , resources, dependencies</a:t>
            </a:r>
          </a:p>
        </p:txBody>
      </p:sp>
      <p:sp>
        <p:nvSpPr>
          <p:cNvPr id="17413" name="Oval 26"/>
          <p:cNvSpPr>
            <a:spLocks noChangeArrowheads="1"/>
          </p:cNvSpPr>
          <p:nvPr/>
        </p:nvSpPr>
        <p:spPr bwMode="auto">
          <a:xfrm>
            <a:off x="4052888" y="5791200"/>
            <a:ext cx="460375" cy="403225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</a:t>
            </a:r>
          </a:p>
        </p:txBody>
      </p:sp>
      <p:sp>
        <p:nvSpPr>
          <p:cNvPr id="17414" name="Line 27"/>
          <p:cNvSpPr>
            <a:spLocks noChangeShapeType="1"/>
          </p:cNvSpPr>
          <p:nvPr/>
        </p:nvSpPr>
        <p:spPr bwMode="auto">
          <a:xfrm flipV="1">
            <a:off x="6357938" y="5791200"/>
            <a:ext cx="288925" cy="344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Line 28"/>
          <p:cNvSpPr>
            <a:spLocks noChangeShapeType="1"/>
          </p:cNvSpPr>
          <p:nvPr/>
        </p:nvSpPr>
        <p:spPr bwMode="auto">
          <a:xfrm flipV="1">
            <a:off x="7683500" y="5791200"/>
            <a:ext cx="0" cy="40481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Line 29"/>
          <p:cNvSpPr>
            <a:spLocks noChangeShapeType="1"/>
          </p:cNvSpPr>
          <p:nvPr/>
        </p:nvSpPr>
        <p:spPr bwMode="auto">
          <a:xfrm flipV="1">
            <a:off x="4398963" y="6251575"/>
            <a:ext cx="231775" cy="2889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17417" name="Group 32"/>
          <p:cNvGrpSpPr>
            <a:grpSpLocks/>
          </p:cNvGrpSpPr>
          <p:nvPr/>
        </p:nvGrpSpPr>
        <p:grpSpPr bwMode="auto">
          <a:xfrm>
            <a:off x="2209800" y="2622550"/>
            <a:ext cx="4840288" cy="1728788"/>
            <a:chOff x="1391" y="1760"/>
            <a:chExt cx="3049" cy="1089"/>
          </a:xfrm>
        </p:grpSpPr>
        <p:sp>
          <p:nvSpPr>
            <p:cNvPr id="17418" name="Line 25"/>
            <p:cNvSpPr>
              <a:spLocks noChangeShapeType="1"/>
            </p:cNvSpPr>
            <p:nvPr/>
          </p:nvSpPr>
          <p:spPr bwMode="auto">
            <a:xfrm flipV="1">
              <a:off x="3061" y="1760"/>
              <a:ext cx="0" cy="327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9" name="Line 24"/>
            <p:cNvSpPr>
              <a:spLocks noChangeShapeType="1"/>
            </p:cNvSpPr>
            <p:nvPr/>
          </p:nvSpPr>
          <p:spPr bwMode="auto">
            <a:xfrm flipV="1">
              <a:off x="3278" y="2522"/>
              <a:ext cx="0" cy="327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0" name="Oval 4"/>
            <p:cNvSpPr>
              <a:spLocks noChangeArrowheads="1"/>
            </p:cNvSpPr>
            <p:nvPr/>
          </p:nvSpPr>
          <p:spPr bwMode="auto">
            <a:xfrm>
              <a:off x="1391" y="2159"/>
              <a:ext cx="617" cy="544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Initial</a:t>
              </a:r>
            </a:p>
            <a:p>
              <a:pPr algn="ctr"/>
              <a:r>
                <a:rPr lang="en-US"/>
                <a:t>State</a:t>
              </a:r>
            </a:p>
          </p:txBody>
        </p:sp>
        <p:sp>
          <p:nvSpPr>
            <p:cNvPr id="17421" name="Oval 5"/>
            <p:cNvSpPr>
              <a:spLocks noChangeArrowheads="1"/>
            </p:cNvSpPr>
            <p:nvPr/>
          </p:nvSpPr>
          <p:spPr bwMode="auto">
            <a:xfrm>
              <a:off x="3823" y="2159"/>
              <a:ext cx="617" cy="544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Goal</a:t>
              </a:r>
            </a:p>
            <a:p>
              <a:pPr algn="ctr"/>
              <a:r>
                <a:rPr lang="en-US"/>
                <a:t>State</a:t>
              </a:r>
            </a:p>
          </p:txBody>
        </p:sp>
        <p:sp>
          <p:nvSpPr>
            <p:cNvPr id="17422" name="Oval 6"/>
            <p:cNvSpPr>
              <a:spLocks noChangeArrowheads="1"/>
            </p:cNvSpPr>
            <p:nvPr/>
          </p:nvSpPr>
          <p:spPr bwMode="auto">
            <a:xfrm>
              <a:off x="2299" y="1942"/>
              <a:ext cx="290" cy="254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23" name="Oval 7"/>
            <p:cNvSpPr>
              <a:spLocks noChangeArrowheads="1"/>
            </p:cNvSpPr>
            <p:nvPr/>
          </p:nvSpPr>
          <p:spPr bwMode="auto">
            <a:xfrm>
              <a:off x="2843" y="1796"/>
              <a:ext cx="290" cy="254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24" name="Oval 8"/>
            <p:cNvSpPr>
              <a:spLocks noChangeArrowheads="1"/>
            </p:cNvSpPr>
            <p:nvPr/>
          </p:nvSpPr>
          <p:spPr bwMode="auto">
            <a:xfrm>
              <a:off x="2408" y="2558"/>
              <a:ext cx="290" cy="254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25" name="Oval 9"/>
            <p:cNvSpPr>
              <a:spLocks noChangeArrowheads="1"/>
            </p:cNvSpPr>
            <p:nvPr/>
          </p:nvSpPr>
          <p:spPr bwMode="auto">
            <a:xfrm>
              <a:off x="2770" y="2232"/>
              <a:ext cx="290" cy="254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26" name="Oval 10"/>
            <p:cNvSpPr>
              <a:spLocks noChangeArrowheads="1"/>
            </p:cNvSpPr>
            <p:nvPr/>
          </p:nvSpPr>
          <p:spPr bwMode="auto">
            <a:xfrm>
              <a:off x="3242" y="2159"/>
              <a:ext cx="290" cy="254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27" name="Line 11"/>
            <p:cNvSpPr>
              <a:spLocks noChangeShapeType="1"/>
            </p:cNvSpPr>
            <p:nvPr/>
          </p:nvSpPr>
          <p:spPr bwMode="auto">
            <a:xfrm flipV="1">
              <a:off x="1972" y="2123"/>
              <a:ext cx="327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8" name="Line 12"/>
            <p:cNvSpPr>
              <a:spLocks noChangeShapeType="1"/>
            </p:cNvSpPr>
            <p:nvPr/>
          </p:nvSpPr>
          <p:spPr bwMode="auto">
            <a:xfrm flipV="1">
              <a:off x="2589" y="1942"/>
              <a:ext cx="254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9" name="Line 13"/>
            <p:cNvSpPr>
              <a:spLocks noChangeShapeType="1"/>
            </p:cNvSpPr>
            <p:nvPr/>
          </p:nvSpPr>
          <p:spPr bwMode="auto">
            <a:xfrm>
              <a:off x="1972" y="2522"/>
              <a:ext cx="436" cy="10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0" name="Line 14"/>
            <p:cNvSpPr>
              <a:spLocks noChangeShapeType="1"/>
            </p:cNvSpPr>
            <p:nvPr/>
          </p:nvSpPr>
          <p:spPr bwMode="auto">
            <a:xfrm flipH="1" flipV="1">
              <a:off x="1936" y="2595"/>
              <a:ext cx="472" cy="10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1" name="Line 15"/>
            <p:cNvSpPr>
              <a:spLocks noChangeShapeType="1"/>
            </p:cNvSpPr>
            <p:nvPr/>
          </p:nvSpPr>
          <p:spPr bwMode="auto">
            <a:xfrm>
              <a:off x="3532" y="2304"/>
              <a:ext cx="291" cy="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2" name="Line 16"/>
            <p:cNvSpPr>
              <a:spLocks noChangeShapeType="1"/>
            </p:cNvSpPr>
            <p:nvPr/>
          </p:nvSpPr>
          <p:spPr bwMode="auto">
            <a:xfrm>
              <a:off x="3133" y="1941"/>
              <a:ext cx="182" cy="25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3" name="Line 17"/>
            <p:cNvSpPr>
              <a:spLocks noChangeShapeType="1"/>
            </p:cNvSpPr>
            <p:nvPr/>
          </p:nvSpPr>
          <p:spPr bwMode="auto">
            <a:xfrm flipV="1">
              <a:off x="2008" y="2377"/>
              <a:ext cx="762" cy="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4" name="Oval 18"/>
            <p:cNvSpPr>
              <a:spLocks noChangeArrowheads="1"/>
            </p:cNvSpPr>
            <p:nvPr/>
          </p:nvSpPr>
          <p:spPr bwMode="auto">
            <a:xfrm>
              <a:off x="3061" y="2558"/>
              <a:ext cx="290" cy="254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35" name="Line 19"/>
            <p:cNvSpPr>
              <a:spLocks noChangeShapeType="1"/>
            </p:cNvSpPr>
            <p:nvPr/>
          </p:nvSpPr>
          <p:spPr bwMode="auto">
            <a:xfrm>
              <a:off x="3024" y="2450"/>
              <a:ext cx="109" cy="1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6" name="Line 20"/>
            <p:cNvSpPr>
              <a:spLocks noChangeShapeType="1"/>
            </p:cNvSpPr>
            <p:nvPr/>
          </p:nvSpPr>
          <p:spPr bwMode="auto">
            <a:xfrm flipV="1">
              <a:off x="3351" y="2522"/>
              <a:ext cx="508" cy="10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7" name="Line 21"/>
            <p:cNvSpPr>
              <a:spLocks noChangeShapeType="1"/>
            </p:cNvSpPr>
            <p:nvPr/>
          </p:nvSpPr>
          <p:spPr bwMode="auto">
            <a:xfrm flipV="1">
              <a:off x="3061" y="2304"/>
              <a:ext cx="181" cy="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8" name="Line 22"/>
            <p:cNvSpPr>
              <a:spLocks noChangeShapeType="1"/>
            </p:cNvSpPr>
            <p:nvPr/>
          </p:nvSpPr>
          <p:spPr bwMode="auto">
            <a:xfrm flipV="1">
              <a:off x="2662" y="2558"/>
              <a:ext cx="0" cy="25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9" name="Line 30"/>
            <p:cNvSpPr>
              <a:spLocks noChangeShapeType="1"/>
            </p:cNvSpPr>
            <p:nvPr/>
          </p:nvSpPr>
          <p:spPr bwMode="auto">
            <a:xfrm flipH="1" flipV="1">
              <a:off x="2554" y="2124"/>
              <a:ext cx="217" cy="1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0" name="Line 31"/>
            <p:cNvSpPr>
              <a:spLocks noChangeShapeType="1"/>
            </p:cNvSpPr>
            <p:nvPr/>
          </p:nvSpPr>
          <p:spPr bwMode="auto">
            <a:xfrm flipH="1" flipV="1">
              <a:off x="2990" y="2015"/>
              <a:ext cx="217" cy="5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B55AE9-91E3-4DF7-B651-217DFC943554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3362325" y="314325"/>
            <a:ext cx="5414963" cy="3460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 algn="ctr"/>
            <a:r>
              <a:rPr lang="en-US"/>
              <a:t>Complex Engineering Problems</a:t>
            </a: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3362325" y="2332038"/>
            <a:ext cx="5414963" cy="576262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Have no obvious solution and require abstract thinking, originality in analysis to formulate suitable models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3362325" y="2908300"/>
            <a:ext cx="5414963" cy="8636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Requires research-based knowledge  much of which is at, or informed by, the forefront of the professional discipline and which allows a fundamentals-based, first principles analytical approach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8439" name="Rectangle 8"/>
          <p:cNvSpPr>
            <a:spLocks noChangeArrowheads="1"/>
          </p:cNvSpPr>
          <p:nvPr/>
        </p:nvSpPr>
        <p:spPr bwMode="auto">
          <a:xfrm>
            <a:off x="3362325" y="3773488"/>
            <a:ext cx="5414963" cy="576262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Involve infrequently encountered issues </a:t>
            </a:r>
            <a:endParaRPr lang="en-US">
              <a:latin typeface="Arial Narrow" pitchFamily="34" charset="0"/>
            </a:endParaRPr>
          </a:p>
        </p:txBody>
      </p:sp>
      <p:sp>
        <p:nvSpPr>
          <p:cNvPr id="18440" name="Rectangle 9"/>
          <p:cNvSpPr>
            <a:spLocks noChangeArrowheads="1"/>
          </p:cNvSpPr>
          <p:nvPr/>
        </p:nvSpPr>
        <p:spPr bwMode="auto">
          <a:xfrm>
            <a:off x="3362325" y="4349750"/>
            <a:ext cx="5414963" cy="633413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Are outside problems encompassed by standards and codes of practice for professional engineering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8441" name="Rectangle 10"/>
          <p:cNvSpPr>
            <a:spLocks noChangeArrowheads="1"/>
          </p:cNvSpPr>
          <p:nvPr/>
        </p:nvSpPr>
        <p:spPr bwMode="auto">
          <a:xfrm>
            <a:off x="3362325" y="5557838"/>
            <a:ext cx="5414963" cy="461962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Have significant consequences in a range of contexts</a:t>
            </a:r>
            <a:r>
              <a:rPr lang="en-US">
                <a:latin typeface="Arial Narrow" pitchFamily="34" charset="0"/>
              </a:rPr>
              <a:t/>
            </a:r>
          </a:p>
          <a:p>
            <a:endParaRPr lang="en-US">
              <a:latin typeface="Arial Narrow" pitchFamily="34" charset="0"/>
            </a:endParaRPr>
          </a:p>
        </p:txBody>
      </p:sp>
      <p:sp>
        <p:nvSpPr>
          <p:cNvPr id="18442" name="Rectangle 11"/>
          <p:cNvSpPr>
            <a:spLocks noChangeArrowheads="1"/>
          </p:cNvSpPr>
          <p:nvPr/>
        </p:nvSpPr>
        <p:spPr bwMode="auto">
          <a:xfrm>
            <a:off x="3362325" y="6019800"/>
            <a:ext cx="5414963" cy="5746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Are high level problems including many component parts or sub-problems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8443" name="Rectangle 12"/>
          <p:cNvSpPr>
            <a:spLocks noChangeArrowheads="1"/>
          </p:cNvSpPr>
          <p:nvPr/>
        </p:nvSpPr>
        <p:spPr bwMode="auto">
          <a:xfrm>
            <a:off x="3362325" y="661988"/>
            <a:ext cx="5414963" cy="10953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… cannot be resolved without in-depth engineering knowledge, much of which is at, or informed by, the forefront of the professional discipline, and have some or all of the following characteristics: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8444" name="Rectangle 13"/>
          <p:cNvSpPr>
            <a:spLocks noChangeArrowheads="1"/>
          </p:cNvSpPr>
          <p:nvPr/>
        </p:nvSpPr>
        <p:spPr bwMode="auto">
          <a:xfrm>
            <a:off x="3362325" y="1755775"/>
            <a:ext cx="5414963" cy="576263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Involve wide-ranging or conflicting technical, engineering and other issues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8445" name="Rectangle 14"/>
          <p:cNvSpPr>
            <a:spLocks noChangeArrowheads="1"/>
          </p:cNvSpPr>
          <p:nvPr/>
        </p:nvSpPr>
        <p:spPr bwMode="auto">
          <a:xfrm>
            <a:off x="3362325" y="4983163"/>
            <a:ext cx="5414963" cy="5746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Involve diverse groups of stakeholders with widely varying needs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8446" name="Rectangle 15"/>
          <p:cNvSpPr>
            <a:spLocks noChangeArrowheads="1"/>
          </p:cNvSpPr>
          <p:nvPr/>
        </p:nvSpPr>
        <p:spPr bwMode="auto">
          <a:xfrm>
            <a:off x="596900" y="315913"/>
            <a:ext cx="2765425" cy="3460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pPr algn="ctr"/>
            <a:r>
              <a:rPr lang="en-US"/>
              <a:t>Factor </a:t>
            </a:r>
          </a:p>
        </p:txBody>
      </p:sp>
      <p:sp>
        <p:nvSpPr>
          <p:cNvPr id="18447" name="Rectangle 16"/>
          <p:cNvSpPr>
            <a:spLocks noChangeArrowheads="1"/>
          </p:cNvSpPr>
          <p:nvPr/>
        </p:nvSpPr>
        <p:spPr bwMode="auto">
          <a:xfrm>
            <a:off x="596900" y="2333625"/>
            <a:ext cx="2765425" cy="576263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3: Dept of Analysis (Path, Goal)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8448" name="Rectangle 17"/>
          <p:cNvSpPr>
            <a:spLocks noChangeArrowheads="1"/>
          </p:cNvSpPr>
          <p:nvPr/>
        </p:nvSpPr>
        <p:spPr bwMode="auto">
          <a:xfrm>
            <a:off x="596900" y="2909888"/>
            <a:ext cx="2765425" cy="8636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4: Depth of knowledge</a:t>
            </a:r>
            <a:r>
              <a:rPr lang="en-US">
                <a:latin typeface="Arial Narrow" pitchFamily="34" charset="0"/>
              </a:rPr>
              <a:t> (Path)</a:t>
            </a:r>
          </a:p>
        </p:txBody>
      </p:sp>
      <p:sp>
        <p:nvSpPr>
          <p:cNvPr id="18449" name="Rectangle 18"/>
          <p:cNvSpPr>
            <a:spLocks noChangeArrowheads="1"/>
          </p:cNvSpPr>
          <p:nvPr/>
        </p:nvSpPr>
        <p:spPr bwMode="auto">
          <a:xfrm>
            <a:off x="596900" y="3775075"/>
            <a:ext cx="2765425" cy="576263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5: Familiarity of Issues (Initial, Path, Goal)</a:t>
            </a:r>
            <a:endParaRPr lang="en-US">
              <a:latin typeface="Arial Narrow" pitchFamily="34" charset="0"/>
            </a:endParaRPr>
          </a:p>
        </p:txBody>
      </p:sp>
      <p:sp>
        <p:nvSpPr>
          <p:cNvPr id="18450" name="Rectangle 19"/>
          <p:cNvSpPr>
            <a:spLocks noChangeArrowheads="1"/>
          </p:cNvSpPr>
          <p:nvPr/>
        </p:nvSpPr>
        <p:spPr bwMode="auto">
          <a:xfrm>
            <a:off x="596900" y="4351338"/>
            <a:ext cx="2765425" cy="633412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6: Extent of Applicable codes</a:t>
            </a:r>
          </a:p>
          <a:p>
            <a:r>
              <a:rPr lang="en-GB">
                <a:latin typeface="Arial Narrow" pitchFamily="34" charset="0"/>
              </a:rPr>
              <a:t>(Initial, Path, Goal)</a:t>
            </a:r>
            <a:endParaRPr lang="en-US">
              <a:latin typeface="Arial Narrow" pitchFamily="34" charset="0"/>
            </a:endParaRPr>
          </a:p>
        </p:txBody>
      </p:sp>
      <p:sp>
        <p:nvSpPr>
          <p:cNvPr id="18451" name="Rectangle 20"/>
          <p:cNvSpPr>
            <a:spLocks noChangeArrowheads="1"/>
          </p:cNvSpPr>
          <p:nvPr/>
        </p:nvSpPr>
        <p:spPr bwMode="auto">
          <a:xfrm>
            <a:off x="596900" y="5559425"/>
            <a:ext cx="2765425" cy="461963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8: Consequences (Goal)</a:t>
            </a:r>
            <a:r>
              <a:rPr lang="en-US">
                <a:latin typeface="Arial Narrow" pitchFamily="34" charset="0"/>
              </a:rPr>
              <a:t/>
            </a:r>
          </a:p>
          <a:p>
            <a:endParaRPr lang="en-US">
              <a:latin typeface="Arial Narrow" pitchFamily="34" charset="0"/>
            </a:endParaRPr>
          </a:p>
        </p:txBody>
      </p:sp>
      <p:sp>
        <p:nvSpPr>
          <p:cNvPr id="18452" name="Rectangle 21"/>
          <p:cNvSpPr>
            <a:spLocks noChangeArrowheads="1"/>
          </p:cNvSpPr>
          <p:nvPr/>
        </p:nvSpPr>
        <p:spPr bwMode="auto">
          <a:xfrm>
            <a:off x="596900" y="6021388"/>
            <a:ext cx="2765425" cy="5746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9: Interdependence (Path)</a:t>
            </a:r>
            <a:endParaRPr lang="en-US">
              <a:latin typeface="Arial Narrow" pitchFamily="34" charset="0"/>
            </a:endParaRPr>
          </a:p>
        </p:txBody>
      </p:sp>
      <p:sp>
        <p:nvSpPr>
          <p:cNvPr id="18453" name="Rectangle 22"/>
          <p:cNvSpPr>
            <a:spLocks noChangeArrowheads="1"/>
          </p:cNvSpPr>
          <p:nvPr/>
        </p:nvSpPr>
        <p:spPr bwMode="auto">
          <a:xfrm>
            <a:off x="596900" y="663575"/>
            <a:ext cx="2765425" cy="10953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1: Preamble (needs engineering knowledge)</a:t>
            </a:r>
            <a:r>
              <a:rPr lang="en-US">
                <a:latin typeface="Arial Narrow" pitchFamily="34" charset="0"/>
              </a:rPr>
              <a:t/>
            </a:r>
          </a:p>
        </p:txBody>
      </p:sp>
      <p:sp>
        <p:nvSpPr>
          <p:cNvPr id="18454" name="Rectangle 23"/>
          <p:cNvSpPr>
            <a:spLocks noChangeArrowheads="1"/>
          </p:cNvSpPr>
          <p:nvPr/>
        </p:nvSpPr>
        <p:spPr bwMode="auto">
          <a:xfrm>
            <a:off x="596900" y="1757363"/>
            <a:ext cx="2765425" cy="576262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2: Range of conflicting requirements</a:t>
            </a:r>
            <a:r>
              <a:rPr lang="en-US">
                <a:latin typeface="Arial Narrow" pitchFamily="34" charset="0"/>
              </a:rPr>
              <a:t> (Goal)</a:t>
            </a:r>
          </a:p>
        </p:txBody>
      </p:sp>
      <p:sp>
        <p:nvSpPr>
          <p:cNvPr id="18455" name="Rectangle 24"/>
          <p:cNvSpPr>
            <a:spLocks noChangeArrowheads="1"/>
          </p:cNvSpPr>
          <p:nvPr/>
        </p:nvSpPr>
        <p:spPr bwMode="auto">
          <a:xfrm>
            <a:off x="596900" y="4984750"/>
            <a:ext cx="2765425" cy="5746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54000" rIns="54000"/>
          <a:lstStyle/>
          <a:p>
            <a:r>
              <a:rPr lang="en-GB">
                <a:latin typeface="Arial Narrow" pitchFamily="34" charset="0"/>
              </a:rPr>
              <a:t>7: Stakeholder involvement and requirements (Initial, Goal)</a:t>
            </a:r>
            <a:r>
              <a:rPr lang="en-US">
                <a:latin typeface="Arial Narrow" pitchFamily="34" charset="0"/>
              </a:rPr>
              <a:t/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D008CC-DE26-4A47-8A65-751FA6F1F4E7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527175"/>
            <a:ext cx="7772400" cy="2073275"/>
          </a:xfrm>
        </p:spPr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2. What are the WA’s expectations of the signatories with regard to the Graduate Attributes?</a:t>
            </a:r>
            <a:endParaRPr lang="en-US" smtClean="0">
              <a:ea typeface="新細明體" charset="-120"/>
            </a:endParaRPr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1D6FC1-2B65-482C-9D82-8029880BCF6A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Who is the Washington Accord?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Washington Accord is the body of Signatories</a:t>
            </a:r>
          </a:p>
          <a:p>
            <a:pPr eaLnBrk="1" hangingPunct="1">
              <a:lnSpc>
                <a:spcPct val="45000"/>
              </a:lnSpc>
            </a:pPr>
            <a:endParaRPr lang="en-US" smtClean="0"/>
          </a:p>
          <a:p>
            <a:pPr eaLnBrk="1" hangingPunct="1"/>
            <a:r>
              <a:rPr lang="en-US" smtClean="0"/>
              <a:t>Washington Accord decisions are made in general meetings of Signatories</a:t>
            </a:r>
          </a:p>
          <a:p>
            <a:pPr eaLnBrk="1" hangingPunct="1">
              <a:lnSpc>
                <a:spcPct val="45000"/>
              </a:lnSpc>
            </a:pPr>
            <a:endParaRPr lang="en-US" smtClean="0"/>
          </a:p>
          <a:p>
            <a:pPr eaLnBrk="1" hangingPunct="1"/>
            <a:r>
              <a:rPr lang="en-US" smtClean="0"/>
              <a:t>The Washington Accord is an autonomous body</a:t>
            </a:r>
          </a:p>
          <a:p>
            <a:pPr eaLnBrk="1" hangingPunct="1">
              <a:lnSpc>
                <a:spcPct val="35000"/>
              </a:lnSpc>
            </a:pPr>
            <a:endParaRPr lang="en-US" smtClean="0"/>
          </a:p>
          <a:p>
            <a:pPr eaLnBrk="1" hangingPunct="1"/>
            <a:r>
              <a:rPr lang="en-US" smtClean="0"/>
              <a:t>The Washington Accord co-operates with other agreements: Sydney Accord, Dublin Accord, Engineers Mobility Forum …</a:t>
            </a:r>
          </a:p>
          <a:p>
            <a:pPr eaLnBrk="1" hangingPunct="1">
              <a:lnSpc>
                <a:spcPct val="55000"/>
              </a:lnSpc>
            </a:pPr>
            <a:endParaRPr lang="en-US" smtClean="0"/>
          </a:p>
          <a:p>
            <a:pPr eaLnBrk="1" hangingPunct="1"/>
            <a:r>
              <a:rPr lang="en-US" smtClean="0"/>
              <a:t>The International Engineering Alliance is a joint Secretariat of six agreements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591318-1FA1-406D-B41A-AEF06731CBEB}" type="slidenum">
              <a:rPr lang="en-US" smtClean="0"/>
              <a:pPr/>
              <a:t>22</a:t>
            </a:fld>
            <a:endParaRPr lang="en-US" smtClean="0"/>
          </a:p>
        </p:txBody>
      </p:sp>
      <p:grpSp>
        <p:nvGrpSpPr>
          <p:cNvPr id="21507" name="Group 26"/>
          <p:cNvGrpSpPr>
            <a:grpSpLocks/>
          </p:cNvGrpSpPr>
          <p:nvPr/>
        </p:nvGrpSpPr>
        <p:grpSpPr bwMode="auto">
          <a:xfrm>
            <a:off x="1116013" y="1700213"/>
            <a:ext cx="2590800" cy="1323975"/>
            <a:chOff x="703" y="1071"/>
            <a:chExt cx="1632" cy="834"/>
          </a:xfrm>
        </p:grpSpPr>
        <p:sp>
          <p:nvSpPr>
            <p:cNvPr id="21526" name="Oval 21"/>
            <p:cNvSpPr>
              <a:spLocks noChangeArrowheads="1"/>
            </p:cNvSpPr>
            <p:nvPr/>
          </p:nvSpPr>
          <p:spPr bwMode="auto">
            <a:xfrm>
              <a:off x="1175" y="1071"/>
              <a:ext cx="1160" cy="834"/>
            </a:xfrm>
            <a:prstGeom prst="ellipse">
              <a:avLst/>
            </a:prstGeom>
            <a:solidFill>
              <a:srgbClr val="FF9933"/>
            </a:solidFill>
            <a:ln w="254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Signatorys’ </a:t>
              </a:r>
            </a:p>
            <a:p>
              <a:pPr algn="ctr"/>
              <a:r>
                <a:rPr lang="en-US"/>
                <a:t>Standards</a:t>
              </a:r>
            </a:p>
          </p:txBody>
        </p:sp>
        <p:sp>
          <p:nvSpPr>
            <p:cNvPr id="21527" name="Freeform 23"/>
            <p:cNvSpPr>
              <a:spLocks/>
            </p:cNvSpPr>
            <p:nvPr/>
          </p:nvSpPr>
          <p:spPr bwMode="auto">
            <a:xfrm flipH="1">
              <a:off x="703" y="1107"/>
              <a:ext cx="695" cy="652"/>
            </a:xfrm>
            <a:custGeom>
              <a:avLst/>
              <a:gdLst>
                <a:gd name="T0" fmla="*/ 0 w 549"/>
                <a:gd name="T1" fmla="*/ 106 h 573"/>
                <a:gd name="T2" fmla="*/ 955 w 549"/>
                <a:gd name="T3" fmla="*/ 106 h 573"/>
                <a:gd name="T4" fmla="*/ 955 w 549"/>
                <a:gd name="T5" fmla="*/ 748 h 573"/>
                <a:gd name="T6" fmla="*/ 222 w 549"/>
                <a:gd name="T7" fmla="*/ 694 h 5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9"/>
                <a:gd name="T13" fmla="*/ 0 h 573"/>
                <a:gd name="T14" fmla="*/ 549 w 549"/>
                <a:gd name="T15" fmla="*/ 573 h 5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9" h="573">
                  <a:moveTo>
                    <a:pt x="0" y="72"/>
                  </a:moveTo>
                  <a:cubicBezTo>
                    <a:pt x="196" y="36"/>
                    <a:pt x="393" y="0"/>
                    <a:pt x="471" y="72"/>
                  </a:cubicBezTo>
                  <a:cubicBezTo>
                    <a:pt x="549" y="144"/>
                    <a:pt x="531" y="441"/>
                    <a:pt x="471" y="507"/>
                  </a:cubicBezTo>
                  <a:cubicBezTo>
                    <a:pt x="411" y="573"/>
                    <a:pt x="175" y="483"/>
                    <a:pt x="109" y="47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08" name="Group 28"/>
          <p:cNvGrpSpPr>
            <a:grpSpLocks/>
          </p:cNvGrpSpPr>
          <p:nvPr/>
        </p:nvGrpSpPr>
        <p:grpSpPr bwMode="auto">
          <a:xfrm>
            <a:off x="1000125" y="1873250"/>
            <a:ext cx="5184775" cy="1323975"/>
            <a:chOff x="630" y="1180"/>
            <a:chExt cx="3266" cy="834"/>
          </a:xfrm>
        </p:grpSpPr>
        <p:sp>
          <p:nvSpPr>
            <p:cNvPr id="21523" name="Oval 17"/>
            <p:cNvSpPr>
              <a:spLocks noChangeArrowheads="1"/>
            </p:cNvSpPr>
            <p:nvPr/>
          </p:nvSpPr>
          <p:spPr bwMode="auto">
            <a:xfrm>
              <a:off x="1102" y="1180"/>
              <a:ext cx="1160" cy="834"/>
            </a:xfrm>
            <a:prstGeom prst="ellipse">
              <a:avLst/>
            </a:prstGeom>
            <a:solidFill>
              <a:srgbClr val="FFCC00"/>
            </a:solidFill>
            <a:ln w="254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Signatorys’ </a:t>
              </a:r>
            </a:p>
            <a:p>
              <a:pPr algn="ctr"/>
              <a:r>
                <a:rPr lang="en-US"/>
                <a:t>Standards</a:t>
              </a:r>
            </a:p>
          </p:txBody>
        </p:sp>
        <p:sp>
          <p:nvSpPr>
            <p:cNvPr id="21524" name="Freeform 18"/>
            <p:cNvSpPr>
              <a:spLocks/>
            </p:cNvSpPr>
            <p:nvPr/>
          </p:nvSpPr>
          <p:spPr bwMode="auto">
            <a:xfrm rot="376671">
              <a:off x="2190" y="1356"/>
              <a:ext cx="1706" cy="181"/>
            </a:xfrm>
            <a:custGeom>
              <a:avLst/>
              <a:gdLst>
                <a:gd name="T0" fmla="*/ 0 w 1633"/>
                <a:gd name="T1" fmla="*/ 181 h 181"/>
                <a:gd name="T2" fmla="*/ 869 w 1633"/>
                <a:gd name="T3" fmla="*/ 0 h 181"/>
                <a:gd name="T4" fmla="*/ 1862 w 1633"/>
                <a:gd name="T5" fmla="*/ 181 h 181"/>
                <a:gd name="T6" fmla="*/ 0 60000 65536"/>
                <a:gd name="T7" fmla="*/ 0 60000 65536"/>
                <a:gd name="T8" fmla="*/ 0 60000 65536"/>
                <a:gd name="T9" fmla="*/ 0 w 1633"/>
                <a:gd name="T10" fmla="*/ 0 h 181"/>
                <a:gd name="T11" fmla="*/ 1633 w 1633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33" h="181">
                  <a:moveTo>
                    <a:pt x="0" y="181"/>
                  </a:moveTo>
                  <a:cubicBezTo>
                    <a:pt x="245" y="90"/>
                    <a:pt x="490" y="0"/>
                    <a:pt x="762" y="0"/>
                  </a:cubicBezTo>
                  <a:cubicBezTo>
                    <a:pt x="1034" y="0"/>
                    <a:pt x="1333" y="90"/>
                    <a:pt x="1633" y="181"/>
                  </a:cubicBez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Freeform 19"/>
            <p:cNvSpPr>
              <a:spLocks/>
            </p:cNvSpPr>
            <p:nvPr/>
          </p:nvSpPr>
          <p:spPr bwMode="auto">
            <a:xfrm flipH="1">
              <a:off x="630" y="1216"/>
              <a:ext cx="695" cy="652"/>
            </a:xfrm>
            <a:custGeom>
              <a:avLst/>
              <a:gdLst>
                <a:gd name="T0" fmla="*/ 0 w 549"/>
                <a:gd name="T1" fmla="*/ 106 h 573"/>
                <a:gd name="T2" fmla="*/ 955 w 549"/>
                <a:gd name="T3" fmla="*/ 106 h 573"/>
                <a:gd name="T4" fmla="*/ 955 w 549"/>
                <a:gd name="T5" fmla="*/ 748 h 573"/>
                <a:gd name="T6" fmla="*/ 222 w 549"/>
                <a:gd name="T7" fmla="*/ 694 h 5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9"/>
                <a:gd name="T13" fmla="*/ 0 h 573"/>
                <a:gd name="T14" fmla="*/ 549 w 549"/>
                <a:gd name="T15" fmla="*/ 573 h 5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9" h="573">
                  <a:moveTo>
                    <a:pt x="0" y="72"/>
                  </a:moveTo>
                  <a:cubicBezTo>
                    <a:pt x="196" y="36"/>
                    <a:pt x="393" y="0"/>
                    <a:pt x="471" y="72"/>
                  </a:cubicBezTo>
                  <a:cubicBezTo>
                    <a:pt x="549" y="144"/>
                    <a:pt x="531" y="441"/>
                    <a:pt x="471" y="507"/>
                  </a:cubicBezTo>
                  <a:cubicBezTo>
                    <a:pt x="411" y="573"/>
                    <a:pt x="175" y="483"/>
                    <a:pt x="109" y="47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Development Cycle of Graduate Attributes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51338"/>
            <a:ext cx="8091488" cy="1957387"/>
          </a:xfrm>
        </p:spPr>
        <p:txBody>
          <a:bodyPr/>
          <a:lstStyle/>
          <a:p>
            <a:pPr eaLnBrk="1" hangingPunct="1"/>
            <a:r>
              <a:rPr lang="en-US" smtClean="0"/>
              <a:t>IEA Graduate Attributes were developed from the signatory’s inputs based on their own development of programme outcomes</a:t>
            </a:r>
          </a:p>
          <a:p>
            <a:pPr eaLnBrk="1" hangingPunct="1"/>
            <a:r>
              <a:rPr lang="en-US" smtClean="0"/>
              <a:t>Participation in Graduate Attribute development have helped signatory’s standards to converge</a:t>
            </a:r>
          </a:p>
        </p:txBody>
      </p:sp>
      <p:sp>
        <p:nvSpPr>
          <p:cNvPr id="21511" name="Oval 4"/>
          <p:cNvSpPr>
            <a:spLocks noChangeArrowheads="1"/>
          </p:cNvSpPr>
          <p:nvPr/>
        </p:nvSpPr>
        <p:spPr bwMode="auto">
          <a:xfrm>
            <a:off x="6069013" y="2103438"/>
            <a:ext cx="1900237" cy="1323975"/>
          </a:xfrm>
          <a:prstGeom prst="ellipse">
            <a:avLst/>
          </a:prstGeom>
          <a:solidFill>
            <a:srgbClr val="66FFFF"/>
          </a:solidFill>
          <a:ln w="254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IEA </a:t>
            </a:r>
          </a:p>
          <a:p>
            <a:pPr algn="ctr"/>
            <a:r>
              <a:rPr lang="en-US"/>
              <a:t>Graduate</a:t>
            </a:r>
          </a:p>
          <a:p>
            <a:pPr algn="ctr"/>
            <a:r>
              <a:rPr lang="en-US"/>
              <a:t>Attributes</a:t>
            </a:r>
          </a:p>
        </p:txBody>
      </p:sp>
      <p:sp>
        <p:nvSpPr>
          <p:cNvPr id="21512" name="Freeform 10"/>
          <p:cNvSpPr>
            <a:spLocks/>
          </p:cNvSpPr>
          <p:nvPr/>
        </p:nvSpPr>
        <p:spPr bwMode="auto">
          <a:xfrm flipH="1" flipV="1">
            <a:off x="3189288" y="3197225"/>
            <a:ext cx="3111500" cy="403225"/>
          </a:xfrm>
          <a:custGeom>
            <a:avLst/>
            <a:gdLst>
              <a:gd name="T0" fmla="*/ 0 w 1633"/>
              <a:gd name="T1" fmla="*/ 2147483647 h 181"/>
              <a:gd name="T2" fmla="*/ 2147483647 w 1633"/>
              <a:gd name="T3" fmla="*/ 0 h 181"/>
              <a:gd name="T4" fmla="*/ 2147483647 w 1633"/>
              <a:gd name="T5" fmla="*/ 2147483647 h 181"/>
              <a:gd name="T6" fmla="*/ 0 60000 65536"/>
              <a:gd name="T7" fmla="*/ 0 60000 65536"/>
              <a:gd name="T8" fmla="*/ 0 60000 65536"/>
              <a:gd name="T9" fmla="*/ 0 w 1633"/>
              <a:gd name="T10" fmla="*/ 0 h 181"/>
              <a:gd name="T11" fmla="*/ 1633 w 1633"/>
              <a:gd name="T12" fmla="*/ 181 h 1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33" h="181">
                <a:moveTo>
                  <a:pt x="0" y="181"/>
                </a:moveTo>
                <a:cubicBezTo>
                  <a:pt x="245" y="90"/>
                  <a:pt x="490" y="0"/>
                  <a:pt x="762" y="0"/>
                </a:cubicBezTo>
                <a:cubicBezTo>
                  <a:pt x="1034" y="0"/>
                  <a:pt x="1333" y="90"/>
                  <a:pt x="1633" y="18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1513" name="Text Box 11"/>
          <p:cNvSpPr txBox="1">
            <a:spLocks noChangeArrowheads="1"/>
          </p:cNvSpPr>
          <p:nvPr/>
        </p:nvSpPr>
        <p:spPr bwMode="auto">
          <a:xfrm>
            <a:off x="4111625" y="1412875"/>
            <a:ext cx="1516063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Contributions</a:t>
            </a:r>
          </a:p>
        </p:txBody>
      </p:sp>
      <p:sp>
        <p:nvSpPr>
          <p:cNvPr id="21514" name="Text Box 12"/>
          <p:cNvSpPr txBox="1">
            <a:spLocks noChangeArrowheads="1"/>
          </p:cNvSpPr>
          <p:nvPr/>
        </p:nvSpPr>
        <p:spPr bwMode="auto">
          <a:xfrm>
            <a:off x="4110038" y="3659188"/>
            <a:ext cx="1468437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Convergence</a:t>
            </a:r>
          </a:p>
        </p:txBody>
      </p:sp>
      <p:sp>
        <p:nvSpPr>
          <p:cNvPr id="21515" name="Freeform 13"/>
          <p:cNvSpPr>
            <a:spLocks/>
          </p:cNvSpPr>
          <p:nvPr/>
        </p:nvSpPr>
        <p:spPr bwMode="auto">
          <a:xfrm>
            <a:off x="7740650" y="2220913"/>
            <a:ext cx="871538" cy="1035050"/>
          </a:xfrm>
          <a:custGeom>
            <a:avLst/>
            <a:gdLst>
              <a:gd name="T0" fmla="*/ 0 w 549"/>
              <a:gd name="T1" fmla="*/ 2147483647 h 573"/>
              <a:gd name="T2" fmla="*/ 2147483647 w 549"/>
              <a:gd name="T3" fmla="*/ 2147483647 h 573"/>
              <a:gd name="T4" fmla="*/ 2147483647 w 549"/>
              <a:gd name="T5" fmla="*/ 2147483647 h 573"/>
              <a:gd name="T6" fmla="*/ 2147483647 w 549"/>
              <a:gd name="T7" fmla="*/ 2147483647 h 573"/>
              <a:gd name="T8" fmla="*/ 0 60000 65536"/>
              <a:gd name="T9" fmla="*/ 0 60000 65536"/>
              <a:gd name="T10" fmla="*/ 0 60000 65536"/>
              <a:gd name="T11" fmla="*/ 0 60000 65536"/>
              <a:gd name="T12" fmla="*/ 0 w 549"/>
              <a:gd name="T13" fmla="*/ 0 h 573"/>
              <a:gd name="T14" fmla="*/ 549 w 549"/>
              <a:gd name="T15" fmla="*/ 573 h 5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49" h="573">
                <a:moveTo>
                  <a:pt x="0" y="72"/>
                </a:moveTo>
                <a:cubicBezTo>
                  <a:pt x="196" y="36"/>
                  <a:pt x="393" y="0"/>
                  <a:pt x="471" y="72"/>
                </a:cubicBezTo>
                <a:cubicBezTo>
                  <a:pt x="549" y="144"/>
                  <a:pt x="531" y="441"/>
                  <a:pt x="471" y="507"/>
                </a:cubicBezTo>
                <a:cubicBezTo>
                  <a:pt x="411" y="573"/>
                  <a:pt x="175" y="483"/>
                  <a:pt x="109" y="471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21516" name="Group 15"/>
          <p:cNvGrpSpPr>
            <a:grpSpLocks/>
          </p:cNvGrpSpPr>
          <p:nvPr/>
        </p:nvGrpSpPr>
        <p:grpSpPr bwMode="auto">
          <a:xfrm>
            <a:off x="884238" y="2046288"/>
            <a:ext cx="5184775" cy="1323975"/>
            <a:chOff x="412" y="1289"/>
            <a:chExt cx="3266" cy="834"/>
          </a:xfrm>
        </p:grpSpPr>
        <p:sp>
          <p:nvSpPr>
            <p:cNvPr id="21520" name="Oval 5"/>
            <p:cNvSpPr>
              <a:spLocks noChangeArrowheads="1"/>
            </p:cNvSpPr>
            <p:nvPr/>
          </p:nvSpPr>
          <p:spPr bwMode="auto">
            <a:xfrm>
              <a:off x="884" y="1289"/>
              <a:ext cx="1160" cy="834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algn="ctr"/>
              <a:r>
                <a:rPr lang="en-US"/>
                <a:t>Signatory </a:t>
              </a:r>
            </a:p>
            <a:p>
              <a:pPr algn="ctr"/>
              <a:r>
                <a:rPr lang="en-US"/>
                <a:t>Standard</a:t>
              </a:r>
            </a:p>
          </p:txBody>
        </p:sp>
        <p:sp>
          <p:nvSpPr>
            <p:cNvPr id="21521" name="Freeform 6"/>
            <p:cNvSpPr>
              <a:spLocks/>
            </p:cNvSpPr>
            <p:nvPr/>
          </p:nvSpPr>
          <p:spPr bwMode="auto">
            <a:xfrm rot="376671">
              <a:off x="1972" y="1465"/>
              <a:ext cx="1706" cy="181"/>
            </a:xfrm>
            <a:custGeom>
              <a:avLst/>
              <a:gdLst>
                <a:gd name="T0" fmla="*/ 0 w 1633"/>
                <a:gd name="T1" fmla="*/ 181 h 181"/>
                <a:gd name="T2" fmla="*/ 869 w 1633"/>
                <a:gd name="T3" fmla="*/ 0 h 181"/>
                <a:gd name="T4" fmla="*/ 1862 w 1633"/>
                <a:gd name="T5" fmla="*/ 181 h 181"/>
                <a:gd name="T6" fmla="*/ 0 60000 65536"/>
                <a:gd name="T7" fmla="*/ 0 60000 65536"/>
                <a:gd name="T8" fmla="*/ 0 60000 65536"/>
                <a:gd name="T9" fmla="*/ 0 w 1633"/>
                <a:gd name="T10" fmla="*/ 0 h 181"/>
                <a:gd name="T11" fmla="*/ 1633 w 1633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33" h="181">
                  <a:moveTo>
                    <a:pt x="0" y="181"/>
                  </a:moveTo>
                  <a:cubicBezTo>
                    <a:pt x="245" y="90"/>
                    <a:pt x="490" y="0"/>
                    <a:pt x="762" y="0"/>
                  </a:cubicBezTo>
                  <a:cubicBezTo>
                    <a:pt x="1034" y="0"/>
                    <a:pt x="1333" y="90"/>
                    <a:pt x="1633" y="181"/>
                  </a:cubicBez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2" name="Freeform 14"/>
            <p:cNvSpPr>
              <a:spLocks/>
            </p:cNvSpPr>
            <p:nvPr/>
          </p:nvSpPr>
          <p:spPr bwMode="auto">
            <a:xfrm flipH="1">
              <a:off x="412" y="1325"/>
              <a:ext cx="695" cy="652"/>
            </a:xfrm>
            <a:custGeom>
              <a:avLst/>
              <a:gdLst>
                <a:gd name="T0" fmla="*/ 0 w 549"/>
                <a:gd name="T1" fmla="*/ 106 h 573"/>
                <a:gd name="T2" fmla="*/ 955 w 549"/>
                <a:gd name="T3" fmla="*/ 106 h 573"/>
                <a:gd name="T4" fmla="*/ 955 w 549"/>
                <a:gd name="T5" fmla="*/ 748 h 573"/>
                <a:gd name="T6" fmla="*/ 222 w 549"/>
                <a:gd name="T7" fmla="*/ 694 h 5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9"/>
                <a:gd name="T13" fmla="*/ 0 h 573"/>
                <a:gd name="T14" fmla="*/ 549 w 549"/>
                <a:gd name="T15" fmla="*/ 573 h 5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9" h="573">
                  <a:moveTo>
                    <a:pt x="0" y="72"/>
                  </a:moveTo>
                  <a:cubicBezTo>
                    <a:pt x="196" y="36"/>
                    <a:pt x="393" y="0"/>
                    <a:pt x="471" y="72"/>
                  </a:cubicBezTo>
                  <a:cubicBezTo>
                    <a:pt x="549" y="144"/>
                    <a:pt x="531" y="441"/>
                    <a:pt x="471" y="507"/>
                  </a:cubicBezTo>
                  <a:cubicBezTo>
                    <a:pt x="411" y="573"/>
                    <a:pt x="175" y="483"/>
                    <a:pt x="109" y="47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7" name="Text Box 24"/>
          <p:cNvSpPr txBox="1">
            <a:spLocks noChangeArrowheads="1"/>
          </p:cNvSpPr>
          <p:nvPr/>
        </p:nvSpPr>
        <p:spPr bwMode="auto">
          <a:xfrm>
            <a:off x="908050" y="3127375"/>
            <a:ext cx="1458913" cy="5810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Own</a:t>
            </a:r>
          </a:p>
          <a:p>
            <a:r>
              <a:rPr lang="en-US"/>
              <a:t>Development</a:t>
            </a:r>
          </a:p>
        </p:txBody>
      </p:sp>
      <p:sp>
        <p:nvSpPr>
          <p:cNvPr id="21518" name="Text Box 25"/>
          <p:cNvSpPr txBox="1">
            <a:spLocks noChangeArrowheads="1"/>
          </p:cNvSpPr>
          <p:nvPr/>
        </p:nvSpPr>
        <p:spPr bwMode="auto">
          <a:xfrm>
            <a:off x="7567613" y="3313113"/>
            <a:ext cx="1458912" cy="5810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WA/SA/DA </a:t>
            </a:r>
          </a:p>
          <a:p>
            <a:pPr algn="ctr"/>
            <a:r>
              <a:rPr lang="en-US"/>
              <a:t>Development</a:t>
            </a:r>
          </a:p>
        </p:txBody>
      </p:sp>
      <p:sp>
        <p:nvSpPr>
          <p:cNvPr id="21519" name="Freeform 27"/>
          <p:cNvSpPr>
            <a:spLocks/>
          </p:cNvSpPr>
          <p:nvPr/>
        </p:nvSpPr>
        <p:spPr bwMode="auto">
          <a:xfrm rot="376671">
            <a:off x="3592513" y="1931988"/>
            <a:ext cx="2708275" cy="287337"/>
          </a:xfrm>
          <a:custGeom>
            <a:avLst/>
            <a:gdLst>
              <a:gd name="T0" fmla="*/ 0 w 1633"/>
              <a:gd name="T1" fmla="*/ 2147483647 h 181"/>
              <a:gd name="T2" fmla="*/ 2147483647 w 1633"/>
              <a:gd name="T3" fmla="*/ 0 h 181"/>
              <a:gd name="T4" fmla="*/ 2147483647 w 1633"/>
              <a:gd name="T5" fmla="*/ 2147483647 h 181"/>
              <a:gd name="T6" fmla="*/ 0 60000 65536"/>
              <a:gd name="T7" fmla="*/ 0 60000 65536"/>
              <a:gd name="T8" fmla="*/ 0 60000 65536"/>
              <a:gd name="T9" fmla="*/ 0 w 1633"/>
              <a:gd name="T10" fmla="*/ 0 h 181"/>
              <a:gd name="T11" fmla="*/ 1633 w 1633"/>
              <a:gd name="T12" fmla="*/ 181 h 1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33" h="181">
                <a:moveTo>
                  <a:pt x="0" y="181"/>
                </a:moveTo>
                <a:cubicBezTo>
                  <a:pt x="245" y="90"/>
                  <a:pt x="490" y="0"/>
                  <a:pt x="762" y="0"/>
                </a:cubicBezTo>
                <a:cubicBezTo>
                  <a:pt x="1034" y="0"/>
                  <a:pt x="1333" y="90"/>
                  <a:pt x="1633" y="18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17D38B-7D0A-49D9-BE59-2AAF143B0807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Implication of Substantial Equivalence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135000"/>
              </a:lnSpc>
              <a:buFontTx/>
              <a:buNone/>
            </a:pPr>
            <a:r>
              <a:rPr lang="en-GB" smtClean="0"/>
              <a:t>Assume that we have a programme that satisfies the Graduate Attributes exactly </a:t>
            </a:r>
          </a:p>
          <a:p>
            <a:pPr lvl="1" eaLnBrk="1" hangingPunct="1">
              <a:lnSpc>
                <a:spcPct val="25000"/>
              </a:lnSpc>
              <a:buFontTx/>
              <a:buNone/>
            </a:pPr>
            <a:endParaRPr lang="en-GB" b="1" smtClean="0"/>
          </a:p>
          <a:p>
            <a:pPr lvl="1" eaLnBrk="1" hangingPunct="1">
              <a:lnSpc>
                <a:spcPct val="135000"/>
              </a:lnSpc>
              <a:buFontTx/>
              <a:buNone/>
            </a:pPr>
            <a:r>
              <a:rPr lang="en-GB" b="1" smtClean="0"/>
              <a:t>To be substantially equivalent to the Graduate Attributes:</a:t>
            </a:r>
            <a:r>
              <a:rPr lang="en-GB" smtClean="0"/>
              <a:t> the programmes accredited by a signatory must produce graduates that would be equally prepared to progress to training and experience to achieve professional registration 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 txBox="1">
            <a:spLocks noGrp="1"/>
          </p:cNvSpPr>
          <p:nvPr/>
        </p:nvSpPr>
        <p:spPr bwMode="auto">
          <a:xfrm>
            <a:off x="7048500" y="630872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3A270B7-9B6D-416D-A303-9BADE38C8F38}" type="slidenum">
              <a:rPr lang="en-US">
                <a:latin typeface="Times New Roman" pitchFamily="18" charset="0"/>
              </a:rPr>
              <a:pPr algn="r"/>
              <a:t>24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Implication of Substantial Equivalence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55725"/>
            <a:ext cx="4289425" cy="4953000"/>
          </a:xfrm>
        </p:spPr>
        <p:txBody>
          <a:bodyPr/>
          <a:lstStyle/>
          <a:p>
            <a:pPr marL="0" indent="0" eaLnBrk="1" hangingPunct="1">
              <a:lnSpc>
                <a:spcPct val="135000"/>
              </a:lnSpc>
              <a:buFontTx/>
              <a:buNone/>
            </a:pPr>
            <a:r>
              <a:rPr lang="en-GB" sz="1800" smtClean="0"/>
              <a:t>Assume that we have a programme that satisfies the Graduate Attributes exactly (The reference programme)</a:t>
            </a:r>
          </a:p>
          <a:p>
            <a:pPr marL="820738" lvl="1" eaLnBrk="1" hangingPunct="1">
              <a:lnSpc>
                <a:spcPct val="25000"/>
              </a:lnSpc>
              <a:buFontTx/>
              <a:buNone/>
            </a:pPr>
            <a:endParaRPr lang="en-GB" sz="1800" b="1" smtClean="0"/>
          </a:p>
          <a:p>
            <a:pPr marL="0" indent="0" eaLnBrk="1" hangingPunct="1">
              <a:lnSpc>
                <a:spcPct val="135000"/>
              </a:lnSpc>
              <a:buFontTx/>
              <a:buNone/>
            </a:pPr>
            <a:r>
              <a:rPr lang="en-GB" sz="1800" b="1" smtClean="0"/>
              <a:t>To be substantially equivalent to the Graduate Attributes:</a:t>
            </a:r>
            <a:r>
              <a:rPr lang="en-GB" sz="1800" smtClean="0"/>
              <a:t> the programmes accredited by a signatory must produce graduates that would be equally prepared as graduates from the reference programme to progress to training and experience to achieve professional registration or recognition</a:t>
            </a:r>
            <a:endParaRPr lang="en-US" sz="1800" smtClean="0"/>
          </a:p>
        </p:txBody>
      </p:sp>
      <p:sp>
        <p:nvSpPr>
          <p:cNvPr id="23557" name="AutoShape 3"/>
          <p:cNvSpPr>
            <a:spLocks noChangeArrowheads="1"/>
          </p:cNvSpPr>
          <p:nvPr/>
        </p:nvSpPr>
        <p:spPr bwMode="auto">
          <a:xfrm rot="-5400000">
            <a:off x="4917281" y="4810919"/>
            <a:ext cx="1439863" cy="1209675"/>
          </a:xfrm>
          <a:prstGeom prst="chevron">
            <a:avLst>
              <a:gd name="adj" fmla="val 13650"/>
            </a:avLst>
          </a:prstGeom>
          <a:solidFill>
            <a:srgbClr val="FFFF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Signatory A</a:t>
            </a:r>
          </a:p>
          <a:p>
            <a:pPr algn="ctr" eaLnBrk="0" hangingPunct="0"/>
            <a:r>
              <a:rPr lang="en-US"/>
              <a:t>Accredited</a:t>
            </a:r>
          </a:p>
          <a:p>
            <a:pPr algn="ctr" eaLnBrk="0" hangingPunct="0"/>
            <a:r>
              <a:rPr lang="en-US"/>
              <a:t>Programme</a:t>
            </a:r>
          </a:p>
        </p:txBody>
      </p:sp>
      <p:sp>
        <p:nvSpPr>
          <p:cNvPr id="23558" name="AutoShape 4"/>
          <p:cNvSpPr>
            <a:spLocks noChangeArrowheads="1"/>
          </p:cNvSpPr>
          <p:nvPr/>
        </p:nvSpPr>
        <p:spPr bwMode="auto">
          <a:xfrm rot="-5400000">
            <a:off x="6126957" y="2853531"/>
            <a:ext cx="1671638" cy="1209675"/>
          </a:xfrm>
          <a:prstGeom prst="chevron">
            <a:avLst>
              <a:gd name="adj" fmla="val 16672"/>
            </a:avLst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Training </a:t>
            </a:r>
          </a:p>
          <a:p>
            <a:pPr algn="ctr" eaLnBrk="0" hangingPunct="0"/>
            <a:r>
              <a:rPr lang="en-US"/>
              <a:t>And</a:t>
            </a:r>
          </a:p>
          <a:p>
            <a:pPr algn="ctr" eaLnBrk="0" hangingPunct="0"/>
            <a:r>
              <a:rPr lang="en-US"/>
              <a:t>Experience</a:t>
            </a:r>
          </a:p>
        </p:txBody>
      </p:sp>
      <p:sp>
        <p:nvSpPr>
          <p:cNvPr id="23559" name="AutoShape 5"/>
          <p:cNvSpPr>
            <a:spLocks noChangeArrowheads="1"/>
          </p:cNvSpPr>
          <p:nvPr/>
        </p:nvSpPr>
        <p:spPr bwMode="auto">
          <a:xfrm rot="-5400000">
            <a:off x="6069807" y="1354931"/>
            <a:ext cx="1785938" cy="1209675"/>
          </a:xfrm>
          <a:prstGeom prst="chevron">
            <a:avLst>
              <a:gd name="adj" fmla="val 10909"/>
            </a:avLst>
          </a:prstGeom>
          <a:solidFill>
            <a:srgbClr val="00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Practice</a:t>
            </a:r>
          </a:p>
        </p:txBody>
      </p:sp>
      <p:grpSp>
        <p:nvGrpSpPr>
          <p:cNvPr id="23560" name="Group 40"/>
          <p:cNvGrpSpPr>
            <a:grpSpLocks/>
          </p:cNvGrpSpPr>
          <p:nvPr/>
        </p:nvGrpSpPr>
        <p:grpSpPr bwMode="auto">
          <a:xfrm>
            <a:off x="6588125" y="2392363"/>
            <a:ext cx="230188" cy="574675"/>
            <a:chOff x="4549" y="2088"/>
            <a:chExt cx="145" cy="362"/>
          </a:xfrm>
        </p:grpSpPr>
        <p:sp>
          <p:nvSpPr>
            <p:cNvPr id="23602" name="Oval 7"/>
            <p:cNvSpPr>
              <a:spLocks noChangeArrowheads="1"/>
            </p:cNvSpPr>
            <p:nvPr/>
          </p:nvSpPr>
          <p:spPr bwMode="auto">
            <a:xfrm>
              <a:off x="4585" y="2088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3" name="Line 8"/>
            <p:cNvSpPr>
              <a:spLocks noChangeShapeType="1"/>
            </p:cNvSpPr>
            <p:nvPr/>
          </p:nvSpPr>
          <p:spPr bwMode="auto">
            <a:xfrm>
              <a:off x="4621" y="2148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4" name="Line 9"/>
            <p:cNvSpPr>
              <a:spLocks noChangeShapeType="1"/>
            </p:cNvSpPr>
            <p:nvPr/>
          </p:nvSpPr>
          <p:spPr bwMode="auto">
            <a:xfrm>
              <a:off x="4621" y="2299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5" name="Line 10"/>
            <p:cNvSpPr>
              <a:spLocks noChangeShapeType="1"/>
            </p:cNvSpPr>
            <p:nvPr/>
          </p:nvSpPr>
          <p:spPr bwMode="auto">
            <a:xfrm flipH="1">
              <a:off x="4549" y="2299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6" name="Line 11"/>
            <p:cNvSpPr>
              <a:spLocks noChangeShapeType="1"/>
            </p:cNvSpPr>
            <p:nvPr/>
          </p:nvSpPr>
          <p:spPr bwMode="auto">
            <a:xfrm>
              <a:off x="4621" y="2178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7" name="Line 12"/>
            <p:cNvSpPr>
              <a:spLocks noChangeShapeType="1"/>
            </p:cNvSpPr>
            <p:nvPr/>
          </p:nvSpPr>
          <p:spPr bwMode="auto">
            <a:xfrm flipH="1">
              <a:off x="4549" y="2178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1" name="Group 39"/>
          <p:cNvGrpSpPr>
            <a:grpSpLocks/>
          </p:cNvGrpSpPr>
          <p:nvPr/>
        </p:nvGrpSpPr>
        <p:grpSpPr bwMode="auto">
          <a:xfrm>
            <a:off x="6588125" y="1182688"/>
            <a:ext cx="230188" cy="574675"/>
            <a:chOff x="4549" y="891"/>
            <a:chExt cx="145" cy="362"/>
          </a:xfrm>
        </p:grpSpPr>
        <p:sp>
          <p:nvSpPr>
            <p:cNvPr id="23596" name="Oval 14"/>
            <p:cNvSpPr>
              <a:spLocks noChangeArrowheads="1"/>
            </p:cNvSpPr>
            <p:nvPr/>
          </p:nvSpPr>
          <p:spPr bwMode="auto">
            <a:xfrm>
              <a:off x="4585" y="891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7" name="Line 15"/>
            <p:cNvSpPr>
              <a:spLocks noChangeShapeType="1"/>
            </p:cNvSpPr>
            <p:nvPr/>
          </p:nvSpPr>
          <p:spPr bwMode="auto">
            <a:xfrm>
              <a:off x="4621" y="951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8" name="Line 16"/>
            <p:cNvSpPr>
              <a:spLocks noChangeShapeType="1"/>
            </p:cNvSpPr>
            <p:nvPr/>
          </p:nvSpPr>
          <p:spPr bwMode="auto">
            <a:xfrm>
              <a:off x="4621" y="1102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9" name="Line 17"/>
            <p:cNvSpPr>
              <a:spLocks noChangeShapeType="1"/>
            </p:cNvSpPr>
            <p:nvPr/>
          </p:nvSpPr>
          <p:spPr bwMode="auto">
            <a:xfrm flipH="1">
              <a:off x="4549" y="1102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0" name="Line 18"/>
            <p:cNvSpPr>
              <a:spLocks noChangeShapeType="1"/>
            </p:cNvSpPr>
            <p:nvPr/>
          </p:nvSpPr>
          <p:spPr bwMode="auto">
            <a:xfrm>
              <a:off x="4621" y="981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1" name="Line 19"/>
            <p:cNvSpPr>
              <a:spLocks noChangeShapeType="1"/>
            </p:cNvSpPr>
            <p:nvPr/>
          </p:nvSpPr>
          <p:spPr bwMode="auto">
            <a:xfrm flipH="1">
              <a:off x="4549" y="981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2" name="Group 43"/>
          <p:cNvGrpSpPr>
            <a:grpSpLocks/>
          </p:cNvGrpSpPr>
          <p:nvPr/>
        </p:nvGrpSpPr>
        <p:grpSpPr bwMode="auto">
          <a:xfrm>
            <a:off x="5781675" y="3889375"/>
            <a:ext cx="230188" cy="574675"/>
            <a:chOff x="3860" y="2849"/>
            <a:chExt cx="145" cy="362"/>
          </a:xfrm>
        </p:grpSpPr>
        <p:sp>
          <p:nvSpPr>
            <p:cNvPr id="23590" name="Oval 21"/>
            <p:cNvSpPr>
              <a:spLocks noChangeArrowheads="1"/>
            </p:cNvSpPr>
            <p:nvPr/>
          </p:nvSpPr>
          <p:spPr bwMode="auto">
            <a:xfrm>
              <a:off x="3896" y="2849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r"/>
              <a:endParaRPr lang="en-US"/>
            </a:p>
          </p:txBody>
        </p:sp>
        <p:sp>
          <p:nvSpPr>
            <p:cNvPr id="23591" name="Line 22"/>
            <p:cNvSpPr>
              <a:spLocks noChangeShapeType="1"/>
            </p:cNvSpPr>
            <p:nvPr/>
          </p:nvSpPr>
          <p:spPr bwMode="auto">
            <a:xfrm>
              <a:off x="3932" y="2909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2" name="Line 23"/>
            <p:cNvSpPr>
              <a:spLocks noChangeShapeType="1"/>
            </p:cNvSpPr>
            <p:nvPr/>
          </p:nvSpPr>
          <p:spPr bwMode="auto">
            <a:xfrm>
              <a:off x="3932" y="3060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3" name="Line 24"/>
            <p:cNvSpPr>
              <a:spLocks noChangeShapeType="1"/>
            </p:cNvSpPr>
            <p:nvPr/>
          </p:nvSpPr>
          <p:spPr bwMode="auto">
            <a:xfrm flipH="1">
              <a:off x="3860" y="3060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4" name="Line 25"/>
            <p:cNvSpPr>
              <a:spLocks noChangeShapeType="1"/>
            </p:cNvSpPr>
            <p:nvPr/>
          </p:nvSpPr>
          <p:spPr bwMode="auto">
            <a:xfrm>
              <a:off x="3932" y="2939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5" name="Line 26"/>
            <p:cNvSpPr>
              <a:spLocks noChangeShapeType="1"/>
            </p:cNvSpPr>
            <p:nvPr/>
          </p:nvSpPr>
          <p:spPr bwMode="auto">
            <a:xfrm flipH="1">
              <a:off x="3860" y="2939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3" name="Line 34"/>
          <p:cNvSpPr>
            <a:spLocks noChangeShapeType="1"/>
          </p:cNvSpPr>
          <p:nvPr/>
        </p:nvSpPr>
        <p:spPr bwMode="auto">
          <a:xfrm flipV="1">
            <a:off x="5665788" y="4292600"/>
            <a:ext cx="635000" cy="4032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35"/>
          <p:cNvSpPr>
            <a:spLocks noChangeShapeType="1"/>
          </p:cNvSpPr>
          <p:nvPr/>
        </p:nvSpPr>
        <p:spPr bwMode="auto">
          <a:xfrm flipV="1">
            <a:off x="6932613" y="2909888"/>
            <a:ext cx="0" cy="3460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AutoShape 3"/>
          <p:cNvSpPr>
            <a:spLocks noChangeArrowheads="1"/>
          </p:cNvSpPr>
          <p:nvPr/>
        </p:nvSpPr>
        <p:spPr bwMode="auto">
          <a:xfrm rot="-5400000">
            <a:off x="7452519" y="4810919"/>
            <a:ext cx="1439863" cy="1209675"/>
          </a:xfrm>
          <a:prstGeom prst="chevron">
            <a:avLst>
              <a:gd name="adj" fmla="val 13650"/>
            </a:avLst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Reference </a:t>
            </a:r>
          </a:p>
          <a:p>
            <a:pPr algn="ctr" eaLnBrk="0" hangingPunct="0"/>
            <a:r>
              <a:rPr lang="en-US"/>
              <a:t>Programme</a:t>
            </a:r>
          </a:p>
        </p:txBody>
      </p:sp>
      <p:grpSp>
        <p:nvGrpSpPr>
          <p:cNvPr id="23566" name="Group 45"/>
          <p:cNvGrpSpPr>
            <a:grpSpLocks/>
          </p:cNvGrpSpPr>
          <p:nvPr/>
        </p:nvGrpSpPr>
        <p:grpSpPr bwMode="auto">
          <a:xfrm>
            <a:off x="7854950" y="3889375"/>
            <a:ext cx="230188" cy="574675"/>
            <a:chOff x="3860" y="2849"/>
            <a:chExt cx="145" cy="362"/>
          </a:xfrm>
        </p:grpSpPr>
        <p:sp>
          <p:nvSpPr>
            <p:cNvPr id="23584" name="Oval 21"/>
            <p:cNvSpPr>
              <a:spLocks noChangeArrowheads="1"/>
            </p:cNvSpPr>
            <p:nvPr/>
          </p:nvSpPr>
          <p:spPr bwMode="auto">
            <a:xfrm>
              <a:off x="3896" y="2849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r"/>
              <a:endParaRPr lang="en-US"/>
            </a:p>
          </p:txBody>
        </p:sp>
        <p:sp>
          <p:nvSpPr>
            <p:cNvPr id="23585" name="Line 22"/>
            <p:cNvSpPr>
              <a:spLocks noChangeShapeType="1"/>
            </p:cNvSpPr>
            <p:nvPr/>
          </p:nvSpPr>
          <p:spPr bwMode="auto">
            <a:xfrm>
              <a:off x="3932" y="2909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Line 23"/>
            <p:cNvSpPr>
              <a:spLocks noChangeShapeType="1"/>
            </p:cNvSpPr>
            <p:nvPr/>
          </p:nvSpPr>
          <p:spPr bwMode="auto">
            <a:xfrm>
              <a:off x="3932" y="3060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Line 24"/>
            <p:cNvSpPr>
              <a:spLocks noChangeShapeType="1"/>
            </p:cNvSpPr>
            <p:nvPr/>
          </p:nvSpPr>
          <p:spPr bwMode="auto">
            <a:xfrm flipH="1">
              <a:off x="3860" y="3060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8" name="Line 25"/>
            <p:cNvSpPr>
              <a:spLocks noChangeShapeType="1"/>
            </p:cNvSpPr>
            <p:nvPr/>
          </p:nvSpPr>
          <p:spPr bwMode="auto">
            <a:xfrm>
              <a:off x="3932" y="2939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9" name="Line 26"/>
            <p:cNvSpPr>
              <a:spLocks noChangeShapeType="1"/>
            </p:cNvSpPr>
            <p:nvPr/>
          </p:nvSpPr>
          <p:spPr bwMode="auto">
            <a:xfrm flipH="1">
              <a:off x="3860" y="2939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7" name="Line 34"/>
          <p:cNvSpPr>
            <a:spLocks noChangeShapeType="1"/>
          </p:cNvSpPr>
          <p:nvPr/>
        </p:nvSpPr>
        <p:spPr bwMode="auto">
          <a:xfrm flipH="1" flipV="1">
            <a:off x="7567613" y="4292600"/>
            <a:ext cx="576262" cy="4032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3568" name="Line 20"/>
          <p:cNvSpPr>
            <a:spLocks noChangeShapeType="1"/>
          </p:cNvSpPr>
          <p:nvPr/>
        </p:nvSpPr>
        <p:spPr bwMode="auto">
          <a:xfrm flipH="1" flipV="1">
            <a:off x="6300788" y="5387975"/>
            <a:ext cx="12096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3569" name="TextBox 41"/>
          <p:cNvSpPr txBox="1">
            <a:spLocks noChangeArrowheads="1"/>
          </p:cNvSpPr>
          <p:nvPr/>
        </p:nvSpPr>
        <p:spPr bwMode="auto">
          <a:xfrm>
            <a:off x="6242050" y="4754563"/>
            <a:ext cx="1381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Substantial</a:t>
            </a:r>
          </a:p>
          <a:p>
            <a:pPr algn="ctr"/>
            <a:r>
              <a:rPr lang="en-US"/>
              <a:t>Equivalence</a:t>
            </a:r>
          </a:p>
        </p:txBody>
      </p:sp>
      <p:grpSp>
        <p:nvGrpSpPr>
          <p:cNvPr id="23570" name="Group 40"/>
          <p:cNvGrpSpPr>
            <a:grpSpLocks/>
          </p:cNvGrpSpPr>
          <p:nvPr/>
        </p:nvGrpSpPr>
        <p:grpSpPr bwMode="auto">
          <a:xfrm>
            <a:off x="7048500" y="2392363"/>
            <a:ext cx="230188" cy="574675"/>
            <a:chOff x="4549" y="2088"/>
            <a:chExt cx="145" cy="362"/>
          </a:xfrm>
        </p:grpSpPr>
        <p:sp>
          <p:nvSpPr>
            <p:cNvPr id="23578" name="Oval 7"/>
            <p:cNvSpPr>
              <a:spLocks noChangeArrowheads="1"/>
            </p:cNvSpPr>
            <p:nvPr/>
          </p:nvSpPr>
          <p:spPr bwMode="auto">
            <a:xfrm>
              <a:off x="4585" y="2088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9" name="Line 8"/>
            <p:cNvSpPr>
              <a:spLocks noChangeShapeType="1"/>
            </p:cNvSpPr>
            <p:nvPr/>
          </p:nvSpPr>
          <p:spPr bwMode="auto">
            <a:xfrm>
              <a:off x="4621" y="2148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0" name="Line 9"/>
            <p:cNvSpPr>
              <a:spLocks noChangeShapeType="1"/>
            </p:cNvSpPr>
            <p:nvPr/>
          </p:nvSpPr>
          <p:spPr bwMode="auto">
            <a:xfrm>
              <a:off x="4621" y="2299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Line 10"/>
            <p:cNvSpPr>
              <a:spLocks noChangeShapeType="1"/>
            </p:cNvSpPr>
            <p:nvPr/>
          </p:nvSpPr>
          <p:spPr bwMode="auto">
            <a:xfrm flipH="1">
              <a:off x="4549" y="2299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Line 11"/>
            <p:cNvSpPr>
              <a:spLocks noChangeShapeType="1"/>
            </p:cNvSpPr>
            <p:nvPr/>
          </p:nvSpPr>
          <p:spPr bwMode="auto">
            <a:xfrm>
              <a:off x="4621" y="2178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Line 12"/>
            <p:cNvSpPr>
              <a:spLocks noChangeShapeType="1"/>
            </p:cNvSpPr>
            <p:nvPr/>
          </p:nvSpPr>
          <p:spPr bwMode="auto">
            <a:xfrm flipH="1">
              <a:off x="4549" y="2178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71" name="Group 39"/>
          <p:cNvGrpSpPr>
            <a:grpSpLocks/>
          </p:cNvGrpSpPr>
          <p:nvPr/>
        </p:nvGrpSpPr>
        <p:grpSpPr bwMode="auto">
          <a:xfrm>
            <a:off x="7107238" y="1182688"/>
            <a:ext cx="230187" cy="574675"/>
            <a:chOff x="4549" y="891"/>
            <a:chExt cx="145" cy="362"/>
          </a:xfrm>
        </p:grpSpPr>
        <p:sp>
          <p:nvSpPr>
            <p:cNvPr id="23572" name="Oval 14"/>
            <p:cNvSpPr>
              <a:spLocks noChangeArrowheads="1"/>
            </p:cNvSpPr>
            <p:nvPr/>
          </p:nvSpPr>
          <p:spPr bwMode="auto">
            <a:xfrm>
              <a:off x="4585" y="891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Line 15"/>
            <p:cNvSpPr>
              <a:spLocks noChangeShapeType="1"/>
            </p:cNvSpPr>
            <p:nvPr/>
          </p:nvSpPr>
          <p:spPr bwMode="auto">
            <a:xfrm>
              <a:off x="4621" y="951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Line 16"/>
            <p:cNvSpPr>
              <a:spLocks noChangeShapeType="1"/>
            </p:cNvSpPr>
            <p:nvPr/>
          </p:nvSpPr>
          <p:spPr bwMode="auto">
            <a:xfrm>
              <a:off x="4621" y="1102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Line 17"/>
            <p:cNvSpPr>
              <a:spLocks noChangeShapeType="1"/>
            </p:cNvSpPr>
            <p:nvPr/>
          </p:nvSpPr>
          <p:spPr bwMode="auto">
            <a:xfrm flipH="1">
              <a:off x="4549" y="1102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Line 18"/>
            <p:cNvSpPr>
              <a:spLocks noChangeShapeType="1"/>
            </p:cNvSpPr>
            <p:nvPr/>
          </p:nvSpPr>
          <p:spPr bwMode="auto">
            <a:xfrm>
              <a:off x="4621" y="981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Line 19"/>
            <p:cNvSpPr>
              <a:spLocks noChangeShapeType="1"/>
            </p:cNvSpPr>
            <p:nvPr/>
          </p:nvSpPr>
          <p:spPr bwMode="auto">
            <a:xfrm flipH="1">
              <a:off x="4549" y="981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90E57A-49E8-4FF7-B106-ED987BF21245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Old Method of Judging Substantial Equivalence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55725"/>
            <a:ext cx="3829050" cy="4953000"/>
          </a:xfrm>
        </p:spPr>
        <p:txBody>
          <a:bodyPr/>
          <a:lstStyle/>
          <a:p>
            <a:pPr marL="0" indent="0" eaLnBrk="1" hangingPunct="1">
              <a:buFontTx/>
              <a:buNone/>
              <a:tabLst>
                <a:tab pos="444500" algn="l"/>
              </a:tabLst>
            </a:pPr>
            <a:r>
              <a:rPr lang="en-US" sz="2000" b="1" smtClean="0"/>
              <a:t>2007-2011 Rules and Procedures</a:t>
            </a:r>
          </a:p>
          <a:p>
            <a:pPr marL="0" indent="0" eaLnBrk="1" hangingPunct="1">
              <a:buFontTx/>
              <a:buNone/>
              <a:tabLst>
                <a:tab pos="444500" algn="l"/>
              </a:tabLst>
            </a:pPr>
            <a:r>
              <a:rPr lang="en-US" sz="2000" b="1" smtClean="0"/>
              <a:t>5.3.3. </a:t>
            </a:r>
            <a:r>
              <a:rPr lang="en-US" sz="2000" smtClean="0"/>
              <a:t>The Final Report shall include: ….</a:t>
            </a:r>
          </a:p>
          <a:p>
            <a:pPr marL="444500" lvl="1" indent="-265113" eaLnBrk="1" hangingPunct="1">
              <a:buFontTx/>
              <a:buNone/>
              <a:tabLst>
                <a:tab pos="444500" algn="l"/>
              </a:tabLst>
            </a:pPr>
            <a:r>
              <a:rPr lang="en-US" sz="2000" smtClean="0"/>
              <a:t>g. A statement as to whether the standard of the graduates of accredited/ recognised programs are substantially equivalent to graduates of other Accord signatories.</a:t>
            </a:r>
          </a:p>
        </p:txBody>
      </p:sp>
      <p:sp>
        <p:nvSpPr>
          <p:cNvPr id="24581" name="Oval 6"/>
          <p:cNvSpPr>
            <a:spLocks noChangeArrowheads="1"/>
          </p:cNvSpPr>
          <p:nvPr/>
        </p:nvSpPr>
        <p:spPr bwMode="auto">
          <a:xfrm>
            <a:off x="6530975" y="1182688"/>
            <a:ext cx="576263" cy="576262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S1</a:t>
            </a:r>
          </a:p>
        </p:txBody>
      </p:sp>
      <p:sp>
        <p:nvSpPr>
          <p:cNvPr id="24582" name="Oval 11"/>
          <p:cNvSpPr>
            <a:spLocks noChangeArrowheads="1"/>
          </p:cNvSpPr>
          <p:nvPr/>
        </p:nvSpPr>
        <p:spPr bwMode="auto">
          <a:xfrm>
            <a:off x="6473825" y="4984750"/>
            <a:ext cx="576263" cy="576263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S7</a:t>
            </a:r>
          </a:p>
        </p:txBody>
      </p:sp>
      <p:sp>
        <p:nvSpPr>
          <p:cNvPr id="24583" name="Oval 8"/>
          <p:cNvSpPr>
            <a:spLocks noChangeArrowheads="1"/>
          </p:cNvSpPr>
          <p:nvPr/>
        </p:nvSpPr>
        <p:spPr bwMode="auto">
          <a:xfrm>
            <a:off x="4398963" y="2968625"/>
            <a:ext cx="576262" cy="576263"/>
          </a:xfrm>
          <a:prstGeom prst="ellipse">
            <a:avLst/>
          </a:prstGeom>
          <a:solidFill>
            <a:srgbClr val="FF9933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S10</a:t>
            </a:r>
          </a:p>
        </p:txBody>
      </p:sp>
      <p:sp>
        <p:nvSpPr>
          <p:cNvPr id="24584" name="Oval 9"/>
          <p:cNvSpPr>
            <a:spLocks noChangeArrowheads="1"/>
          </p:cNvSpPr>
          <p:nvPr/>
        </p:nvSpPr>
        <p:spPr bwMode="auto">
          <a:xfrm>
            <a:off x="5378450" y="1470025"/>
            <a:ext cx="576263" cy="576263"/>
          </a:xfrm>
          <a:prstGeom prst="ellipse">
            <a:avLst/>
          </a:prstGeom>
          <a:solidFill>
            <a:srgbClr val="FF9933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S12</a:t>
            </a:r>
          </a:p>
        </p:txBody>
      </p:sp>
      <p:sp>
        <p:nvSpPr>
          <p:cNvPr id="24585" name="Oval 10"/>
          <p:cNvSpPr>
            <a:spLocks noChangeArrowheads="1"/>
          </p:cNvSpPr>
          <p:nvPr/>
        </p:nvSpPr>
        <p:spPr bwMode="auto">
          <a:xfrm>
            <a:off x="4687888" y="2103438"/>
            <a:ext cx="576262" cy="576262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S11</a:t>
            </a:r>
          </a:p>
        </p:txBody>
      </p:sp>
      <p:sp>
        <p:nvSpPr>
          <p:cNvPr id="24586" name="Oval 12"/>
          <p:cNvSpPr>
            <a:spLocks noChangeArrowheads="1"/>
          </p:cNvSpPr>
          <p:nvPr/>
        </p:nvSpPr>
        <p:spPr bwMode="auto">
          <a:xfrm>
            <a:off x="4687888" y="3948113"/>
            <a:ext cx="576262" cy="576262"/>
          </a:xfrm>
          <a:prstGeom prst="ellipse">
            <a:avLst/>
          </a:prstGeom>
          <a:solidFill>
            <a:srgbClr val="FF9933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S9</a:t>
            </a:r>
          </a:p>
        </p:txBody>
      </p:sp>
      <p:sp>
        <p:nvSpPr>
          <p:cNvPr id="24587" name="Oval 13"/>
          <p:cNvSpPr>
            <a:spLocks noChangeArrowheads="1"/>
          </p:cNvSpPr>
          <p:nvPr/>
        </p:nvSpPr>
        <p:spPr bwMode="auto">
          <a:xfrm>
            <a:off x="5378450" y="4695825"/>
            <a:ext cx="576263" cy="576263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S8</a:t>
            </a:r>
          </a:p>
        </p:txBody>
      </p:sp>
      <p:sp>
        <p:nvSpPr>
          <p:cNvPr id="24588" name="Oval 16"/>
          <p:cNvSpPr>
            <a:spLocks noChangeArrowheads="1"/>
          </p:cNvSpPr>
          <p:nvPr/>
        </p:nvSpPr>
        <p:spPr bwMode="auto">
          <a:xfrm flipH="1">
            <a:off x="8431213" y="3084513"/>
            <a:ext cx="576262" cy="576262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S4</a:t>
            </a:r>
          </a:p>
        </p:txBody>
      </p:sp>
      <p:sp>
        <p:nvSpPr>
          <p:cNvPr id="24589" name="Oval 17"/>
          <p:cNvSpPr>
            <a:spLocks noChangeArrowheads="1"/>
          </p:cNvSpPr>
          <p:nvPr/>
        </p:nvSpPr>
        <p:spPr bwMode="auto">
          <a:xfrm flipH="1">
            <a:off x="7451725" y="1585913"/>
            <a:ext cx="576263" cy="576262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S2</a:t>
            </a:r>
          </a:p>
        </p:txBody>
      </p:sp>
      <p:sp>
        <p:nvSpPr>
          <p:cNvPr id="24590" name="Oval 18"/>
          <p:cNvSpPr>
            <a:spLocks noChangeArrowheads="1"/>
          </p:cNvSpPr>
          <p:nvPr/>
        </p:nvSpPr>
        <p:spPr bwMode="auto">
          <a:xfrm flipH="1">
            <a:off x="8142288" y="2219325"/>
            <a:ext cx="576262" cy="576263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S3</a:t>
            </a:r>
          </a:p>
        </p:txBody>
      </p:sp>
      <p:sp>
        <p:nvSpPr>
          <p:cNvPr id="24591" name="Oval 19"/>
          <p:cNvSpPr>
            <a:spLocks noChangeArrowheads="1"/>
          </p:cNvSpPr>
          <p:nvPr/>
        </p:nvSpPr>
        <p:spPr bwMode="auto">
          <a:xfrm flipH="1">
            <a:off x="8142288" y="4064000"/>
            <a:ext cx="576262" cy="576263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S5</a:t>
            </a:r>
          </a:p>
        </p:txBody>
      </p:sp>
      <p:sp>
        <p:nvSpPr>
          <p:cNvPr id="24592" name="Oval 20"/>
          <p:cNvSpPr>
            <a:spLocks noChangeArrowheads="1"/>
          </p:cNvSpPr>
          <p:nvPr/>
        </p:nvSpPr>
        <p:spPr bwMode="auto">
          <a:xfrm flipH="1">
            <a:off x="7451725" y="4811713"/>
            <a:ext cx="576263" cy="576262"/>
          </a:xfrm>
          <a:prstGeom prst="ellipse">
            <a:avLst/>
          </a:prstGeom>
          <a:solidFill>
            <a:srgbClr val="66FFCC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S6</a:t>
            </a:r>
          </a:p>
        </p:txBody>
      </p:sp>
      <p:sp>
        <p:nvSpPr>
          <p:cNvPr id="24593" name="Line 21"/>
          <p:cNvSpPr>
            <a:spLocks noChangeShapeType="1"/>
          </p:cNvSpPr>
          <p:nvPr/>
        </p:nvSpPr>
        <p:spPr bwMode="auto">
          <a:xfrm>
            <a:off x="5838825" y="1989138"/>
            <a:ext cx="1901825" cy="2822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94" name="Line 22"/>
          <p:cNvSpPr>
            <a:spLocks noChangeShapeType="1"/>
          </p:cNvSpPr>
          <p:nvPr/>
        </p:nvSpPr>
        <p:spPr bwMode="auto">
          <a:xfrm>
            <a:off x="4975225" y="3313113"/>
            <a:ext cx="2649538" cy="155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95" name="Line 23"/>
          <p:cNvSpPr>
            <a:spLocks noChangeShapeType="1"/>
          </p:cNvSpPr>
          <p:nvPr/>
        </p:nvSpPr>
        <p:spPr bwMode="auto">
          <a:xfrm>
            <a:off x="5262563" y="4292600"/>
            <a:ext cx="2247900" cy="692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96" name="Text Box 24"/>
          <p:cNvSpPr txBox="1">
            <a:spLocks noChangeArrowheads="1"/>
          </p:cNvSpPr>
          <p:nvPr/>
        </p:nvSpPr>
        <p:spPr bwMode="auto">
          <a:xfrm>
            <a:off x="7280275" y="5387975"/>
            <a:ext cx="1120775" cy="5810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Reviewed</a:t>
            </a:r>
          </a:p>
          <a:p>
            <a:r>
              <a:rPr lang="en-US"/>
              <a:t>Signatory</a:t>
            </a:r>
          </a:p>
        </p:txBody>
      </p:sp>
      <p:sp>
        <p:nvSpPr>
          <p:cNvPr id="24597" name="Text Box 25"/>
          <p:cNvSpPr txBox="1">
            <a:spLocks noChangeArrowheads="1"/>
          </p:cNvSpPr>
          <p:nvPr/>
        </p:nvSpPr>
        <p:spPr bwMode="auto">
          <a:xfrm>
            <a:off x="5056188" y="1111250"/>
            <a:ext cx="1076325" cy="3365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Reviewer</a:t>
            </a:r>
          </a:p>
        </p:txBody>
      </p:sp>
      <p:sp>
        <p:nvSpPr>
          <p:cNvPr id="24598" name="Text Box 26"/>
          <p:cNvSpPr txBox="1">
            <a:spLocks noChangeArrowheads="1"/>
          </p:cNvSpPr>
          <p:nvPr/>
        </p:nvSpPr>
        <p:spPr bwMode="auto">
          <a:xfrm>
            <a:off x="4168775" y="2679700"/>
            <a:ext cx="1076325" cy="3365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Reviewer</a:t>
            </a:r>
          </a:p>
        </p:txBody>
      </p:sp>
      <p:sp>
        <p:nvSpPr>
          <p:cNvPr id="24599" name="Text Box 27"/>
          <p:cNvSpPr txBox="1">
            <a:spLocks noChangeArrowheads="1"/>
          </p:cNvSpPr>
          <p:nvPr/>
        </p:nvSpPr>
        <p:spPr bwMode="auto">
          <a:xfrm>
            <a:off x="4456113" y="3602038"/>
            <a:ext cx="1076325" cy="3365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Reviewer</a:t>
            </a:r>
          </a:p>
        </p:txBody>
      </p:sp>
      <p:sp>
        <p:nvSpPr>
          <p:cNvPr id="24600" name="AutoShape 28"/>
          <p:cNvSpPr>
            <a:spLocks noChangeArrowheads="1"/>
          </p:cNvSpPr>
          <p:nvPr/>
        </p:nvSpPr>
        <p:spPr bwMode="auto">
          <a:xfrm>
            <a:off x="5494338" y="2679700"/>
            <a:ext cx="1843087" cy="922338"/>
          </a:xfrm>
          <a:prstGeom prst="wedgeRectCallout">
            <a:avLst>
              <a:gd name="adj1" fmla="val -79287"/>
              <a:gd name="adj2" fmla="val 11616"/>
            </a:avLst>
          </a:prstGeom>
          <a:solidFill>
            <a:srgbClr val="FFFF99">
              <a:alpha val="65097"/>
            </a:srgbClr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pPr algn="ctr"/>
            <a:r>
              <a:rPr lang="en-US">
                <a:latin typeface="Arial Narrow" pitchFamily="34" charset="0"/>
              </a:rPr>
              <a:t>Are S6’s standards substantially equivalent to mine?</a:t>
            </a:r>
          </a:p>
        </p:txBody>
      </p:sp>
      <p:sp>
        <p:nvSpPr>
          <p:cNvPr id="24601" name="AutoShape 29"/>
          <p:cNvSpPr>
            <a:spLocks noChangeArrowheads="1"/>
          </p:cNvSpPr>
          <p:nvPr/>
        </p:nvSpPr>
        <p:spPr bwMode="auto">
          <a:xfrm>
            <a:off x="6300788" y="2046288"/>
            <a:ext cx="1325562" cy="461962"/>
          </a:xfrm>
          <a:prstGeom prst="wedgeRectCallout">
            <a:avLst>
              <a:gd name="adj1" fmla="val -79819"/>
              <a:gd name="adj2" fmla="val -117352"/>
            </a:avLst>
          </a:prstGeom>
          <a:solidFill>
            <a:srgbClr val="FFFF99">
              <a:alpha val="65097"/>
            </a:srgbClr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algn="ctr"/>
            <a:r>
              <a:rPr lang="en-US">
                <a:latin typeface="Arial Narrow" pitchFamily="34" charset="0"/>
              </a:rPr>
              <a:t> …. and mine?</a:t>
            </a:r>
          </a:p>
        </p:txBody>
      </p:sp>
      <p:sp>
        <p:nvSpPr>
          <p:cNvPr id="24602" name="AutoShape 30"/>
          <p:cNvSpPr>
            <a:spLocks noChangeArrowheads="1"/>
          </p:cNvSpPr>
          <p:nvPr/>
        </p:nvSpPr>
        <p:spPr bwMode="auto">
          <a:xfrm>
            <a:off x="5897563" y="4005263"/>
            <a:ext cx="1325562" cy="461962"/>
          </a:xfrm>
          <a:prstGeom prst="wedgeRectCallout">
            <a:avLst>
              <a:gd name="adj1" fmla="val -98981"/>
              <a:gd name="adj2" fmla="val -15634"/>
            </a:avLst>
          </a:prstGeom>
          <a:solidFill>
            <a:srgbClr val="FFFF99">
              <a:alpha val="65097"/>
            </a:srgbClr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algn="ctr"/>
            <a:r>
              <a:rPr lang="en-US">
                <a:latin typeface="Arial Narrow" pitchFamily="34" charset="0"/>
              </a:rPr>
              <a:t> …. and mine?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8855B9-68EE-407C-94A1-F41C621ED26F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2560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New Method of Judging Substantial Equivalence</a:t>
            </a: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96900" y="1296988"/>
            <a:ext cx="3859213" cy="4953000"/>
          </a:xfrm>
        </p:spPr>
        <p:txBody>
          <a:bodyPr/>
          <a:lstStyle/>
          <a:p>
            <a:pPr marL="177800" indent="-177800" eaLnBrk="1" hangingPunct="1">
              <a:buFontTx/>
              <a:buNone/>
            </a:pPr>
            <a:r>
              <a:rPr lang="en-US" sz="2000" b="1" smtClean="0"/>
              <a:t>2011-- Rules and Procedures</a:t>
            </a:r>
          </a:p>
          <a:p>
            <a:pPr marL="177800" indent="-177800" eaLnBrk="1" hangingPunct="1">
              <a:buFontTx/>
              <a:buNone/>
            </a:pPr>
            <a:r>
              <a:rPr lang="en-US" sz="1800" b="1" smtClean="0"/>
              <a:t>5.1.9.g</a:t>
            </a:r>
            <a:endParaRPr lang="en-NZ" sz="1800" b="1" smtClean="0"/>
          </a:p>
          <a:p>
            <a:pPr marL="533400" lvl="1" indent="-176213" eaLnBrk="1" hangingPunct="1"/>
            <a:r>
              <a:rPr lang="en-NZ" sz="1800" b="1" smtClean="0"/>
              <a:t>a collective judgement by the Team as a whole as to whether the </a:t>
            </a:r>
            <a:r>
              <a:rPr lang="en-NZ" sz="1800" b="1" smtClean="0">
                <a:solidFill>
                  <a:srgbClr val="CC3300"/>
                </a:solidFill>
              </a:rPr>
              <a:t>accreditation standard is substantially equivalent to that of the Accord  as illustrated by the exemplar graduate attributes of the relevant Accord</a:t>
            </a:r>
            <a:r>
              <a:rPr lang="en-NZ" sz="1800" b="1" smtClean="0"/>
              <a:t>.</a:t>
            </a:r>
            <a:endParaRPr lang="en-US" sz="1800" b="1" smtClean="0"/>
          </a:p>
          <a:p>
            <a:pPr marL="177800" indent="-177800" eaLnBrk="1" hangingPunct="1"/>
            <a:endParaRPr lang="en-US" sz="1800" b="1" smtClean="0"/>
          </a:p>
        </p:txBody>
      </p:sp>
      <p:sp>
        <p:nvSpPr>
          <p:cNvPr id="25605" name="Oval 8"/>
          <p:cNvSpPr>
            <a:spLocks noChangeArrowheads="1"/>
          </p:cNvSpPr>
          <p:nvPr/>
        </p:nvSpPr>
        <p:spPr bwMode="auto">
          <a:xfrm>
            <a:off x="6530975" y="1182688"/>
            <a:ext cx="576263" cy="576262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S1</a:t>
            </a:r>
          </a:p>
        </p:txBody>
      </p:sp>
      <p:sp>
        <p:nvSpPr>
          <p:cNvPr id="25606" name="Oval 9"/>
          <p:cNvSpPr>
            <a:spLocks noChangeArrowheads="1"/>
          </p:cNvSpPr>
          <p:nvPr/>
        </p:nvSpPr>
        <p:spPr bwMode="auto">
          <a:xfrm>
            <a:off x="6473825" y="4984750"/>
            <a:ext cx="576263" cy="576263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S7</a:t>
            </a:r>
          </a:p>
        </p:txBody>
      </p:sp>
      <p:sp>
        <p:nvSpPr>
          <p:cNvPr id="25607" name="Oval 10"/>
          <p:cNvSpPr>
            <a:spLocks noChangeArrowheads="1"/>
          </p:cNvSpPr>
          <p:nvPr/>
        </p:nvSpPr>
        <p:spPr bwMode="auto">
          <a:xfrm>
            <a:off x="4398963" y="2968625"/>
            <a:ext cx="576262" cy="576263"/>
          </a:xfrm>
          <a:prstGeom prst="ellipse">
            <a:avLst/>
          </a:prstGeom>
          <a:solidFill>
            <a:srgbClr val="FF9933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S10</a:t>
            </a:r>
          </a:p>
        </p:txBody>
      </p:sp>
      <p:sp>
        <p:nvSpPr>
          <p:cNvPr id="25608" name="Oval 11"/>
          <p:cNvSpPr>
            <a:spLocks noChangeArrowheads="1"/>
          </p:cNvSpPr>
          <p:nvPr/>
        </p:nvSpPr>
        <p:spPr bwMode="auto">
          <a:xfrm>
            <a:off x="5378450" y="1470025"/>
            <a:ext cx="576263" cy="576263"/>
          </a:xfrm>
          <a:prstGeom prst="ellipse">
            <a:avLst/>
          </a:prstGeom>
          <a:solidFill>
            <a:srgbClr val="FF9933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S12</a:t>
            </a:r>
          </a:p>
        </p:txBody>
      </p:sp>
      <p:sp>
        <p:nvSpPr>
          <p:cNvPr id="25609" name="Oval 12"/>
          <p:cNvSpPr>
            <a:spLocks noChangeArrowheads="1"/>
          </p:cNvSpPr>
          <p:nvPr/>
        </p:nvSpPr>
        <p:spPr bwMode="auto">
          <a:xfrm>
            <a:off x="4687888" y="2103438"/>
            <a:ext cx="576262" cy="576262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S11</a:t>
            </a:r>
          </a:p>
        </p:txBody>
      </p:sp>
      <p:sp>
        <p:nvSpPr>
          <p:cNvPr id="25610" name="Oval 13"/>
          <p:cNvSpPr>
            <a:spLocks noChangeArrowheads="1"/>
          </p:cNvSpPr>
          <p:nvPr/>
        </p:nvSpPr>
        <p:spPr bwMode="auto">
          <a:xfrm>
            <a:off x="4687888" y="3948113"/>
            <a:ext cx="576262" cy="576262"/>
          </a:xfrm>
          <a:prstGeom prst="ellipse">
            <a:avLst/>
          </a:prstGeom>
          <a:solidFill>
            <a:srgbClr val="FF9933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S9</a:t>
            </a:r>
          </a:p>
        </p:txBody>
      </p:sp>
      <p:sp>
        <p:nvSpPr>
          <p:cNvPr id="25611" name="Oval 14"/>
          <p:cNvSpPr>
            <a:spLocks noChangeArrowheads="1"/>
          </p:cNvSpPr>
          <p:nvPr/>
        </p:nvSpPr>
        <p:spPr bwMode="auto">
          <a:xfrm>
            <a:off x="5378450" y="4695825"/>
            <a:ext cx="576263" cy="576263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S8</a:t>
            </a:r>
          </a:p>
        </p:txBody>
      </p:sp>
      <p:sp>
        <p:nvSpPr>
          <p:cNvPr id="25612" name="Oval 15"/>
          <p:cNvSpPr>
            <a:spLocks noChangeArrowheads="1"/>
          </p:cNvSpPr>
          <p:nvPr/>
        </p:nvSpPr>
        <p:spPr bwMode="auto">
          <a:xfrm flipH="1">
            <a:off x="8431213" y="3084513"/>
            <a:ext cx="576262" cy="576262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S4</a:t>
            </a:r>
          </a:p>
        </p:txBody>
      </p:sp>
      <p:sp>
        <p:nvSpPr>
          <p:cNvPr id="25613" name="Oval 16"/>
          <p:cNvSpPr>
            <a:spLocks noChangeArrowheads="1"/>
          </p:cNvSpPr>
          <p:nvPr/>
        </p:nvSpPr>
        <p:spPr bwMode="auto">
          <a:xfrm flipH="1">
            <a:off x="7451725" y="1585913"/>
            <a:ext cx="576263" cy="576262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S2</a:t>
            </a:r>
          </a:p>
        </p:txBody>
      </p:sp>
      <p:sp>
        <p:nvSpPr>
          <p:cNvPr id="25614" name="Oval 17"/>
          <p:cNvSpPr>
            <a:spLocks noChangeArrowheads="1"/>
          </p:cNvSpPr>
          <p:nvPr/>
        </p:nvSpPr>
        <p:spPr bwMode="auto">
          <a:xfrm flipH="1">
            <a:off x="8142288" y="2219325"/>
            <a:ext cx="576262" cy="576263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S3</a:t>
            </a:r>
          </a:p>
        </p:txBody>
      </p:sp>
      <p:sp>
        <p:nvSpPr>
          <p:cNvPr id="25615" name="Oval 18"/>
          <p:cNvSpPr>
            <a:spLocks noChangeArrowheads="1"/>
          </p:cNvSpPr>
          <p:nvPr/>
        </p:nvSpPr>
        <p:spPr bwMode="auto">
          <a:xfrm flipH="1">
            <a:off x="8142288" y="4064000"/>
            <a:ext cx="576262" cy="576263"/>
          </a:xfrm>
          <a:prstGeom prst="ellipse">
            <a:avLst/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S5</a:t>
            </a:r>
          </a:p>
        </p:txBody>
      </p:sp>
      <p:sp>
        <p:nvSpPr>
          <p:cNvPr id="25616" name="Oval 19"/>
          <p:cNvSpPr>
            <a:spLocks noChangeArrowheads="1"/>
          </p:cNvSpPr>
          <p:nvPr/>
        </p:nvSpPr>
        <p:spPr bwMode="auto">
          <a:xfrm flipH="1">
            <a:off x="7451725" y="4811713"/>
            <a:ext cx="576263" cy="576262"/>
          </a:xfrm>
          <a:prstGeom prst="ellipse">
            <a:avLst/>
          </a:prstGeom>
          <a:solidFill>
            <a:srgbClr val="66FFCC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S6</a:t>
            </a:r>
          </a:p>
        </p:txBody>
      </p:sp>
      <p:sp>
        <p:nvSpPr>
          <p:cNvPr id="25617" name="Line 20"/>
          <p:cNvSpPr>
            <a:spLocks noChangeShapeType="1"/>
          </p:cNvSpPr>
          <p:nvPr/>
        </p:nvSpPr>
        <p:spPr bwMode="auto">
          <a:xfrm>
            <a:off x="5838825" y="1989138"/>
            <a:ext cx="979488" cy="2016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18" name="Line 21"/>
          <p:cNvSpPr>
            <a:spLocks noChangeShapeType="1"/>
          </p:cNvSpPr>
          <p:nvPr/>
        </p:nvSpPr>
        <p:spPr bwMode="auto">
          <a:xfrm>
            <a:off x="4975225" y="3313113"/>
            <a:ext cx="1785938" cy="749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19" name="Line 22"/>
          <p:cNvSpPr>
            <a:spLocks noChangeShapeType="1"/>
          </p:cNvSpPr>
          <p:nvPr/>
        </p:nvSpPr>
        <p:spPr bwMode="auto">
          <a:xfrm flipV="1">
            <a:off x="5262563" y="4178300"/>
            <a:ext cx="149860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20" name="Text Box 23"/>
          <p:cNvSpPr txBox="1">
            <a:spLocks noChangeArrowheads="1"/>
          </p:cNvSpPr>
          <p:nvPr/>
        </p:nvSpPr>
        <p:spPr bwMode="auto">
          <a:xfrm>
            <a:off x="7280275" y="5387975"/>
            <a:ext cx="1120775" cy="5810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Reviewed</a:t>
            </a:r>
          </a:p>
          <a:p>
            <a:r>
              <a:rPr lang="en-US"/>
              <a:t>Signatory</a:t>
            </a:r>
          </a:p>
        </p:txBody>
      </p:sp>
      <p:sp>
        <p:nvSpPr>
          <p:cNvPr id="25621" name="Text Box 24"/>
          <p:cNvSpPr txBox="1">
            <a:spLocks noChangeArrowheads="1"/>
          </p:cNvSpPr>
          <p:nvPr/>
        </p:nvSpPr>
        <p:spPr bwMode="auto">
          <a:xfrm>
            <a:off x="5056188" y="1111250"/>
            <a:ext cx="1076325" cy="3365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Reviewer</a:t>
            </a:r>
          </a:p>
        </p:txBody>
      </p:sp>
      <p:sp>
        <p:nvSpPr>
          <p:cNvPr id="25622" name="Text Box 25"/>
          <p:cNvSpPr txBox="1">
            <a:spLocks noChangeArrowheads="1"/>
          </p:cNvSpPr>
          <p:nvPr/>
        </p:nvSpPr>
        <p:spPr bwMode="auto">
          <a:xfrm>
            <a:off x="4168775" y="2679700"/>
            <a:ext cx="1076325" cy="3365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Reviewer</a:t>
            </a:r>
          </a:p>
        </p:txBody>
      </p:sp>
      <p:sp>
        <p:nvSpPr>
          <p:cNvPr id="25623" name="Text Box 26"/>
          <p:cNvSpPr txBox="1">
            <a:spLocks noChangeArrowheads="1"/>
          </p:cNvSpPr>
          <p:nvPr/>
        </p:nvSpPr>
        <p:spPr bwMode="auto">
          <a:xfrm>
            <a:off x="4456113" y="3602038"/>
            <a:ext cx="1076325" cy="3365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Reviewer</a:t>
            </a:r>
          </a:p>
        </p:txBody>
      </p:sp>
      <p:sp>
        <p:nvSpPr>
          <p:cNvPr id="25624" name="AutoShape 27"/>
          <p:cNvSpPr>
            <a:spLocks noChangeArrowheads="1"/>
          </p:cNvSpPr>
          <p:nvPr/>
        </p:nvSpPr>
        <p:spPr bwMode="auto">
          <a:xfrm>
            <a:off x="6011863" y="2392363"/>
            <a:ext cx="1958975" cy="1036637"/>
          </a:xfrm>
          <a:prstGeom prst="wedgeRectCallout">
            <a:avLst>
              <a:gd name="adj1" fmla="val -5185"/>
              <a:gd name="adj2" fmla="val 109264"/>
            </a:avLst>
          </a:prstGeom>
          <a:solidFill>
            <a:srgbClr val="FFFF99">
              <a:alpha val="65097"/>
            </a:srgbClr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pPr algn="ctr"/>
            <a:r>
              <a:rPr lang="en-US">
                <a:latin typeface="Arial Narrow" pitchFamily="34" charset="0"/>
              </a:rPr>
              <a:t>Are S6’s standards substantially equivalent to the Graduate Attributes?</a:t>
            </a:r>
          </a:p>
        </p:txBody>
      </p:sp>
      <p:sp>
        <p:nvSpPr>
          <p:cNvPr id="25625" name="Line 28"/>
          <p:cNvSpPr>
            <a:spLocks noChangeShapeType="1"/>
          </p:cNvSpPr>
          <p:nvPr/>
        </p:nvSpPr>
        <p:spPr bwMode="auto">
          <a:xfrm>
            <a:off x="6991350" y="4235450"/>
            <a:ext cx="576263" cy="633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26" name="Oval 29"/>
          <p:cNvSpPr>
            <a:spLocks noChangeArrowheads="1"/>
          </p:cNvSpPr>
          <p:nvPr/>
        </p:nvSpPr>
        <p:spPr bwMode="auto">
          <a:xfrm>
            <a:off x="6761163" y="4005263"/>
            <a:ext cx="287337" cy="287337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77C5CFA-D973-4C57-88F1-C03178FC2968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Self Study: Gap Analysis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z="1800" b="1" smtClean="0"/>
              <a:t>Purpose:</a:t>
            </a:r>
            <a:r>
              <a:rPr lang="en-GB" sz="1800" smtClean="0"/>
              <a:t> WA Signatories agreed that accredited qualifications of all WA signatories are to be substantially equivalent to the standard set by the revised Graduate Attributes </a:t>
            </a:r>
          </a:p>
          <a:p>
            <a:pPr eaLnBrk="1" hangingPunct="1"/>
            <a:r>
              <a:rPr lang="en-GB" sz="1800" smtClean="0"/>
              <a:t>Each signatory to map its accreditation criteria/exemplifying qualifications against the revised WA attributes, and identify any short fall (June 2012)</a:t>
            </a:r>
          </a:p>
          <a:p>
            <a:pPr eaLnBrk="1" hangingPunct="1"/>
            <a:r>
              <a:rPr lang="en-GB" sz="1800" smtClean="0"/>
              <a:t>Where a shortfall exists the signatory will put an action plan in place and present it to the WA (June 2013)</a:t>
            </a:r>
          </a:p>
          <a:p>
            <a:pPr eaLnBrk="1" hangingPunct="1"/>
            <a:r>
              <a:rPr lang="en-GB" sz="1800" smtClean="0"/>
              <a:t>Possible timescale of action plans to be considered on a case by case basis with general guideline: </a:t>
            </a:r>
          </a:p>
          <a:p>
            <a:pPr lvl="1" eaLnBrk="1" hangingPunct="1"/>
            <a:r>
              <a:rPr lang="en-GB" sz="1800" smtClean="0"/>
              <a:t>full compliance by 2019</a:t>
            </a:r>
          </a:p>
          <a:p>
            <a:pPr lvl="1" eaLnBrk="1" hangingPunct="1"/>
            <a:r>
              <a:rPr lang="en-GB" sz="1800" smtClean="0"/>
              <a:t>Signatories may demonstrate compliance in reviews taking place earlier</a:t>
            </a:r>
            <a:endParaRPr lang="en-GB" sz="1800" u="sng" smtClean="0"/>
          </a:p>
          <a:p>
            <a:pPr eaLnBrk="1" hangingPunct="1">
              <a:buFontTx/>
              <a:buNone/>
            </a:pPr>
            <a:endParaRPr lang="en-US" sz="180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354411-D72E-47FA-B551-D7063DE81CB4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Template: Analysing the Knowledge profile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4859338" y="1123950"/>
            <a:ext cx="4090987" cy="2765425"/>
          </a:xfrm>
          <a:prstGeom prst="rect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GB" u="sng">
                <a:latin typeface="Arial Narrow" pitchFamily="34" charset="0"/>
              </a:rPr>
              <a:t>Signatory Knowledge Profile</a:t>
            </a:r>
            <a:r>
              <a:rPr lang="en-US"/>
              <a:t/>
            </a:r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654050" y="3889375"/>
            <a:ext cx="8296275" cy="1150938"/>
          </a:xfrm>
          <a:prstGeom prst="rect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en-US" u="sng">
                <a:latin typeface="Arial Narrow" pitchFamily="34" charset="0"/>
              </a:rPr>
              <a:t>Self Assessment:</a:t>
            </a:r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654050" y="1123950"/>
            <a:ext cx="4205288" cy="2765425"/>
          </a:xfrm>
          <a:prstGeom prst="rect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GB" u="sng">
                <a:latin typeface="Arial Narrow" pitchFamily="34" charset="0"/>
              </a:rPr>
              <a:t>Accord Knowledge profile:</a:t>
            </a:r>
          </a:p>
          <a:p>
            <a:pPr marL="177800" indent="-177800">
              <a:buFontTx/>
              <a:buChar char="•"/>
            </a:pPr>
            <a:r>
              <a:rPr lang="en-US">
                <a:latin typeface="Arial Narrow" pitchFamily="34" charset="0"/>
              </a:rPr>
              <a:t>A </a:t>
            </a:r>
            <a:r>
              <a:rPr lang="en-GB">
                <a:latin typeface="Arial Narrow" pitchFamily="34" charset="0"/>
              </a:rPr>
              <a:t>systematic, theory-based understanding of the natural sciences applicable to the discipline</a:t>
            </a:r>
          </a:p>
          <a:p>
            <a:pPr marL="177800" indent="-177800">
              <a:buFontTx/>
              <a:buChar char="•"/>
            </a:pPr>
            <a:r>
              <a:rPr lang="en-GB">
                <a:latin typeface="Arial Narrow" pitchFamily="34" charset="0"/>
              </a:rPr>
              <a:t>Conceptually-based mathematics, numerical analysis, statistics and formal aspects of computer and information science to support analysis and modelling applicable to discipline</a:t>
            </a:r>
            <a:r>
              <a:rPr lang="en-US">
                <a:latin typeface="Arial Narrow" pitchFamily="34" charset="0"/>
              </a:rPr>
              <a:t/>
            </a:r>
          </a:p>
          <a:p>
            <a:pPr marL="177800" indent="-177800">
              <a:buFontTx/>
              <a:buChar char="•"/>
            </a:pPr>
            <a:r>
              <a:rPr lang="en-US">
                <a:latin typeface="Arial Narrow" pitchFamily="34" charset="0"/>
              </a:rPr>
              <a:t>A systematic</a:t>
            </a:r>
            <a:r>
              <a:rPr lang="en-GB">
                <a:latin typeface="Arial Narrow" pitchFamily="34" charset="0"/>
              </a:rPr>
              <a:t>, theory-based </a:t>
            </a:r>
            <a:r>
              <a:rPr lang="en-US">
                <a:latin typeface="Arial Narrow" pitchFamily="34" charset="0"/>
              </a:rPr>
              <a:t>formulation of</a:t>
            </a:r>
            <a:r>
              <a:rPr lang="en-GB">
                <a:latin typeface="Arial Narrow" pitchFamily="34" charset="0"/>
              </a:rPr>
              <a:t> engineering fundamentals required in the engineering discipline</a:t>
            </a:r>
          </a:p>
          <a:p>
            <a:pPr marL="177800" indent="-177800"/>
            <a:r>
              <a:rPr lang="en-GB">
                <a:latin typeface="Arial Narrow" pitchFamily="34" charset="0"/>
              </a:rPr>
              <a:t>…</a:t>
            </a:r>
            <a:r>
              <a:rPr lang="en-US"/>
              <a:t/>
            </a:r>
          </a:p>
        </p:txBody>
      </p:sp>
      <p:sp>
        <p:nvSpPr>
          <p:cNvPr id="27655" name="Rectangle 10"/>
          <p:cNvSpPr>
            <a:spLocks noChangeArrowheads="1"/>
          </p:cNvSpPr>
          <p:nvPr/>
        </p:nvSpPr>
        <p:spPr bwMode="auto">
          <a:xfrm>
            <a:off x="654050" y="5041900"/>
            <a:ext cx="4148138" cy="1265238"/>
          </a:xfrm>
          <a:prstGeom prst="rect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en-US" u="sng">
                <a:latin typeface="Arial Narrow" pitchFamily="34" charset="0"/>
              </a:rPr>
              <a:t>Areas of Non Compliance:</a:t>
            </a:r>
          </a:p>
        </p:txBody>
      </p:sp>
      <p:sp>
        <p:nvSpPr>
          <p:cNvPr id="27656" name="Rectangle 11"/>
          <p:cNvSpPr>
            <a:spLocks noChangeArrowheads="1"/>
          </p:cNvSpPr>
          <p:nvPr/>
        </p:nvSpPr>
        <p:spPr bwMode="auto">
          <a:xfrm>
            <a:off x="4802188" y="5041900"/>
            <a:ext cx="4148137" cy="1265238"/>
          </a:xfrm>
          <a:prstGeom prst="rect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en-US" u="sng">
                <a:latin typeface="Arial Narrow" pitchFamily="34" charset="0"/>
              </a:rPr>
              <a:t>Action Plan to Resolve Shortfalls</a:t>
            </a:r>
          </a:p>
        </p:txBody>
      </p:sp>
      <p:sp>
        <p:nvSpPr>
          <p:cNvPr id="27657" name="Text Box 12"/>
          <p:cNvSpPr txBox="1">
            <a:spLocks noChangeArrowheads="1"/>
          </p:cNvSpPr>
          <p:nvPr/>
        </p:nvSpPr>
        <p:spPr bwMode="auto">
          <a:xfrm>
            <a:off x="5378450" y="1643063"/>
            <a:ext cx="2938463" cy="11906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Insert any parts of the signatory standard that defines a knowledge profile</a:t>
            </a:r>
          </a:p>
        </p:txBody>
      </p:sp>
      <p:sp>
        <p:nvSpPr>
          <p:cNvPr id="27658" name="Text Box 13"/>
          <p:cNvSpPr txBox="1">
            <a:spLocks noChangeArrowheads="1"/>
          </p:cNvSpPr>
          <p:nvPr/>
        </p:nvSpPr>
        <p:spPr bwMode="auto">
          <a:xfrm>
            <a:off x="2498725" y="4119563"/>
            <a:ext cx="4435475" cy="6413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Insert comparison of WA and signatory knowledge profile</a:t>
            </a:r>
          </a:p>
        </p:txBody>
      </p:sp>
      <p:sp>
        <p:nvSpPr>
          <p:cNvPr id="27659" name="Text Box 14"/>
          <p:cNvSpPr txBox="1">
            <a:spLocks noChangeArrowheads="1"/>
          </p:cNvSpPr>
          <p:nvPr/>
        </p:nvSpPr>
        <p:spPr bwMode="auto">
          <a:xfrm>
            <a:off x="1057275" y="5387975"/>
            <a:ext cx="2938463" cy="91598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Identify substantial gaps between signatory and WA knowledge profile</a:t>
            </a:r>
          </a:p>
        </p:txBody>
      </p:sp>
      <p:sp>
        <p:nvSpPr>
          <p:cNvPr id="27660" name="Text Box 15"/>
          <p:cNvSpPr txBox="1">
            <a:spLocks noChangeArrowheads="1"/>
          </p:cNvSpPr>
          <p:nvPr/>
        </p:nvSpPr>
        <p:spPr bwMode="auto">
          <a:xfrm>
            <a:off x="5091113" y="5445125"/>
            <a:ext cx="2938462" cy="6413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Identify required actions: who, what, when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ECB4BB-1F4A-4D5B-A50D-5AE6685DBA86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3200"/>
            <a:ext cx="8458200" cy="920750"/>
          </a:xfrm>
        </p:spPr>
        <p:txBody>
          <a:bodyPr/>
          <a:lstStyle/>
          <a:p>
            <a:pPr eaLnBrk="1" hangingPunct="1"/>
            <a:r>
              <a:rPr lang="en-US" sz="2800" smtClean="0"/>
              <a:t>Template: Analysing the Level of Problem Solving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859338" y="1123950"/>
            <a:ext cx="4090987" cy="3054350"/>
          </a:xfrm>
          <a:prstGeom prst="rect">
            <a:avLst/>
          </a:prstGeom>
          <a:solidFill>
            <a:srgbClr val="FFCC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GB" u="sng">
                <a:latin typeface="Arial Narrow" pitchFamily="34" charset="0"/>
              </a:rPr>
              <a:t>Signatory Level of Problem Solving</a:t>
            </a:r>
            <a:r>
              <a:rPr lang="en-US"/>
              <a:t/>
            </a: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654050" y="4178300"/>
            <a:ext cx="8296275" cy="979488"/>
          </a:xfrm>
          <a:prstGeom prst="rect">
            <a:avLst/>
          </a:prstGeom>
          <a:solidFill>
            <a:srgbClr val="FFCC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en-US" u="sng">
                <a:latin typeface="Arial Narrow" pitchFamily="34" charset="0"/>
              </a:rPr>
              <a:t>Self Assessment:</a:t>
            </a:r>
          </a:p>
        </p:txBody>
      </p:sp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654050" y="1123950"/>
            <a:ext cx="4205288" cy="3054350"/>
          </a:xfrm>
          <a:prstGeom prst="rect">
            <a:avLst/>
          </a:prstGeom>
          <a:solidFill>
            <a:srgbClr val="FFCC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GB" u="sng">
                <a:latin typeface="Arial Narrow" pitchFamily="34" charset="0"/>
              </a:rPr>
              <a:t>Washington Accord Level of Problem Solving</a:t>
            </a:r>
            <a:r>
              <a:rPr lang="en-US">
                <a:latin typeface="Arial Narrow" pitchFamily="34" charset="0"/>
              </a:rPr>
              <a:t>:</a:t>
            </a:r>
            <a:r>
              <a:rPr lang="en-GB" u="sng">
                <a:latin typeface="Arial Narrow" pitchFamily="34" charset="0"/>
              </a:rPr>
              <a:t/>
            </a:r>
          </a:p>
          <a:p>
            <a:pPr marL="177800" indent="-177800"/>
            <a:r>
              <a:rPr lang="en-GB">
                <a:latin typeface="Arial Narrow" pitchFamily="34" charset="0"/>
              </a:rPr>
              <a:t>1: Engineering problems which cannot be resolved without in-depth engineering knowledge, much of which is at, or informed by, the forefront of the professional discipline, and have some or all of the following characteristics:</a:t>
            </a:r>
            <a:r>
              <a:rPr lang="en-US">
                <a:latin typeface="Arial Narrow" pitchFamily="34" charset="0"/>
              </a:rPr>
              <a:t/>
            </a:r>
            <a:endParaRPr lang="en-GB" u="sng">
              <a:latin typeface="Arial Narrow" pitchFamily="34" charset="0"/>
            </a:endParaRPr>
          </a:p>
          <a:p>
            <a:pPr marL="177800" indent="-177800"/>
            <a:r>
              <a:rPr lang="en-GB">
                <a:latin typeface="Arial Narrow" pitchFamily="34" charset="0"/>
              </a:rPr>
              <a:t>2: Involve wide-ranging or conflicting technical, engineering and other issues</a:t>
            </a:r>
            <a:r>
              <a:rPr lang="en-US">
                <a:latin typeface="Arial Narrow" pitchFamily="34" charset="0"/>
              </a:rPr>
              <a:t/>
            </a:r>
          </a:p>
          <a:p>
            <a:pPr marL="177800" indent="-177800"/>
            <a:r>
              <a:rPr lang="en-GB">
                <a:latin typeface="Arial Narrow" pitchFamily="34" charset="0"/>
              </a:rPr>
              <a:t>3: Have no obvious solution and require abstract thinking, originality in analysis to formulate suitable models</a:t>
            </a:r>
            <a:r>
              <a:rPr lang="en-US"/>
              <a:t/>
            </a:r>
            <a:endParaRPr lang="en-GB">
              <a:latin typeface="Arial Narrow" pitchFamily="34" charset="0"/>
            </a:endParaRPr>
          </a:p>
          <a:p>
            <a:pPr marL="177800" indent="-177800"/>
            <a:r>
              <a:rPr lang="en-GB">
                <a:latin typeface="Arial Narrow" pitchFamily="34" charset="0"/>
              </a:rPr>
              <a:t>4: …</a:t>
            </a:r>
            <a:r>
              <a:rPr lang="en-US"/>
              <a:t/>
            </a:r>
          </a:p>
        </p:txBody>
      </p:sp>
      <p:sp>
        <p:nvSpPr>
          <p:cNvPr id="28679" name="Rectangle 6"/>
          <p:cNvSpPr>
            <a:spLocks noChangeArrowheads="1"/>
          </p:cNvSpPr>
          <p:nvPr/>
        </p:nvSpPr>
        <p:spPr bwMode="auto">
          <a:xfrm>
            <a:off x="654050" y="5157788"/>
            <a:ext cx="4148138" cy="1149350"/>
          </a:xfrm>
          <a:prstGeom prst="rect">
            <a:avLst/>
          </a:prstGeom>
          <a:solidFill>
            <a:srgbClr val="FFCC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en-US" u="sng">
                <a:latin typeface="Arial Narrow" pitchFamily="34" charset="0"/>
              </a:rPr>
              <a:t>Areas of Non Compliance:</a:t>
            </a:r>
          </a:p>
        </p:txBody>
      </p:sp>
      <p:sp>
        <p:nvSpPr>
          <p:cNvPr id="28680" name="Rectangle 7"/>
          <p:cNvSpPr>
            <a:spLocks noChangeArrowheads="1"/>
          </p:cNvSpPr>
          <p:nvPr/>
        </p:nvSpPr>
        <p:spPr bwMode="auto">
          <a:xfrm>
            <a:off x="4802188" y="5157788"/>
            <a:ext cx="4148137" cy="1149350"/>
          </a:xfrm>
          <a:prstGeom prst="rect">
            <a:avLst/>
          </a:prstGeom>
          <a:solidFill>
            <a:srgbClr val="FFCC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en-US" u="sng">
                <a:latin typeface="Arial Narrow" pitchFamily="34" charset="0"/>
              </a:rPr>
              <a:t>Action Plan to Resolve Shortfalls</a:t>
            </a:r>
          </a:p>
        </p:txBody>
      </p:sp>
      <p:sp>
        <p:nvSpPr>
          <p:cNvPr id="28681" name="Text Box 12"/>
          <p:cNvSpPr txBox="1">
            <a:spLocks noChangeArrowheads="1"/>
          </p:cNvSpPr>
          <p:nvPr/>
        </p:nvSpPr>
        <p:spPr bwMode="auto">
          <a:xfrm>
            <a:off x="5378450" y="1643063"/>
            <a:ext cx="2938463" cy="11906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Insert any parts of the signatory standard that defines the level of problem solving</a:t>
            </a:r>
          </a:p>
        </p:txBody>
      </p:sp>
      <p:sp>
        <p:nvSpPr>
          <p:cNvPr id="28682" name="Text Box 13"/>
          <p:cNvSpPr txBox="1">
            <a:spLocks noChangeArrowheads="1"/>
          </p:cNvSpPr>
          <p:nvPr/>
        </p:nvSpPr>
        <p:spPr bwMode="auto">
          <a:xfrm>
            <a:off x="2498725" y="4235450"/>
            <a:ext cx="4435475" cy="6413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Insert comparison of WA and signatory level of problem solving</a:t>
            </a:r>
          </a:p>
        </p:txBody>
      </p:sp>
      <p:sp>
        <p:nvSpPr>
          <p:cNvPr id="28683" name="Text Box 14"/>
          <p:cNvSpPr txBox="1">
            <a:spLocks noChangeArrowheads="1"/>
          </p:cNvSpPr>
          <p:nvPr/>
        </p:nvSpPr>
        <p:spPr bwMode="auto">
          <a:xfrm>
            <a:off x="1057275" y="5387975"/>
            <a:ext cx="3168650" cy="91598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Identify substantial gaps between signatory and WA level of problem solving</a:t>
            </a:r>
          </a:p>
        </p:txBody>
      </p:sp>
      <p:sp>
        <p:nvSpPr>
          <p:cNvPr id="28684" name="Text Box 15"/>
          <p:cNvSpPr txBox="1">
            <a:spLocks noChangeArrowheads="1"/>
          </p:cNvSpPr>
          <p:nvPr/>
        </p:nvSpPr>
        <p:spPr bwMode="auto">
          <a:xfrm>
            <a:off x="5091113" y="5445125"/>
            <a:ext cx="2938462" cy="6413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Identify required actions: who, what, when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142114-EDA5-41B3-B77B-A70588091AC8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Template: Analysing the Learning Outcomes</a:t>
            </a: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654050" y="2217738"/>
            <a:ext cx="2765425" cy="15557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 anchor="ctr"/>
          <a:lstStyle/>
          <a:p>
            <a:pPr marL="177800" indent="-177800"/>
            <a:r>
              <a:rPr lang="en-GB">
                <a:latin typeface="Arial Narrow" pitchFamily="34" charset="0"/>
              </a:rPr>
              <a:t>1: Apply knowledge of mathematics, science, engineering fundamentals and an engineering specialization to the solution of complex engineering problems </a:t>
            </a:r>
            <a:endParaRPr lang="en-US">
              <a:latin typeface="Arial Narrow" pitchFamily="34" charset="0"/>
            </a:endParaRPr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3419475" y="2217738"/>
            <a:ext cx="2765425" cy="15557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Rectangle 7"/>
          <p:cNvSpPr>
            <a:spLocks noChangeArrowheads="1"/>
          </p:cNvSpPr>
          <p:nvPr/>
        </p:nvSpPr>
        <p:spPr bwMode="auto">
          <a:xfrm>
            <a:off x="6184900" y="2217738"/>
            <a:ext cx="2765425" cy="15557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654050" y="1700213"/>
            <a:ext cx="2765425" cy="517525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Washington Accord</a:t>
            </a:r>
          </a:p>
          <a:p>
            <a:pPr algn="ctr"/>
            <a:r>
              <a:rPr lang="en-US"/>
              <a:t>Graduate Attribute</a:t>
            </a:r>
          </a:p>
        </p:txBody>
      </p:sp>
      <p:sp>
        <p:nvSpPr>
          <p:cNvPr id="29704" name="Rectangle 9"/>
          <p:cNvSpPr>
            <a:spLocks noChangeArrowheads="1"/>
          </p:cNvSpPr>
          <p:nvPr/>
        </p:nvSpPr>
        <p:spPr bwMode="auto">
          <a:xfrm>
            <a:off x="3419475" y="1700213"/>
            <a:ext cx="2765425" cy="517525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Signatory Outcome(s)</a:t>
            </a:r>
          </a:p>
        </p:txBody>
      </p:sp>
      <p:sp>
        <p:nvSpPr>
          <p:cNvPr id="29705" name="Rectangle 10"/>
          <p:cNvSpPr>
            <a:spLocks noChangeArrowheads="1"/>
          </p:cNvSpPr>
          <p:nvPr/>
        </p:nvSpPr>
        <p:spPr bwMode="auto">
          <a:xfrm>
            <a:off x="6184900" y="1700213"/>
            <a:ext cx="2765425" cy="517525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Notes</a:t>
            </a:r>
          </a:p>
        </p:txBody>
      </p:sp>
      <p:sp>
        <p:nvSpPr>
          <p:cNvPr id="29706" name="Rectangle 11"/>
          <p:cNvSpPr>
            <a:spLocks noChangeArrowheads="1"/>
          </p:cNvSpPr>
          <p:nvPr/>
        </p:nvSpPr>
        <p:spPr bwMode="auto">
          <a:xfrm>
            <a:off x="654050" y="3773488"/>
            <a:ext cx="2765425" cy="1785937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 anchor="ctr"/>
          <a:lstStyle/>
          <a:p>
            <a:pPr marL="177800" indent="-177800"/>
            <a:r>
              <a:rPr lang="en-GB">
                <a:latin typeface="Arial Narrow" pitchFamily="34" charset="0"/>
              </a:rPr>
              <a:t>2: Identify, formulate, research literature and analyse </a:t>
            </a:r>
            <a:r>
              <a:rPr lang="en-GB" i="1">
                <a:latin typeface="Arial Narrow" pitchFamily="34" charset="0"/>
              </a:rPr>
              <a:t>complex</a:t>
            </a:r>
            <a:r>
              <a:rPr lang="en-GB">
                <a:latin typeface="Arial Narrow" pitchFamily="34" charset="0"/>
              </a:rPr>
              <a:t/>
            </a:r>
            <a:r>
              <a:rPr lang="en-GB" i="1">
                <a:latin typeface="Arial Narrow" pitchFamily="34" charset="0"/>
              </a:rPr>
              <a:t>engineering problems</a:t>
            </a:r>
            <a:r>
              <a:rPr lang="en-GB">
                <a:latin typeface="Arial Narrow" pitchFamily="34" charset="0"/>
              </a:rPr>
              <a:t> reaching substantiated conclusions using first principles of mathematics, natural sciences and engineering sciences.</a:t>
            </a:r>
            <a:r>
              <a:rPr lang="en-US"/>
              <a:t/>
            </a:r>
          </a:p>
        </p:txBody>
      </p:sp>
      <p:sp>
        <p:nvSpPr>
          <p:cNvPr id="29707" name="Rectangle 12"/>
          <p:cNvSpPr>
            <a:spLocks noChangeArrowheads="1"/>
          </p:cNvSpPr>
          <p:nvPr/>
        </p:nvSpPr>
        <p:spPr bwMode="auto">
          <a:xfrm>
            <a:off x="3419475" y="3773488"/>
            <a:ext cx="2765425" cy="1785937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Rectangle 13"/>
          <p:cNvSpPr>
            <a:spLocks noChangeArrowheads="1"/>
          </p:cNvSpPr>
          <p:nvPr/>
        </p:nvSpPr>
        <p:spPr bwMode="auto">
          <a:xfrm>
            <a:off x="6184900" y="3773488"/>
            <a:ext cx="2765425" cy="1785937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Rectangle 14"/>
          <p:cNvSpPr>
            <a:spLocks noChangeArrowheads="1"/>
          </p:cNvSpPr>
          <p:nvPr/>
        </p:nvSpPr>
        <p:spPr bwMode="auto">
          <a:xfrm>
            <a:off x="654050" y="5532438"/>
            <a:ext cx="2765425" cy="6032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GB">
                <a:latin typeface="Arial Narrow" pitchFamily="34" charset="0"/>
              </a:rPr>
              <a:t>3: Design solutions for </a:t>
            </a:r>
            <a:r>
              <a:rPr lang="en-GB" i="1">
                <a:latin typeface="Arial Narrow" pitchFamily="34" charset="0"/>
              </a:rPr>
              <a:t>complex</a:t>
            </a:r>
            <a:r>
              <a:rPr lang="en-GB">
                <a:latin typeface="Arial Narrow" pitchFamily="34" charset="0"/>
              </a:rPr>
              <a:t/>
            </a:r>
            <a:r>
              <a:rPr lang="en-GB" i="1">
                <a:latin typeface="Arial Narrow" pitchFamily="34" charset="0"/>
              </a:rPr>
              <a:t>engineering problems</a:t>
            </a:r>
            <a:r>
              <a:rPr lang="en-US">
                <a:latin typeface="Arial Narrow" pitchFamily="34" charset="0"/>
              </a:rPr>
              <a:t/>
            </a:r>
            <a:r>
              <a:rPr lang="en-GB" i="1">
                <a:latin typeface="Arial Narrow" pitchFamily="34" charset="0"/>
              </a:rPr>
              <a:t>…</a:t>
            </a:r>
            <a:r>
              <a:rPr lang="en-GB"/>
              <a:t/>
            </a:r>
            <a:r>
              <a:rPr lang="en-US"/>
              <a:t/>
            </a:r>
          </a:p>
        </p:txBody>
      </p:sp>
      <p:sp>
        <p:nvSpPr>
          <p:cNvPr id="29710" name="Rectangle 15"/>
          <p:cNvSpPr>
            <a:spLocks noChangeArrowheads="1"/>
          </p:cNvSpPr>
          <p:nvPr/>
        </p:nvSpPr>
        <p:spPr bwMode="auto">
          <a:xfrm>
            <a:off x="3419475" y="5532438"/>
            <a:ext cx="2765425" cy="6032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1" name="Rectangle 16"/>
          <p:cNvSpPr>
            <a:spLocks noChangeArrowheads="1"/>
          </p:cNvSpPr>
          <p:nvPr/>
        </p:nvSpPr>
        <p:spPr bwMode="auto">
          <a:xfrm>
            <a:off x="6184900" y="5532438"/>
            <a:ext cx="2765425" cy="6032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2" name="Line 21"/>
          <p:cNvSpPr>
            <a:spLocks noChangeShapeType="1"/>
          </p:cNvSpPr>
          <p:nvPr/>
        </p:nvSpPr>
        <p:spPr bwMode="auto">
          <a:xfrm>
            <a:off x="654050" y="6135688"/>
            <a:ext cx="0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13" name="Line 22"/>
          <p:cNvSpPr>
            <a:spLocks noChangeShapeType="1"/>
          </p:cNvSpPr>
          <p:nvPr/>
        </p:nvSpPr>
        <p:spPr bwMode="auto">
          <a:xfrm>
            <a:off x="3419475" y="6135688"/>
            <a:ext cx="0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14" name="Line 23"/>
          <p:cNvSpPr>
            <a:spLocks noChangeShapeType="1"/>
          </p:cNvSpPr>
          <p:nvPr/>
        </p:nvSpPr>
        <p:spPr bwMode="auto">
          <a:xfrm>
            <a:off x="6184900" y="6135688"/>
            <a:ext cx="0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15" name="Line 24"/>
          <p:cNvSpPr>
            <a:spLocks noChangeShapeType="1"/>
          </p:cNvSpPr>
          <p:nvPr/>
        </p:nvSpPr>
        <p:spPr bwMode="auto">
          <a:xfrm>
            <a:off x="8950325" y="6135688"/>
            <a:ext cx="0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16" name="Text Box 21"/>
          <p:cNvSpPr txBox="1">
            <a:spLocks noChangeArrowheads="1"/>
          </p:cNvSpPr>
          <p:nvPr/>
        </p:nvSpPr>
        <p:spPr bwMode="auto">
          <a:xfrm>
            <a:off x="3616325" y="2354263"/>
            <a:ext cx="2390775" cy="12001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accent2"/>
                </a:solidFill>
              </a:rPr>
              <a:t>Insert  references to</a:t>
            </a:r>
          </a:p>
          <a:p>
            <a:r>
              <a:rPr lang="en-US" sz="1800">
                <a:solidFill>
                  <a:schemeClr val="accent2"/>
                </a:solidFill>
              </a:rPr>
              <a:t>corresponding</a:t>
            </a:r>
          </a:p>
          <a:p>
            <a:r>
              <a:rPr lang="en-US" sz="1800">
                <a:solidFill>
                  <a:schemeClr val="accent2"/>
                </a:solidFill>
              </a:rPr>
              <a:t>outcome(s) </a:t>
            </a:r>
          </a:p>
          <a:p>
            <a:r>
              <a:rPr lang="en-US" sz="1800">
                <a:solidFill>
                  <a:schemeClr val="accent2"/>
                </a:solidFill>
              </a:rPr>
              <a:t>signatory standard</a:t>
            </a:r>
          </a:p>
        </p:txBody>
      </p:sp>
      <p:sp>
        <p:nvSpPr>
          <p:cNvPr id="29717" name="Text Box 22"/>
          <p:cNvSpPr txBox="1">
            <a:spLocks noChangeArrowheads="1"/>
          </p:cNvSpPr>
          <p:nvPr/>
        </p:nvSpPr>
        <p:spPr bwMode="auto">
          <a:xfrm>
            <a:off x="6300788" y="2333625"/>
            <a:ext cx="2152650" cy="6413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accent2"/>
                </a:solidFill>
              </a:rPr>
              <a:t>Insert explanatory</a:t>
            </a:r>
          </a:p>
          <a:p>
            <a:r>
              <a:rPr lang="en-US" sz="1800">
                <a:solidFill>
                  <a:schemeClr val="accent2"/>
                </a:solidFill>
              </a:rPr>
              <a:t>Notes as required</a:t>
            </a:r>
          </a:p>
        </p:txBody>
      </p:sp>
      <p:sp>
        <p:nvSpPr>
          <p:cNvPr id="29718" name="TextBox 21"/>
          <p:cNvSpPr txBox="1">
            <a:spLocks noChangeArrowheads="1"/>
          </p:cNvSpPr>
          <p:nvPr/>
        </p:nvSpPr>
        <p:spPr bwMode="auto">
          <a:xfrm>
            <a:off x="596900" y="952500"/>
            <a:ext cx="83677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accent2"/>
                </a:solidFill>
              </a:rPr>
              <a:t>List the signatory outcomes in the space provided (Insert numbering if necessary)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CCC59A-E741-4309-A0B1-83507499B403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307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Analysing the Learning Outcomes</a:t>
            </a:r>
            <a:r>
              <a:rPr lang="en-US" smtClean="0"/>
              <a:t/>
            </a:r>
            <a:r>
              <a:rPr lang="en-US" sz="2400" smtClean="0"/>
              <a:t>(continued)</a:t>
            </a:r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654050" y="1585913"/>
            <a:ext cx="2765425" cy="15557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GB">
                <a:latin typeface="Arial Narrow" pitchFamily="34" charset="0"/>
              </a:rPr>
              <a:t>12: Recognize the need for, and have the preparation and ability to engage in independent and life-long learning  in the broadest context of technological change.</a:t>
            </a:r>
            <a:r>
              <a:rPr lang="en-US"/>
              <a:t/>
            </a:r>
          </a:p>
        </p:txBody>
      </p:sp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3419475" y="1585913"/>
            <a:ext cx="2765425" cy="15557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6184900" y="1585913"/>
            <a:ext cx="2765425" cy="15557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Rectangle 8"/>
          <p:cNvSpPr>
            <a:spLocks noChangeArrowheads="1"/>
          </p:cNvSpPr>
          <p:nvPr/>
        </p:nvSpPr>
        <p:spPr bwMode="auto">
          <a:xfrm>
            <a:off x="654050" y="3141663"/>
            <a:ext cx="8296275" cy="1554162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en-US">
                <a:latin typeface="Arial Narrow" pitchFamily="34" charset="0"/>
              </a:rPr>
              <a:t>Self Assessment:</a:t>
            </a:r>
          </a:p>
        </p:txBody>
      </p:sp>
      <p:sp>
        <p:nvSpPr>
          <p:cNvPr id="30728" name="Rectangle 9"/>
          <p:cNvSpPr>
            <a:spLocks noChangeArrowheads="1"/>
          </p:cNvSpPr>
          <p:nvPr/>
        </p:nvSpPr>
        <p:spPr bwMode="auto">
          <a:xfrm>
            <a:off x="654050" y="1239838"/>
            <a:ext cx="2765425" cy="346075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GB">
                <a:latin typeface="Arial Narrow" pitchFamily="34" charset="0"/>
              </a:rPr>
              <a:t>11: …</a:t>
            </a:r>
            <a:endParaRPr lang="en-US"/>
          </a:p>
        </p:txBody>
      </p:sp>
      <p:sp>
        <p:nvSpPr>
          <p:cNvPr id="30729" name="Rectangle 10"/>
          <p:cNvSpPr>
            <a:spLocks noChangeArrowheads="1"/>
          </p:cNvSpPr>
          <p:nvPr/>
        </p:nvSpPr>
        <p:spPr bwMode="auto">
          <a:xfrm>
            <a:off x="3419475" y="1239838"/>
            <a:ext cx="2765425" cy="346075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Rectangle 11"/>
          <p:cNvSpPr>
            <a:spLocks noChangeArrowheads="1"/>
          </p:cNvSpPr>
          <p:nvPr/>
        </p:nvSpPr>
        <p:spPr bwMode="auto">
          <a:xfrm>
            <a:off x="6184900" y="1239838"/>
            <a:ext cx="2765425" cy="346075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Rectangle 12"/>
          <p:cNvSpPr>
            <a:spLocks noChangeArrowheads="1"/>
          </p:cNvSpPr>
          <p:nvPr/>
        </p:nvSpPr>
        <p:spPr bwMode="auto">
          <a:xfrm>
            <a:off x="654050" y="4695825"/>
            <a:ext cx="4148138" cy="1554163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en-US">
                <a:latin typeface="Arial Narrow" pitchFamily="34" charset="0"/>
              </a:rPr>
              <a:t>Areas of Non Compliance:</a:t>
            </a:r>
          </a:p>
        </p:txBody>
      </p:sp>
      <p:sp>
        <p:nvSpPr>
          <p:cNvPr id="30732" name="Rectangle 13"/>
          <p:cNvSpPr>
            <a:spLocks noChangeArrowheads="1"/>
          </p:cNvSpPr>
          <p:nvPr/>
        </p:nvSpPr>
        <p:spPr bwMode="auto">
          <a:xfrm>
            <a:off x="4802188" y="4695825"/>
            <a:ext cx="4148137" cy="1554163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en-US">
                <a:latin typeface="Arial Narrow" pitchFamily="34" charset="0"/>
              </a:rPr>
              <a:t>Action Plan to Resolve Shortfalls</a:t>
            </a:r>
          </a:p>
        </p:txBody>
      </p:sp>
      <p:sp>
        <p:nvSpPr>
          <p:cNvPr id="30733" name="Line 14"/>
          <p:cNvSpPr>
            <a:spLocks noChangeShapeType="1"/>
          </p:cNvSpPr>
          <p:nvPr/>
        </p:nvSpPr>
        <p:spPr bwMode="auto">
          <a:xfrm>
            <a:off x="654050" y="952500"/>
            <a:ext cx="0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34" name="Line 15"/>
          <p:cNvSpPr>
            <a:spLocks noChangeShapeType="1"/>
          </p:cNvSpPr>
          <p:nvPr/>
        </p:nvSpPr>
        <p:spPr bwMode="auto">
          <a:xfrm>
            <a:off x="3419475" y="952500"/>
            <a:ext cx="0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35" name="Line 16"/>
          <p:cNvSpPr>
            <a:spLocks noChangeShapeType="1"/>
          </p:cNvSpPr>
          <p:nvPr/>
        </p:nvSpPr>
        <p:spPr bwMode="auto">
          <a:xfrm>
            <a:off x="6184900" y="952500"/>
            <a:ext cx="0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36" name="Line 17"/>
          <p:cNvSpPr>
            <a:spLocks noChangeShapeType="1"/>
          </p:cNvSpPr>
          <p:nvPr/>
        </p:nvSpPr>
        <p:spPr bwMode="auto">
          <a:xfrm>
            <a:off x="8950325" y="952500"/>
            <a:ext cx="0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37" name="Text Box 13"/>
          <p:cNvSpPr txBox="1">
            <a:spLocks noChangeArrowheads="1"/>
          </p:cNvSpPr>
          <p:nvPr/>
        </p:nvSpPr>
        <p:spPr bwMode="auto">
          <a:xfrm>
            <a:off x="2498725" y="3313113"/>
            <a:ext cx="4722813" cy="11906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Insert comparison of WA and signatory level of problem solving for the above outcomes, referring to knowledge profile and level of problem solving</a:t>
            </a:r>
          </a:p>
        </p:txBody>
      </p:sp>
      <p:sp>
        <p:nvSpPr>
          <p:cNvPr id="30738" name="Text Box 14"/>
          <p:cNvSpPr txBox="1">
            <a:spLocks noChangeArrowheads="1"/>
          </p:cNvSpPr>
          <p:nvPr/>
        </p:nvSpPr>
        <p:spPr bwMode="auto">
          <a:xfrm>
            <a:off x="1057275" y="5041900"/>
            <a:ext cx="3168650" cy="91598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Identify substantial gaps between signatory and WA level of problem solving</a:t>
            </a:r>
          </a:p>
        </p:txBody>
      </p:sp>
      <p:sp>
        <p:nvSpPr>
          <p:cNvPr id="30739" name="Text Box 15"/>
          <p:cNvSpPr txBox="1">
            <a:spLocks noChangeArrowheads="1"/>
          </p:cNvSpPr>
          <p:nvPr/>
        </p:nvSpPr>
        <p:spPr bwMode="auto">
          <a:xfrm>
            <a:off x="5091113" y="5099050"/>
            <a:ext cx="2938462" cy="6413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Identify required actions: who, what, when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ACB080-DC7E-4E87-B2E4-7AF6A57CFA88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buFontTx/>
              <a:buAutoNum type="arabicPeriod"/>
            </a:pPr>
            <a:r>
              <a:rPr lang="en-US" smtClean="0"/>
              <a:t>Draft instructions and templates were sent to signatories for comment by 31 August 2011: general agreement</a:t>
            </a:r>
          </a:p>
          <a:p>
            <a:pPr marL="381000" indent="-381000" eaLnBrk="1" hangingPunct="1">
              <a:buFontTx/>
              <a:buAutoNum type="arabicPeriod"/>
            </a:pPr>
            <a:r>
              <a:rPr lang="en-US" smtClean="0"/>
              <a:t>Final instructions and template will be circulated to signatories, by 16 September</a:t>
            </a:r>
          </a:p>
          <a:p>
            <a:pPr marL="381000" indent="-381000" eaLnBrk="1" hangingPunct="1">
              <a:buFontTx/>
              <a:buAutoNum type="arabicPeriod"/>
            </a:pPr>
            <a:r>
              <a:rPr lang="en-US" smtClean="0"/>
              <a:t>Signatories must submit the self study to the Secretariat 90 days before the 2012 Workshop (Mid-March 2012)</a:t>
            </a:r>
          </a:p>
          <a:p>
            <a:pPr marL="381000" indent="-381000" eaLnBrk="1" hangingPunct="1">
              <a:buFontTx/>
              <a:buAutoNum type="arabicPeriod"/>
            </a:pPr>
            <a:r>
              <a:rPr lang="en-US" smtClean="0"/>
              <a:t>The Working Group will review the submissions in order to plan the work session(s) during the 2012 Workshop.</a:t>
            </a:r>
          </a:p>
          <a:p>
            <a:pPr marL="381000" indent="-381000" eaLnBrk="1" hangingPunct="1">
              <a:buFontTx/>
              <a:buAutoNum type="arabicPeriod"/>
            </a:pPr>
            <a:r>
              <a:rPr lang="en-US" smtClean="0"/>
              <a:t>The Signatories will consider the submissions and may require a signatory to revise the self study, shortfalls and action plan. Revisions will be submitted to the 2013 meetings.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69AD3B-F3BF-4D3B-9D27-72CE7AB70FAF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470025"/>
            <a:ext cx="8034338" cy="2130425"/>
          </a:xfrm>
        </p:spPr>
        <p:txBody>
          <a:bodyPr/>
          <a:lstStyle/>
          <a:p>
            <a:pPr marL="609600" indent="-609600" eaLnBrk="1" hangingPunct="1"/>
            <a:r>
              <a:rPr lang="en-US" altLang="zh-TW" sz="2800" smtClean="0">
                <a:ea typeface="新細明體" charset="-120"/>
              </a:rPr>
              <a:t>3. Why accreditation evaluators, academics and employers should have an understanding of the WA Graduate Attributes</a:t>
            </a:r>
            <a:r>
              <a:rPr lang="en-US" sz="2800" smtClean="0"/>
              <a:t/>
            </a:r>
            <a:br>
              <a:rPr lang="en-US" sz="2800" smtClean="0"/>
            </a:br>
            <a:endParaRPr lang="en-US" sz="2800" smtClean="0"/>
          </a:p>
        </p:txBody>
      </p:sp>
      <p:sp>
        <p:nvSpPr>
          <p:cNvPr id="32772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F30D682-5C3B-4302-97F9-BD3028196C08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Components of an Accreditation System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942975" y="2968625"/>
            <a:ext cx="1497013" cy="1900238"/>
          </a:xfrm>
          <a:prstGeom prst="rect">
            <a:avLst/>
          </a:prstGeom>
          <a:solidFill>
            <a:srgbClr val="FFFF99"/>
          </a:solidFill>
          <a:ln w="381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Standard</a:t>
            </a:r>
          </a:p>
          <a:p>
            <a:pPr algn="ctr"/>
            <a:endParaRPr lang="en-US"/>
          </a:p>
          <a:p>
            <a:pPr algn="ctr"/>
            <a:r>
              <a:rPr lang="en-US"/>
              <a:t>(Purpose,</a:t>
            </a:r>
          </a:p>
          <a:p>
            <a:pPr algn="ctr"/>
            <a:r>
              <a:rPr lang="en-US"/>
              <a:t>Attributes)</a:t>
            </a: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2439988" y="3889375"/>
            <a:ext cx="5191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798" name="Rectangle 10"/>
          <p:cNvSpPr>
            <a:spLocks noChangeArrowheads="1"/>
          </p:cNvSpPr>
          <p:nvPr/>
        </p:nvSpPr>
        <p:spPr bwMode="auto">
          <a:xfrm>
            <a:off x="2901950" y="2968625"/>
            <a:ext cx="1497013" cy="1900238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Accreditation </a:t>
            </a:r>
          </a:p>
          <a:p>
            <a:pPr algn="ctr"/>
            <a:r>
              <a:rPr lang="en-US"/>
              <a:t>Criteria</a:t>
            </a:r>
          </a:p>
          <a:p>
            <a:pPr algn="ctr"/>
            <a:endParaRPr lang="en-US"/>
          </a:p>
          <a:p>
            <a:pPr algn="ctr"/>
            <a:r>
              <a:rPr lang="en-US"/>
              <a:t>(Outputs,</a:t>
            </a:r>
          </a:p>
          <a:p>
            <a:pPr algn="ctr"/>
            <a:r>
              <a:rPr lang="en-US"/>
              <a:t>Inputs)</a:t>
            </a:r>
          </a:p>
        </p:txBody>
      </p:sp>
      <p:sp>
        <p:nvSpPr>
          <p:cNvPr id="33799" name="Line 11"/>
          <p:cNvSpPr>
            <a:spLocks noChangeShapeType="1"/>
          </p:cNvSpPr>
          <p:nvPr/>
        </p:nvSpPr>
        <p:spPr bwMode="auto">
          <a:xfrm>
            <a:off x="4398963" y="3889375"/>
            <a:ext cx="5762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Rectangle 12"/>
          <p:cNvSpPr>
            <a:spLocks noChangeArrowheads="1"/>
          </p:cNvSpPr>
          <p:nvPr/>
        </p:nvSpPr>
        <p:spPr bwMode="auto">
          <a:xfrm>
            <a:off x="4975225" y="2968625"/>
            <a:ext cx="1497013" cy="1900238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Accreditation </a:t>
            </a:r>
          </a:p>
          <a:p>
            <a:pPr algn="ctr"/>
            <a:r>
              <a:rPr lang="en-US"/>
              <a:t>Process</a:t>
            </a:r>
          </a:p>
        </p:txBody>
      </p:sp>
      <p:sp>
        <p:nvSpPr>
          <p:cNvPr id="33801" name="Line 13"/>
          <p:cNvSpPr>
            <a:spLocks noChangeShapeType="1"/>
          </p:cNvSpPr>
          <p:nvPr/>
        </p:nvSpPr>
        <p:spPr bwMode="auto">
          <a:xfrm>
            <a:off x="6472238" y="3889375"/>
            <a:ext cx="5191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Rectangle 14"/>
          <p:cNvSpPr>
            <a:spLocks noChangeArrowheads="1"/>
          </p:cNvSpPr>
          <p:nvPr/>
        </p:nvSpPr>
        <p:spPr bwMode="auto">
          <a:xfrm>
            <a:off x="6991350" y="2968625"/>
            <a:ext cx="1497013" cy="1900238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List of </a:t>
            </a:r>
          </a:p>
          <a:p>
            <a:pPr algn="ctr"/>
            <a:r>
              <a:rPr lang="en-US"/>
              <a:t>Accredited </a:t>
            </a:r>
          </a:p>
          <a:p>
            <a:pPr algn="ctr"/>
            <a:r>
              <a:rPr lang="en-US"/>
              <a:t>Programs</a:t>
            </a:r>
          </a:p>
        </p:txBody>
      </p:sp>
      <p:sp>
        <p:nvSpPr>
          <p:cNvPr id="33803" name="Rectangle 15"/>
          <p:cNvSpPr>
            <a:spLocks noChangeArrowheads="1"/>
          </p:cNvSpPr>
          <p:nvPr/>
        </p:nvSpPr>
        <p:spPr bwMode="auto">
          <a:xfrm>
            <a:off x="942975" y="5272088"/>
            <a:ext cx="7546975" cy="690562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/>
              <a:t>Accreditation Policy</a:t>
            </a:r>
          </a:p>
        </p:txBody>
      </p:sp>
      <p:sp>
        <p:nvSpPr>
          <p:cNvPr id="33804" name="Line 16"/>
          <p:cNvSpPr>
            <a:spLocks noChangeShapeType="1"/>
          </p:cNvSpPr>
          <p:nvPr/>
        </p:nvSpPr>
        <p:spPr bwMode="auto">
          <a:xfrm flipV="1">
            <a:off x="1692275" y="4868863"/>
            <a:ext cx="0" cy="403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05" name="Line 17"/>
          <p:cNvSpPr>
            <a:spLocks noChangeShapeType="1"/>
          </p:cNvSpPr>
          <p:nvPr/>
        </p:nvSpPr>
        <p:spPr bwMode="auto">
          <a:xfrm flipV="1">
            <a:off x="3649663" y="4868863"/>
            <a:ext cx="0" cy="403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06" name="Line 18"/>
          <p:cNvSpPr>
            <a:spLocks noChangeShapeType="1"/>
          </p:cNvSpPr>
          <p:nvPr/>
        </p:nvSpPr>
        <p:spPr bwMode="auto">
          <a:xfrm flipV="1">
            <a:off x="5665788" y="4868863"/>
            <a:ext cx="0" cy="403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07" name="Line 19"/>
          <p:cNvSpPr>
            <a:spLocks noChangeShapeType="1"/>
          </p:cNvSpPr>
          <p:nvPr/>
        </p:nvSpPr>
        <p:spPr bwMode="auto">
          <a:xfrm flipV="1">
            <a:off x="7740650" y="4868863"/>
            <a:ext cx="0" cy="403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08" name="Line 20"/>
          <p:cNvSpPr>
            <a:spLocks noChangeShapeType="1"/>
          </p:cNvSpPr>
          <p:nvPr/>
        </p:nvSpPr>
        <p:spPr bwMode="auto">
          <a:xfrm>
            <a:off x="3592513" y="1700213"/>
            <a:ext cx="0" cy="922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09" name="Line 21"/>
          <p:cNvSpPr>
            <a:spLocks noChangeShapeType="1"/>
          </p:cNvSpPr>
          <p:nvPr/>
        </p:nvSpPr>
        <p:spPr bwMode="auto">
          <a:xfrm>
            <a:off x="942975" y="1700213"/>
            <a:ext cx="0" cy="922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10" name="Line 22"/>
          <p:cNvSpPr>
            <a:spLocks noChangeShapeType="1"/>
          </p:cNvSpPr>
          <p:nvPr/>
        </p:nvSpPr>
        <p:spPr bwMode="auto">
          <a:xfrm>
            <a:off x="6415088" y="1700213"/>
            <a:ext cx="0" cy="922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11" name="Line 23"/>
          <p:cNvSpPr>
            <a:spLocks noChangeShapeType="1"/>
          </p:cNvSpPr>
          <p:nvPr/>
        </p:nvSpPr>
        <p:spPr bwMode="auto">
          <a:xfrm>
            <a:off x="942975" y="2335213"/>
            <a:ext cx="26495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12" name="Text Box 24"/>
          <p:cNvSpPr txBox="1">
            <a:spLocks noChangeArrowheads="1"/>
          </p:cNvSpPr>
          <p:nvPr/>
        </p:nvSpPr>
        <p:spPr bwMode="auto">
          <a:xfrm>
            <a:off x="885825" y="1758950"/>
            <a:ext cx="2770188" cy="5810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Substantial Equivalence to</a:t>
            </a:r>
          </a:p>
          <a:p>
            <a:pPr algn="ctr"/>
            <a:r>
              <a:rPr lang="en-US"/>
              <a:t>Graduate Attributes</a:t>
            </a:r>
          </a:p>
        </p:txBody>
      </p:sp>
      <p:sp>
        <p:nvSpPr>
          <p:cNvPr id="33813" name="Line 25"/>
          <p:cNvSpPr>
            <a:spLocks noChangeShapeType="1"/>
          </p:cNvSpPr>
          <p:nvPr/>
        </p:nvSpPr>
        <p:spPr bwMode="auto">
          <a:xfrm>
            <a:off x="3592513" y="2335213"/>
            <a:ext cx="28225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14" name="Text Box 26"/>
          <p:cNvSpPr txBox="1">
            <a:spLocks noChangeArrowheads="1"/>
          </p:cNvSpPr>
          <p:nvPr/>
        </p:nvSpPr>
        <p:spPr bwMode="auto">
          <a:xfrm>
            <a:off x="3592513" y="1758950"/>
            <a:ext cx="2770187" cy="5810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Substantial Equivalence to</a:t>
            </a:r>
          </a:p>
          <a:p>
            <a:pPr algn="ctr"/>
            <a:r>
              <a:rPr lang="en-US"/>
              <a:t>Signatories’ Practice</a:t>
            </a:r>
          </a:p>
        </p:txBody>
      </p:sp>
      <p:sp>
        <p:nvSpPr>
          <p:cNvPr id="33815" name="Text Box 27"/>
          <p:cNvSpPr txBox="1">
            <a:spLocks noChangeArrowheads="1"/>
          </p:cNvSpPr>
          <p:nvPr/>
        </p:nvSpPr>
        <p:spPr bwMode="auto">
          <a:xfrm>
            <a:off x="1889125" y="1355725"/>
            <a:ext cx="3446463" cy="3365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Washington Accord requires: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AC54F6-CE08-4B0E-81A1-C7013CA84656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the IEA Graduate Attributes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buFontTx/>
              <a:buNone/>
            </a:pPr>
            <a:r>
              <a:rPr lang="en-US" smtClean="0"/>
              <a:t>The Washington Accord Graduate Attributes </a:t>
            </a:r>
          </a:p>
          <a:p>
            <a:pPr marL="381000" indent="-381000" eaLnBrk="1" hangingPunct="1"/>
            <a:r>
              <a:rPr lang="en-US" smtClean="0"/>
              <a:t>Capture the educational outcomes of the engineering programme</a:t>
            </a:r>
          </a:p>
          <a:p>
            <a:pPr marL="381000" indent="-381000" eaLnBrk="1" hangingPunct="1"/>
            <a:r>
              <a:rPr lang="en-US" smtClean="0"/>
              <a:t>Are consistent with the requirements for registering as a professional engineer after a period of training and experience</a:t>
            </a:r>
          </a:p>
          <a:p>
            <a:pPr marL="381000" indent="-381000" eaLnBrk="1" hangingPunct="1"/>
            <a:r>
              <a:rPr lang="en-US" smtClean="0"/>
              <a:t>Are consistent with the educational and professional requirements for engineering technologists and engineering technicians</a:t>
            </a:r>
          </a:p>
          <a:p>
            <a:pPr marL="381000" indent="-381000" eaLnBrk="1" hangingPunct="1"/>
            <a:r>
              <a:rPr lang="en-US" smtClean="0"/>
              <a:t>Are also relevant to graduates who want to follow a career in research via masters and doctoral degrees:</a:t>
            </a:r>
          </a:p>
          <a:p>
            <a:pPr marL="1257300" lvl="2" indent="-342900" eaLnBrk="1" hangingPunct="1">
              <a:buFontTx/>
              <a:buNone/>
            </a:pPr>
            <a:r>
              <a:rPr lang="en-US" smtClean="0"/>
              <a:t>Outcome 1:        Use of knowledge</a:t>
            </a:r>
          </a:p>
          <a:p>
            <a:pPr marL="1257300" lvl="2" indent="-342900" eaLnBrk="1" hangingPunct="1">
              <a:buFontTx/>
              <a:buNone/>
            </a:pPr>
            <a:r>
              <a:rPr lang="en-US" smtClean="0"/>
              <a:t>Outcomes 2 &amp; 3: Problem analysis and solution</a:t>
            </a:r>
          </a:p>
          <a:p>
            <a:pPr marL="1257300" lvl="2" indent="-342900" eaLnBrk="1" hangingPunct="1">
              <a:buFontTx/>
              <a:buNone/>
            </a:pPr>
            <a:r>
              <a:rPr lang="en-US" smtClean="0"/>
              <a:t>Outcome 4:         Investigation</a:t>
            </a:r>
          </a:p>
          <a:p>
            <a:pPr marL="1257300" lvl="2" indent="-342900" eaLnBrk="1" hangingPunct="1">
              <a:buFontTx/>
              <a:buNone/>
            </a:pPr>
            <a:r>
              <a:rPr lang="en-US" smtClean="0"/>
              <a:t>Outcome 10:       Communications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938017-A9D6-4E51-909C-8CB1EF9B5EBF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Global Dimension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Engineering is increasingly practised across national boundaries</a:t>
            </a:r>
          </a:p>
          <a:p>
            <a:pPr eaLnBrk="1" hangingPunct="1"/>
            <a:r>
              <a:rPr lang="en-US" smtClean="0"/>
              <a:t>Engineering Professionals need to be internationally mobile</a:t>
            </a:r>
          </a:p>
          <a:p>
            <a:pPr eaLnBrk="1" hangingPunct="1"/>
            <a:r>
              <a:rPr lang="en-US" smtClean="0"/>
              <a:t>Quality of engineering practice is a global concern</a:t>
            </a:r>
          </a:p>
          <a:p>
            <a:pPr eaLnBrk="1" hangingPunct="1"/>
            <a:r>
              <a:rPr lang="en-US" smtClean="0"/>
              <a:t>Good local engineering relies on global quality competence</a:t>
            </a:r>
          </a:p>
          <a:p>
            <a:pPr eaLnBrk="1" hangingPunct="1"/>
            <a:r>
              <a:rPr lang="en-US" smtClean="0"/>
              <a:t>Global standards of education and professional competence are therefore essential.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484DFD-379B-4219-98E6-ACD9EBDA0AB7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Benefit of Agreed Standards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The Graduate Attributes </a:t>
            </a:r>
          </a:p>
          <a:p>
            <a:pPr eaLnBrk="1" hangingPunct="1"/>
            <a:r>
              <a:rPr lang="en-US" smtClean="0"/>
              <a:t>Are the consensus emerging from a long learning process</a:t>
            </a:r>
          </a:p>
          <a:p>
            <a:pPr eaLnBrk="1" hangingPunct="1"/>
            <a:r>
              <a:rPr lang="en-US" smtClean="0"/>
              <a:t>Capture a common understanding of the globally-relevant outcomes and (their level)</a:t>
            </a:r>
          </a:p>
          <a:p>
            <a:pPr eaLnBrk="1" hangingPunct="1"/>
            <a:r>
              <a:rPr lang="en-US" smtClean="0"/>
              <a:t>Are mature: future changes to GA are likely to be for clarification only </a:t>
            </a:r>
          </a:p>
          <a:p>
            <a:pPr eaLnBrk="1" hangingPunct="1"/>
            <a:r>
              <a:rPr lang="en-US" smtClean="0"/>
              <a:t>Are aspirational standards for bodies wishing to improve their education and accreditation systems</a:t>
            </a:r>
          </a:p>
          <a:p>
            <a:pPr eaLnBrk="1" hangingPunct="1"/>
            <a:r>
              <a:rPr lang="en-US" smtClean="0"/>
              <a:t>Are neutral: bodies developing their accreditation systems may not want to imitate other signatories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2EF28D-B1CF-49DC-9541-8C6914E1C964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Graduate Attributes in Curriculum Design</a:t>
            </a:r>
          </a:p>
        </p:txBody>
      </p:sp>
      <p:sp>
        <p:nvSpPr>
          <p:cNvPr id="37892" name="Rectangle 34"/>
          <p:cNvSpPr>
            <a:spLocks noGrp="1" noChangeArrowheads="1"/>
          </p:cNvSpPr>
          <p:nvPr>
            <p:ph type="body" idx="1"/>
          </p:nvPr>
        </p:nvSpPr>
        <p:spPr>
          <a:xfrm>
            <a:off x="685800" y="5387975"/>
            <a:ext cx="8091488" cy="920750"/>
          </a:xfrm>
        </p:spPr>
        <p:txBody>
          <a:bodyPr/>
          <a:lstStyle/>
          <a:p>
            <a:pPr eaLnBrk="1" hangingPunct="1"/>
            <a:r>
              <a:rPr lang="en-US" smtClean="0"/>
              <a:t>Graduate Attributes are an essential input into curriculum design</a:t>
            </a:r>
          </a:p>
        </p:txBody>
      </p:sp>
      <p:sp>
        <p:nvSpPr>
          <p:cNvPr id="37893" name="AutoShape 3"/>
          <p:cNvSpPr>
            <a:spLocks noChangeArrowheads="1"/>
          </p:cNvSpPr>
          <p:nvPr/>
        </p:nvSpPr>
        <p:spPr bwMode="auto">
          <a:xfrm>
            <a:off x="3238500" y="2795588"/>
            <a:ext cx="1439863" cy="6905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Curriculum</a:t>
            </a:r>
          </a:p>
          <a:p>
            <a:pPr algn="ctr"/>
            <a:r>
              <a:rPr lang="en-US"/>
              <a:t>Design</a:t>
            </a:r>
          </a:p>
        </p:txBody>
      </p:sp>
      <p:sp>
        <p:nvSpPr>
          <p:cNvPr id="37894" name="AutoShape 4"/>
          <p:cNvSpPr>
            <a:spLocks noChangeArrowheads="1"/>
          </p:cNvSpPr>
          <p:nvPr/>
        </p:nvSpPr>
        <p:spPr bwMode="auto">
          <a:xfrm>
            <a:off x="3305175" y="1182688"/>
            <a:ext cx="1306513" cy="6905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Purpose of</a:t>
            </a:r>
          </a:p>
          <a:p>
            <a:pPr algn="ctr"/>
            <a:r>
              <a:rPr lang="en-US"/>
              <a:t>Programme</a:t>
            </a:r>
          </a:p>
        </p:txBody>
      </p:sp>
      <p:sp>
        <p:nvSpPr>
          <p:cNvPr id="37895" name="Line 6"/>
          <p:cNvSpPr>
            <a:spLocks noChangeShapeType="1"/>
          </p:cNvSpPr>
          <p:nvPr/>
        </p:nvSpPr>
        <p:spPr bwMode="auto">
          <a:xfrm flipV="1">
            <a:off x="3986213" y="1874838"/>
            <a:ext cx="0" cy="9207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7896" name="AutoShape 7"/>
          <p:cNvSpPr>
            <a:spLocks noChangeArrowheads="1"/>
          </p:cNvSpPr>
          <p:nvPr/>
        </p:nvSpPr>
        <p:spPr bwMode="auto">
          <a:xfrm>
            <a:off x="4332288" y="4638675"/>
            <a:ext cx="1306512" cy="690563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Structure</a:t>
            </a:r>
          </a:p>
        </p:txBody>
      </p:sp>
      <p:cxnSp>
        <p:nvCxnSpPr>
          <p:cNvPr id="37897" name="AutoShape 8"/>
          <p:cNvCxnSpPr>
            <a:cxnSpLocks noChangeShapeType="1"/>
            <a:stCxn id="37893" idx="2"/>
            <a:endCxn id="37896" idx="0"/>
          </p:cNvCxnSpPr>
          <p:nvPr/>
        </p:nvCxnSpPr>
        <p:spPr bwMode="auto">
          <a:xfrm>
            <a:off x="3959225" y="3505200"/>
            <a:ext cx="1027113" cy="11334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37898" name="AutoShape 9"/>
          <p:cNvCxnSpPr>
            <a:cxnSpLocks noChangeShapeType="1"/>
            <a:stCxn id="37893" idx="3"/>
          </p:cNvCxnSpPr>
          <p:nvPr/>
        </p:nvCxnSpPr>
        <p:spPr bwMode="auto">
          <a:xfrm>
            <a:off x="4697413" y="3141663"/>
            <a:ext cx="855662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37899" name="AutoShape 10"/>
          <p:cNvCxnSpPr>
            <a:cxnSpLocks noChangeShapeType="1"/>
            <a:stCxn id="37893" idx="2"/>
            <a:endCxn id="37900" idx="0"/>
          </p:cNvCxnSpPr>
          <p:nvPr/>
        </p:nvCxnSpPr>
        <p:spPr bwMode="auto">
          <a:xfrm flipH="1">
            <a:off x="2855913" y="3505200"/>
            <a:ext cx="1103312" cy="11334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37900" name="AutoShape 11"/>
          <p:cNvSpPr>
            <a:spLocks noChangeArrowheads="1"/>
          </p:cNvSpPr>
          <p:nvPr/>
        </p:nvSpPr>
        <p:spPr bwMode="auto">
          <a:xfrm>
            <a:off x="2201863" y="4638675"/>
            <a:ext cx="1306512" cy="690563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Teaching &amp; </a:t>
            </a:r>
          </a:p>
          <a:p>
            <a:pPr algn="ctr"/>
            <a:r>
              <a:rPr lang="en-US"/>
              <a:t>Learning</a:t>
            </a:r>
          </a:p>
        </p:txBody>
      </p:sp>
      <p:sp>
        <p:nvSpPr>
          <p:cNvPr id="37901" name="AutoShape 12"/>
          <p:cNvSpPr>
            <a:spLocks noChangeArrowheads="1"/>
          </p:cNvSpPr>
          <p:nvPr/>
        </p:nvSpPr>
        <p:spPr bwMode="auto">
          <a:xfrm>
            <a:off x="1001713" y="2565400"/>
            <a:ext cx="1306512" cy="690563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Resources</a:t>
            </a:r>
          </a:p>
        </p:txBody>
      </p:sp>
      <p:cxnSp>
        <p:nvCxnSpPr>
          <p:cNvPr id="37902" name="AutoShape 13"/>
          <p:cNvCxnSpPr>
            <a:cxnSpLocks noChangeShapeType="1"/>
            <a:stCxn id="37893" idx="1"/>
            <a:endCxn id="37901" idx="3"/>
          </p:cNvCxnSpPr>
          <p:nvPr/>
        </p:nvCxnSpPr>
        <p:spPr bwMode="auto">
          <a:xfrm flipH="1" flipV="1">
            <a:off x="2308225" y="2911475"/>
            <a:ext cx="911225" cy="2301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37903" name="AutoShape 20"/>
          <p:cNvCxnSpPr>
            <a:cxnSpLocks noChangeShapeType="1"/>
            <a:stCxn id="37894" idx="3"/>
            <a:endCxn id="37909" idx="0"/>
          </p:cNvCxnSpPr>
          <p:nvPr/>
        </p:nvCxnSpPr>
        <p:spPr bwMode="auto">
          <a:xfrm>
            <a:off x="4611688" y="1528763"/>
            <a:ext cx="2343150" cy="574675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</p:cxnSp>
      <p:cxnSp>
        <p:nvCxnSpPr>
          <p:cNvPr id="37904" name="AutoShape 21"/>
          <p:cNvCxnSpPr>
            <a:cxnSpLocks noChangeShapeType="1"/>
            <a:stCxn id="37909" idx="2"/>
            <a:endCxn id="37896" idx="3"/>
          </p:cNvCxnSpPr>
          <p:nvPr/>
        </p:nvCxnSpPr>
        <p:spPr bwMode="auto">
          <a:xfrm rot="5400000">
            <a:off x="5892800" y="3922713"/>
            <a:ext cx="808037" cy="1316038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</p:cxnSp>
      <p:cxnSp>
        <p:nvCxnSpPr>
          <p:cNvPr id="37905" name="AutoShape 22"/>
          <p:cNvCxnSpPr>
            <a:cxnSpLocks noChangeShapeType="1"/>
            <a:stCxn id="37896" idx="1"/>
            <a:endCxn id="37900" idx="3"/>
          </p:cNvCxnSpPr>
          <p:nvPr/>
        </p:nvCxnSpPr>
        <p:spPr bwMode="auto">
          <a:xfrm rot="10800000">
            <a:off x="3508375" y="4984750"/>
            <a:ext cx="823913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</p:cxnSp>
      <p:cxnSp>
        <p:nvCxnSpPr>
          <p:cNvPr id="37906" name="AutoShape 23"/>
          <p:cNvCxnSpPr>
            <a:cxnSpLocks noChangeShapeType="1"/>
            <a:stCxn id="37900" idx="1"/>
            <a:endCxn id="37901" idx="2"/>
          </p:cNvCxnSpPr>
          <p:nvPr/>
        </p:nvCxnSpPr>
        <p:spPr bwMode="auto">
          <a:xfrm rot="10800000">
            <a:off x="1655763" y="3255963"/>
            <a:ext cx="546100" cy="1728787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</p:cxnSp>
      <p:cxnSp>
        <p:nvCxnSpPr>
          <p:cNvPr id="37907" name="AutoShape 24"/>
          <p:cNvCxnSpPr>
            <a:cxnSpLocks noChangeShapeType="1"/>
            <a:stCxn id="37901" idx="0"/>
            <a:endCxn id="37894" idx="1"/>
          </p:cNvCxnSpPr>
          <p:nvPr/>
        </p:nvCxnSpPr>
        <p:spPr bwMode="auto">
          <a:xfrm rot="-5400000">
            <a:off x="1962150" y="1222376"/>
            <a:ext cx="1036637" cy="1649412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</p:cxnSp>
      <p:grpSp>
        <p:nvGrpSpPr>
          <p:cNvPr id="37908" name="Group 33"/>
          <p:cNvGrpSpPr>
            <a:grpSpLocks/>
          </p:cNvGrpSpPr>
          <p:nvPr/>
        </p:nvGrpSpPr>
        <p:grpSpPr bwMode="auto">
          <a:xfrm>
            <a:off x="5543550" y="2103438"/>
            <a:ext cx="2822575" cy="2073275"/>
            <a:chOff x="3678" y="92"/>
            <a:chExt cx="1778" cy="1306"/>
          </a:xfrm>
        </p:grpSpPr>
        <p:sp>
          <p:nvSpPr>
            <p:cNvPr id="37909" name="AutoShape 25"/>
            <p:cNvSpPr>
              <a:spLocks noChangeArrowheads="1"/>
            </p:cNvSpPr>
            <p:nvPr/>
          </p:nvSpPr>
          <p:spPr bwMode="auto">
            <a:xfrm>
              <a:off x="3678" y="92"/>
              <a:ext cx="1778" cy="1306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/>
                <a:t>Graduate Attributes</a:t>
              </a:r>
            </a:p>
          </p:txBody>
        </p:sp>
        <p:sp>
          <p:nvSpPr>
            <p:cNvPr id="37910" name="AutoShape 26"/>
            <p:cNvSpPr>
              <a:spLocks noChangeArrowheads="1"/>
            </p:cNvSpPr>
            <p:nvPr/>
          </p:nvSpPr>
          <p:spPr bwMode="auto">
            <a:xfrm>
              <a:off x="4186" y="353"/>
              <a:ext cx="762" cy="326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Knowledge</a:t>
              </a:r>
            </a:p>
          </p:txBody>
        </p:sp>
        <p:sp>
          <p:nvSpPr>
            <p:cNvPr id="37911" name="AutoShape 27"/>
            <p:cNvSpPr>
              <a:spLocks noChangeArrowheads="1"/>
            </p:cNvSpPr>
            <p:nvPr/>
          </p:nvSpPr>
          <p:spPr bwMode="auto">
            <a:xfrm>
              <a:off x="3773" y="941"/>
              <a:ext cx="658" cy="327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Skills</a:t>
              </a:r>
            </a:p>
          </p:txBody>
        </p:sp>
        <p:sp>
          <p:nvSpPr>
            <p:cNvPr id="37912" name="AutoShape 28"/>
            <p:cNvSpPr>
              <a:spLocks noChangeArrowheads="1"/>
            </p:cNvSpPr>
            <p:nvPr/>
          </p:nvSpPr>
          <p:spPr bwMode="auto">
            <a:xfrm>
              <a:off x="4695" y="941"/>
              <a:ext cx="658" cy="327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Attitudes</a:t>
              </a:r>
            </a:p>
          </p:txBody>
        </p:sp>
        <p:cxnSp>
          <p:nvCxnSpPr>
            <p:cNvPr id="37913" name="AutoShape 29"/>
            <p:cNvCxnSpPr>
              <a:cxnSpLocks noChangeShapeType="1"/>
              <a:stCxn id="37911" idx="3"/>
              <a:endCxn id="37912" idx="1"/>
            </p:cNvCxnSpPr>
            <p:nvPr/>
          </p:nvCxnSpPr>
          <p:spPr bwMode="auto">
            <a:xfrm>
              <a:off x="4431" y="1105"/>
              <a:ext cx="26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stealth" w="lg" len="lg"/>
              <a:tailEnd type="stealth" w="lg" len="lg"/>
            </a:ln>
          </p:spPr>
        </p:cxnSp>
        <p:sp>
          <p:nvSpPr>
            <p:cNvPr id="37914" name="Line 30"/>
            <p:cNvSpPr>
              <a:spLocks noChangeShapeType="1"/>
            </p:cNvSpPr>
            <p:nvPr/>
          </p:nvSpPr>
          <p:spPr bwMode="auto">
            <a:xfrm flipH="1" flipV="1">
              <a:off x="4757" y="679"/>
              <a:ext cx="199" cy="26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lg" len="lg"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5" name="Line 31"/>
            <p:cNvSpPr>
              <a:spLocks noChangeShapeType="1"/>
            </p:cNvSpPr>
            <p:nvPr/>
          </p:nvSpPr>
          <p:spPr bwMode="auto">
            <a:xfrm flipV="1">
              <a:off x="4218" y="679"/>
              <a:ext cx="158" cy="26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lg" len="lg"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147FD6-B30C-41CF-B4D2-698BFFCBA1C6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Graduate Attributes in Quality Assurance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Graduate Attributes are the output or “black box” specification for the programme</a:t>
            </a:r>
          </a:p>
          <a:p>
            <a:pPr eaLnBrk="1" hangingPunct="1"/>
            <a:r>
              <a:rPr lang="en-US" smtClean="0"/>
              <a:t>Accreditation criteria generally have input requirements</a:t>
            </a:r>
          </a:p>
          <a:p>
            <a:pPr lvl="1" eaLnBrk="1" hangingPunct="1"/>
            <a:r>
              <a:rPr lang="en-US" smtClean="0"/>
              <a:t>Graduate attributes support some input requirements, for example requirement for coherent program design</a:t>
            </a:r>
          </a:p>
          <a:p>
            <a:pPr eaLnBrk="1" hangingPunct="1"/>
            <a:r>
              <a:rPr lang="en-US" smtClean="0"/>
              <a:t>Graduate attributes are largely independent of specific types of input and allow different methods of implementing the programme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76F924-FDA6-4573-B601-BA1BB39B9F46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Relationship of graduate Attributes to Accreditation Criteria</a:t>
            </a:r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828675" y="1411288"/>
            <a:ext cx="3052763" cy="4724400"/>
          </a:xfrm>
          <a:prstGeom prst="rect">
            <a:avLst/>
          </a:prstGeom>
          <a:solidFill>
            <a:schemeClr val="hlink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algn="ctr"/>
            <a:r>
              <a:rPr lang="en-US"/>
              <a:t>WA Graduate Attributes as a Qualification Standard</a:t>
            </a:r>
          </a:p>
        </p:txBody>
      </p:sp>
      <p:sp>
        <p:nvSpPr>
          <p:cNvPr id="39941" name="Rectangle 6"/>
          <p:cNvSpPr>
            <a:spLocks noChangeArrowheads="1"/>
          </p:cNvSpPr>
          <p:nvPr/>
        </p:nvSpPr>
        <p:spPr bwMode="auto">
          <a:xfrm>
            <a:off x="942975" y="1987550"/>
            <a:ext cx="2824163" cy="8064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US">
                <a:latin typeface="Arial Narrow" pitchFamily="34" charset="0"/>
              </a:rPr>
              <a:t>Purpose: provide educational base for practice as professional engineer</a:t>
            </a:r>
          </a:p>
        </p:txBody>
      </p:sp>
      <p:sp>
        <p:nvSpPr>
          <p:cNvPr id="39942" name="Rectangle 7"/>
          <p:cNvSpPr>
            <a:spLocks noChangeArrowheads="1"/>
          </p:cNvSpPr>
          <p:nvPr/>
        </p:nvSpPr>
        <p:spPr bwMode="auto">
          <a:xfrm>
            <a:off x="942975" y="2852738"/>
            <a:ext cx="2824163" cy="1093787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US">
                <a:latin typeface="Arial Narrow" pitchFamily="34" charset="0"/>
              </a:rPr>
              <a:t>Outcomes: evidence that purpose is met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Level of problem solving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Knowledge profile</a:t>
            </a:r>
          </a:p>
        </p:txBody>
      </p:sp>
      <p:sp>
        <p:nvSpPr>
          <p:cNvPr id="39943" name="Rectangle 8"/>
          <p:cNvSpPr>
            <a:spLocks noChangeArrowheads="1"/>
          </p:cNvSpPr>
          <p:nvPr/>
        </p:nvSpPr>
        <p:spPr bwMode="auto">
          <a:xfrm>
            <a:off x="942975" y="4003675"/>
            <a:ext cx="2824163" cy="576263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US">
                <a:latin typeface="Arial Narrow" pitchFamily="34" charset="0"/>
              </a:rPr>
              <a:t>Volume of Study: 4-5 years typically</a:t>
            </a:r>
          </a:p>
        </p:txBody>
      </p:sp>
      <p:sp>
        <p:nvSpPr>
          <p:cNvPr id="39944" name="Rectangle 9"/>
          <p:cNvSpPr>
            <a:spLocks noChangeArrowheads="1"/>
          </p:cNvSpPr>
          <p:nvPr/>
        </p:nvSpPr>
        <p:spPr bwMode="auto">
          <a:xfrm>
            <a:off x="942975" y="4637088"/>
            <a:ext cx="2824163" cy="1382712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US">
                <a:latin typeface="Arial Narrow" pitchFamily="34" charset="0"/>
              </a:rPr>
              <a:t>Pathways: with suitable programme of training and experience, prepares holder to register as professional engineer</a:t>
            </a:r>
          </a:p>
        </p:txBody>
      </p:sp>
      <p:sp>
        <p:nvSpPr>
          <p:cNvPr id="39945" name="Rectangle 10"/>
          <p:cNvSpPr>
            <a:spLocks noChangeArrowheads="1"/>
          </p:cNvSpPr>
          <p:nvPr/>
        </p:nvSpPr>
        <p:spPr bwMode="auto">
          <a:xfrm>
            <a:off x="4629150" y="1123950"/>
            <a:ext cx="4319588" cy="5243513"/>
          </a:xfrm>
          <a:prstGeom prst="rect">
            <a:avLst/>
          </a:prstGeom>
          <a:solidFill>
            <a:schemeClr val="hlink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algn="ctr"/>
            <a:r>
              <a:rPr lang="en-US"/>
              <a:t>Accreditation Criteria</a:t>
            </a:r>
          </a:p>
        </p:txBody>
      </p:sp>
      <p:sp>
        <p:nvSpPr>
          <p:cNvPr id="39946" name="Rectangle 11"/>
          <p:cNvSpPr>
            <a:spLocks noChangeArrowheads="1"/>
          </p:cNvSpPr>
          <p:nvPr/>
        </p:nvSpPr>
        <p:spPr bwMode="auto">
          <a:xfrm>
            <a:off x="4743450" y="1470025"/>
            <a:ext cx="4032250" cy="1325563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US">
                <a:latin typeface="Arial Narrow" pitchFamily="34" charset="0"/>
              </a:rPr>
              <a:t>1. Programme Design 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- Consistent with institution mission, pupose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- Meets generic, requirements: credits, naming, .. 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- Is coherently designed and structured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-  Meets knowledge profile, exit level outcomes   </a:t>
            </a:r>
          </a:p>
        </p:txBody>
      </p:sp>
      <p:sp>
        <p:nvSpPr>
          <p:cNvPr id="39947" name="Rectangle 12"/>
          <p:cNvSpPr>
            <a:spLocks noChangeArrowheads="1"/>
          </p:cNvSpPr>
          <p:nvPr/>
        </p:nvSpPr>
        <p:spPr bwMode="auto">
          <a:xfrm>
            <a:off x="4743450" y="2852738"/>
            <a:ext cx="4032250" cy="15557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US">
                <a:latin typeface="Arial Narrow" pitchFamily="34" charset="0"/>
              </a:rPr>
              <a:t>2. Teaching and Learning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Strategy 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Delivery 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Monitoring of student progress 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Assessment Policies and Procedures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Assessment of exit-level outcomes</a:t>
            </a:r>
            <a:r>
              <a:rPr lang="en-US"/>
              <a:t/>
            </a:r>
          </a:p>
        </p:txBody>
      </p:sp>
      <p:sp>
        <p:nvSpPr>
          <p:cNvPr id="39948" name="Rectangle 13"/>
          <p:cNvSpPr>
            <a:spLocks noChangeArrowheads="1"/>
          </p:cNvSpPr>
          <p:nvPr/>
        </p:nvSpPr>
        <p:spPr bwMode="auto">
          <a:xfrm>
            <a:off x="4743450" y="4522788"/>
            <a:ext cx="4032250" cy="1728787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18000" rIns="18000"/>
          <a:lstStyle/>
          <a:p>
            <a:pPr marL="177800" indent="-177800"/>
            <a:r>
              <a:rPr lang="en-US">
                <a:latin typeface="Arial Narrow" pitchFamily="34" charset="0"/>
              </a:rPr>
              <a:t>3. Programme Resources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Student availability and preparedness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Recruitment, Admission and Selection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Staffing, qualifications, experience 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Infrastructure and Library resources</a:t>
            </a:r>
          </a:p>
          <a:p>
            <a:pPr marL="177800" indent="-177800"/>
            <a:r>
              <a:rPr lang="en-US">
                <a:latin typeface="Arial Narrow" pitchFamily="34" charset="0"/>
              </a:rPr>
              <a:t>  - Programme Administrative Services</a:t>
            </a:r>
          </a:p>
        </p:txBody>
      </p:sp>
      <p:sp>
        <p:nvSpPr>
          <p:cNvPr id="39949" name="Line 14"/>
          <p:cNvSpPr>
            <a:spLocks noChangeShapeType="1"/>
          </p:cNvSpPr>
          <p:nvPr/>
        </p:nvSpPr>
        <p:spPr bwMode="auto">
          <a:xfrm flipV="1">
            <a:off x="3708400" y="1873250"/>
            <a:ext cx="1036638" cy="519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9950" name="Line 15"/>
          <p:cNvSpPr>
            <a:spLocks noChangeShapeType="1"/>
          </p:cNvSpPr>
          <p:nvPr/>
        </p:nvSpPr>
        <p:spPr bwMode="auto">
          <a:xfrm flipV="1">
            <a:off x="3708400" y="2335213"/>
            <a:ext cx="1036638" cy="1036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9951" name="Line 16"/>
          <p:cNvSpPr>
            <a:spLocks noChangeShapeType="1"/>
          </p:cNvSpPr>
          <p:nvPr/>
        </p:nvSpPr>
        <p:spPr bwMode="auto">
          <a:xfrm>
            <a:off x="3708400" y="3371850"/>
            <a:ext cx="1036638" cy="920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9952" name="Line 17"/>
          <p:cNvSpPr>
            <a:spLocks noChangeShapeType="1"/>
          </p:cNvSpPr>
          <p:nvPr/>
        </p:nvSpPr>
        <p:spPr bwMode="auto">
          <a:xfrm flipV="1">
            <a:off x="3765550" y="2622550"/>
            <a:ext cx="979488" cy="161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E50FDCB-5523-4FF3-819B-2A2DC99F8603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Conclusion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45000"/>
              </a:lnSpc>
            </a:pPr>
            <a:endParaRPr lang="en-US" smtClean="0"/>
          </a:p>
          <a:p>
            <a:pPr eaLnBrk="1" hangingPunct="1"/>
            <a:r>
              <a:rPr lang="en-US" smtClean="0"/>
              <a:t>The Graduate Attributes were first developed by the signatories to create a common understanding of the desired outputs of programs</a:t>
            </a:r>
          </a:p>
          <a:p>
            <a:pPr eaLnBrk="1" hangingPunct="1">
              <a:lnSpc>
                <a:spcPct val="45000"/>
              </a:lnSpc>
            </a:pPr>
            <a:endParaRPr lang="en-US" smtClean="0"/>
          </a:p>
          <a:p>
            <a:pPr eaLnBrk="1" hangingPunct="1"/>
            <a:r>
              <a:rPr lang="en-US" smtClean="0"/>
              <a:t>The Washington Accord is now moving to make the Graduate Attributes the point of reference for substantial equivalence</a:t>
            </a:r>
          </a:p>
          <a:p>
            <a:pPr eaLnBrk="1" hangingPunct="1">
              <a:lnSpc>
                <a:spcPct val="85000"/>
              </a:lnSpc>
            </a:pPr>
            <a:endParaRPr lang="en-US" smtClean="0"/>
          </a:p>
          <a:p>
            <a:pPr eaLnBrk="1" hangingPunct="1"/>
            <a:r>
              <a:rPr lang="en-US" smtClean="0"/>
              <a:t>The Graduate Attributes should be understood by those in the accreditation process, by academics and by employers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15776</TotalTime>
  <Words>3085</Words>
  <Application>Microsoft Office PowerPoint</Application>
  <PresentationFormat>On-screen Show (4:3)</PresentationFormat>
  <Paragraphs>557</Paragraphs>
  <Slides>41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Times New Roman</vt:lpstr>
      <vt:lpstr>新細明體</vt:lpstr>
      <vt:lpstr>Arial Narrow</vt:lpstr>
      <vt:lpstr>Default Design</vt:lpstr>
      <vt:lpstr>Quality Assurance, Continuous Improvement and Accreditation of Professional Technical Education with Primary Emphasis on Engineering Education and Accreditation – Module 5</vt:lpstr>
      <vt:lpstr>Overview</vt:lpstr>
      <vt:lpstr>The Washington Accord Graduate Attributes </vt:lpstr>
      <vt:lpstr>Summary</vt:lpstr>
      <vt:lpstr>1. What Are the Graduate Attributes?</vt:lpstr>
      <vt:lpstr>Purpose of Engineering Education</vt:lpstr>
      <vt:lpstr>Graduate Attributes Defined</vt:lpstr>
      <vt:lpstr>Development of Graduate Attributes and Professional Competencies</vt:lpstr>
      <vt:lpstr>Locating the GA&amp;PC</vt:lpstr>
      <vt:lpstr>The IEA GA &amp; PC</vt:lpstr>
      <vt:lpstr>Components of the Graduate Attributes</vt:lpstr>
      <vt:lpstr>Graduate Attribute Overview </vt:lpstr>
      <vt:lpstr>Discipline-independence</vt:lpstr>
      <vt:lpstr>Elements of the Graduate-level Competence</vt:lpstr>
      <vt:lpstr>Elements of Professional Competence</vt:lpstr>
      <vt:lpstr>Knowledge Profile</vt:lpstr>
      <vt:lpstr>Slide 17</vt:lpstr>
      <vt:lpstr>Problem Solving</vt:lpstr>
      <vt:lpstr>Slide 19</vt:lpstr>
      <vt:lpstr>2. What are the WA’s expectations of the signatories with regard to the Graduate Attributes?</vt:lpstr>
      <vt:lpstr>Who is the Washington Accord?</vt:lpstr>
      <vt:lpstr>Development Cycle of Graduate Attributes</vt:lpstr>
      <vt:lpstr>Implication of Substantial Equivalence</vt:lpstr>
      <vt:lpstr>Implication of Substantial Equivalence</vt:lpstr>
      <vt:lpstr>Old Method of Judging Substantial Equivalence</vt:lpstr>
      <vt:lpstr>New Method of Judging Substantial Equivalence</vt:lpstr>
      <vt:lpstr>Self Study: Gap Analysis</vt:lpstr>
      <vt:lpstr>Template: Analysing the Knowledge profile</vt:lpstr>
      <vt:lpstr>Template: Analysing the Level of Problem Solving</vt:lpstr>
      <vt:lpstr>Template: Analysing the Learning Outcomes</vt:lpstr>
      <vt:lpstr>Analysing the Learning Outcomes (continued)</vt:lpstr>
      <vt:lpstr>Process</vt:lpstr>
      <vt:lpstr>3. Why accreditation evaluators, academics and employers should have an understanding of the WA Graduate Attributes </vt:lpstr>
      <vt:lpstr>Components of an Accreditation System</vt:lpstr>
      <vt:lpstr>Why the IEA Graduate Attributes</vt:lpstr>
      <vt:lpstr>Global Dimension</vt:lpstr>
      <vt:lpstr>Benefit of Agreed Standards</vt:lpstr>
      <vt:lpstr>Graduate Attributes in Curriculum Design</vt:lpstr>
      <vt:lpstr>Graduate Attributes in Quality Assurance</vt:lpstr>
      <vt:lpstr>Relationship of graduate Attributes to Accreditation Criteria</vt:lpstr>
      <vt:lpstr>Conclusion</vt:lpstr>
    </vt:vector>
  </TitlesOfParts>
  <Company>Wits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 Hanrahan</dc:creator>
  <cp:lastModifiedBy>holger</cp:lastModifiedBy>
  <cp:revision>77</cp:revision>
  <dcterms:created xsi:type="dcterms:W3CDTF">2001-10-08T14:56:42Z</dcterms:created>
  <dcterms:modified xsi:type="dcterms:W3CDTF">2011-10-01T22:56:43Z</dcterms:modified>
</cp:coreProperties>
</file>